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73"/>
  </p:notesMasterIdLst>
  <p:sldIdLst>
    <p:sldId id="339" r:id="rId2"/>
    <p:sldId id="310" r:id="rId3"/>
    <p:sldId id="314" r:id="rId4"/>
    <p:sldId id="315" r:id="rId5"/>
    <p:sldId id="316" r:id="rId6"/>
    <p:sldId id="317" r:id="rId7"/>
    <p:sldId id="318" r:id="rId8"/>
    <p:sldId id="319" r:id="rId9"/>
    <p:sldId id="320" r:id="rId10"/>
    <p:sldId id="321" r:id="rId11"/>
    <p:sldId id="322" r:id="rId12"/>
    <p:sldId id="323" r:id="rId13"/>
    <p:sldId id="324" r:id="rId14"/>
    <p:sldId id="325" r:id="rId15"/>
    <p:sldId id="326" r:id="rId16"/>
    <p:sldId id="327" r:id="rId17"/>
    <p:sldId id="328" r:id="rId18"/>
    <p:sldId id="329" r:id="rId19"/>
    <p:sldId id="256" r:id="rId20"/>
    <p:sldId id="298" r:id="rId21"/>
    <p:sldId id="330" r:id="rId22"/>
    <p:sldId id="331" r:id="rId23"/>
    <p:sldId id="332" r:id="rId24"/>
    <p:sldId id="333" r:id="rId25"/>
    <p:sldId id="334" r:id="rId26"/>
    <p:sldId id="335" r:id="rId27"/>
    <p:sldId id="336" r:id="rId28"/>
    <p:sldId id="337" r:id="rId29"/>
    <p:sldId id="338" r:id="rId30"/>
    <p:sldId id="257" r:id="rId31"/>
    <p:sldId id="258" r:id="rId32"/>
    <p:sldId id="259" r:id="rId33"/>
    <p:sldId id="307" r:id="rId34"/>
    <p:sldId id="260" r:id="rId35"/>
    <p:sldId id="261" r:id="rId36"/>
    <p:sldId id="262" r:id="rId37"/>
    <p:sldId id="264" r:id="rId38"/>
    <p:sldId id="266" r:id="rId39"/>
    <p:sldId id="267" r:id="rId40"/>
    <p:sldId id="268" r:id="rId41"/>
    <p:sldId id="308" r:id="rId42"/>
    <p:sldId id="309" r:id="rId43"/>
    <p:sldId id="269" r:id="rId44"/>
    <p:sldId id="270" r:id="rId45"/>
    <p:sldId id="271" r:id="rId46"/>
    <p:sldId id="272" r:id="rId47"/>
    <p:sldId id="273" r:id="rId48"/>
    <p:sldId id="274" r:id="rId49"/>
    <p:sldId id="306" r:id="rId50"/>
    <p:sldId id="275" r:id="rId51"/>
    <p:sldId id="276" r:id="rId52"/>
    <p:sldId id="277" r:id="rId53"/>
    <p:sldId id="278" r:id="rId54"/>
    <p:sldId id="279" r:id="rId55"/>
    <p:sldId id="280" r:id="rId56"/>
    <p:sldId id="281" r:id="rId57"/>
    <p:sldId id="282" r:id="rId58"/>
    <p:sldId id="283" r:id="rId59"/>
    <p:sldId id="284" r:id="rId60"/>
    <p:sldId id="285" r:id="rId61"/>
    <p:sldId id="286" r:id="rId62"/>
    <p:sldId id="288" r:id="rId63"/>
    <p:sldId id="289" r:id="rId64"/>
    <p:sldId id="290" r:id="rId65"/>
    <p:sldId id="313" r:id="rId66"/>
    <p:sldId id="291" r:id="rId67"/>
    <p:sldId id="292" r:id="rId68"/>
    <p:sldId id="293" r:id="rId69"/>
    <p:sldId id="294" r:id="rId70"/>
    <p:sldId id="295" r:id="rId71"/>
    <p:sldId id="296" r:id="rId72"/>
  </p:sldIdLst>
  <p:sldSz cx="12192000" cy="6858000"/>
  <p:notesSz cx="6858000" cy="9144000"/>
  <p:defaultTextStyle>
    <a:defPPr>
      <a:defRPr lang="tr-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1" roundtripDataSignature="AMtx7mjeAfyjk7eLulB3x+2Z8YUW+/R7p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470B89-F8F0-482D-9361-137299D5E60C}">
  <a:tblStyle styleId="{98470B89-F8F0-482D-9361-137299D5E60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B4B98B0-60AC-42C2-AFA5-B58CD77FA1E5}" styleName="Açık Stil 1 - Vurgu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596"/>
    <p:restoredTop sz="93141"/>
  </p:normalViewPr>
  <p:slideViewPr>
    <p:cSldViewPr snapToGrid="0" snapToObjects="1">
      <p:cViewPr varScale="1">
        <p:scale>
          <a:sx n="118" d="100"/>
          <a:sy n="118" d="100"/>
        </p:scale>
        <p:origin x="82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81"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4" Type="http://schemas.openxmlformats.org/officeDocument/2006/relationships/image" Target="../media/image6.svg"/></Relationships>
</file>

<file path=ppt/diagrams/_rels/data2.xml.rels><?xml version="1.0" encoding="UTF-8" standalone="yes"?>
<Relationships xmlns="http://schemas.openxmlformats.org/package/2006/relationships"><Relationship Id="rId2" Type="http://schemas.openxmlformats.org/officeDocument/2006/relationships/image" Target="../media/image11.svg"/><Relationship Id="rId1" Type="http://schemas.openxmlformats.org/officeDocument/2006/relationships/image" Target="../media/image10.png"/></Relationships>
</file>

<file path=ppt/diagrams/_rels/data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4" Type="http://schemas.openxmlformats.org/officeDocument/2006/relationships/image" Target="../media/image6.svg"/></Relationships>
</file>

<file path=ppt/diagrams/_rels/drawing2.xml.rels><?xml version="1.0" encoding="UTF-8" standalone="yes"?>
<Relationships xmlns="http://schemas.openxmlformats.org/package/2006/relationships"><Relationship Id="rId2" Type="http://schemas.openxmlformats.org/officeDocument/2006/relationships/image" Target="../media/image11.svg"/><Relationship Id="rId1" Type="http://schemas.openxmlformats.org/officeDocument/2006/relationships/image" Target="../media/image10.png"/></Relationships>
</file>

<file path=ppt/diagrams/_rels/drawing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E93654-9043-416C-BDDB-5182BA23E31E}"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13A0982-D3AA-45B0-8719-03CC5CFDA2F0}">
      <dgm:prSet/>
      <dgm:spPr/>
      <dgm:t>
        <a:bodyPr/>
        <a:lstStyle/>
        <a:p>
          <a:pPr>
            <a:lnSpc>
              <a:spcPct val="100000"/>
            </a:lnSpc>
            <a:defRPr b="1"/>
          </a:pPr>
          <a:r>
            <a:rPr lang="tr-TR"/>
            <a:t>Bir futbolcu sahaya çıkıyor ve golünü atıyor , bir koşucu 100 metrede herkesi geçiyor ve rekor kırıyor , bir voleybolcu muhteşem bir smaç basıyor.</a:t>
          </a:r>
          <a:endParaRPr lang="en-US"/>
        </a:p>
      </dgm:t>
    </dgm:pt>
    <dgm:pt modelId="{EB6FD7DF-2984-480A-853B-540C0C0D415B}" type="parTrans" cxnId="{B9F1C3A1-BC9E-4BEB-869A-48DDFCBC14C6}">
      <dgm:prSet/>
      <dgm:spPr/>
      <dgm:t>
        <a:bodyPr/>
        <a:lstStyle/>
        <a:p>
          <a:endParaRPr lang="en-US"/>
        </a:p>
      </dgm:t>
    </dgm:pt>
    <dgm:pt modelId="{F0DF3959-EC63-41A1-BA9A-4C7FA7BD5612}" type="sibTrans" cxnId="{B9F1C3A1-BC9E-4BEB-869A-48DDFCBC14C6}">
      <dgm:prSet/>
      <dgm:spPr/>
      <dgm:t>
        <a:bodyPr/>
        <a:lstStyle/>
        <a:p>
          <a:endParaRPr lang="en-US"/>
        </a:p>
      </dgm:t>
    </dgm:pt>
    <dgm:pt modelId="{9C113B2D-ED81-45F4-B2B0-A531BA2D632A}">
      <dgm:prSet/>
      <dgm:spPr/>
      <dgm:t>
        <a:bodyPr/>
        <a:lstStyle/>
        <a:p>
          <a:pPr>
            <a:lnSpc>
              <a:spcPct val="100000"/>
            </a:lnSpc>
            <a:defRPr b="1"/>
          </a:pPr>
          <a:r>
            <a:rPr lang="tr-TR"/>
            <a:t>Peki bütün bunları yapmak için enerji nereden geliyor??</a:t>
          </a:r>
          <a:endParaRPr lang="en-US"/>
        </a:p>
      </dgm:t>
    </dgm:pt>
    <dgm:pt modelId="{FEDC6ACD-4632-4757-9006-4D0AB2C1C098}" type="parTrans" cxnId="{3EAA8CAF-571D-42A7-A657-77EE5F9F970A}">
      <dgm:prSet/>
      <dgm:spPr/>
      <dgm:t>
        <a:bodyPr/>
        <a:lstStyle/>
        <a:p>
          <a:endParaRPr lang="en-US"/>
        </a:p>
      </dgm:t>
    </dgm:pt>
    <dgm:pt modelId="{F02BB7CF-AD3D-4DB2-9A28-9B89CB2BE21F}" type="sibTrans" cxnId="{3EAA8CAF-571D-42A7-A657-77EE5F9F970A}">
      <dgm:prSet/>
      <dgm:spPr/>
      <dgm:t>
        <a:bodyPr/>
        <a:lstStyle/>
        <a:p>
          <a:endParaRPr lang="en-US"/>
        </a:p>
      </dgm:t>
    </dgm:pt>
    <dgm:pt modelId="{2D5830E3-8836-47A7-A885-D9EB0D5C4CFD}">
      <dgm:prSet/>
      <dgm:spPr/>
      <dgm:t>
        <a:bodyPr/>
        <a:lstStyle/>
        <a:p>
          <a:pPr>
            <a:lnSpc>
              <a:spcPct val="100000"/>
            </a:lnSpc>
          </a:pPr>
          <a:r>
            <a:rPr lang="tr-TR" dirty="0"/>
            <a:t>Herkesin kullandığı tek bir  enerji kaynağı var !!!</a:t>
          </a:r>
          <a:endParaRPr lang="en-US" dirty="0"/>
        </a:p>
      </dgm:t>
    </dgm:pt>
    <dgm:pt modelId="{6E024B95-AA82-4B6E-96A3-168CF02F7B3B}" type="parTrans" cxnId="{957839F0-4EC1-464D-8357-2CD048BF9105}">
      <dgm:prSet/>
      <dgm:spPr/>
      <dgm:t>
        <a:bodyPr/>
        <a:lstStyle/>
        <a:p>
          <a:endParaRPr lang="en-US"/>
        </a:p>
      </dgm:t>
    </dgm:pt>
    <dgm:pt modelId="{EC1F68AB-10F7-45A8-AE41-0EBA5A122324}" type="sibTrans" cxnId="{957839F0-4EC1-464D-8357-2CD048BF9105}">
      <dgm:prSet/>
      <dgm:spPr/>
      <dgm:t>
        <a:bodyPr/>
        <a:lstStyle/>
        <a:p>
          <a:endParaRPr lang="en-US"/>
        </a:p>
      </dgm:t>
    </dgm:pt>
    <dgm:pt modelId="{C3C513CC-27D1-4790-BC24-E0E25F96CB8A}" type="pres">
      <dgm:prSet presAssocID="{29E93654-9043-416C-BDDB-5182BA23E31E}" presName="root" presStyleCnt="0">
        <dgm:presLayoutVars>
          <dgm:dir/>
          <dgm:resizeHandles val="exact"/>
        </dgm:presLayoutVars>
      </dgm:prSet>
      <dgm:spPr/>
    </dgm:pt>
    <dgm:pt modelId="{7846C5B3-3CB2-49B6-AAD5-6025A1020C9C}" type="pres">
      <dgm:prSet presAssocID="{E13A0982-D3AA-45B0-8719-03CC5CFDA2F0}" presName="compNode" presStyleCnt="0"/>
      <dgm:spPr/>
    </dgm:pt>
    <dgm:pt modelId="{53118414-FCB9-400D-9650-E8103CD0C379}" type="pres">
      <dgm:prSet presAssocID="{E13A0982-D3AA-45B0-8719-03CC5CFDA2F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occer Player"/>
        </a:ext>
      </dgm:extLst>
    </dgm:pt>
    <dgm:pt modelId="{EEBD0A1B-D824-4C7B-B082-17127F2AD709}" type="pres">
      <dgm:prSet presAssocID="{E13A0982-D3AA-45B0-8719-03CC5CFDA2F0}" presName="iconSpace" presStyleCnt="0"/>
      <dgm:spPr/>
    </dgm:pt>
    <dgm:pt modelId="{BEA89ECF-4E81-423C-A0C8-E07B820E3CAC}" type="pres">
      <dgm:prSet presAssocID="{E13A0982-D3AA-45B0-8719-03CC5CFDA2F0}" presName="parTx" presStyleLbl="revTx" presStyleIdx="0" presStyleCnt="4">
        <dgm:presLayoutVars>
          <dgm:chMax val="0"/>
          <dgm:chPref val="0"/>
        </dgm:presLayoutVars>
      </dgm:prSet>
      <dgm:spPr/>
    </dgm:pt>
    <dgm:pt modelId="{709591F8-B2BE-4C49-ACD7-4F893AB770C1}" type="pres">
      <dgm:prSet presAssocID="{E13A0982-D3AA-45B0-8719-03CC5CFDA2F0}" presName="txSpace" presStyleCnt="0"/>
      <dgm:spPr/>
    </dgm:pt>
    <dgm:pt modelId="{CCB9623A-1E30-4480-9072-221B4C00BF71}" type="pres">
      <dgm:prSet presAssocID="{E13A0982-D3AA-45B0-8719-03CC5CFDA2F0}" presName="desTx" presStyleLbl="revTx" presStyleIdx="1" presStyleCnt="4">
        <dgm:presLayoutVars/>
      </dgm:prSet>
      <dgm:spPr/>
    </dgm:pt>
    <dgm:pt modelId="{A14799D1-5070-4704-9BA0-0C9C451A3E9B}" type="pres">
      <dgm:prSet presAssocID="{F0DF3959-EC63-41A1-BA9A-4C7FA7BD5612}" presName="sibTrans" presStyleCnt="0"/>
      <dgm:spPr/>
    </dgm:pt>
    <dgm:pt modelId="{1EAFCB81-7598-4B7F-99C8-615D18366450}" type="pres">
      <dgm:prSet presAssocID="{9C113B2D-ED81-45F4-B2B0-A531BA2D632A}" presName="compNode" presStyleCnt="0"/>
      <dgm:spPr/>
    </dgm:pt>
    <dgm:pt modelId="{07D88043-822F-4B91-8F61-6699EDFD52B5}" type="pres">
      <dgm:prSet presAssocID="{9C113B2D-ED81-45F4-B2B0-A531BA2D632A}"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Venn Diagram"/>
        </a:ext>
      </dgm:extLst>
    </dgm:pt>
    <dgm:pt modelId="{4FEC5F26-2AE0-49B2-902A-B6FF0F9AF541}" type="pres">
      <dgm:prSet presAssocID="{9C113B2D-ED81-45F4-B2B0-A531BA2D632A}" presName="iconSpace" presStyleCnt="0"/>
      <dgm:spPr/>
    </dgm:pt>
    <dgm:pt modelId="{16802A5A-7F81-4CE3-88DC-301E490938B9}" type="pres">
      <dgm:prSet presAssocID="{9C113B2D-ED81-45F4-B2B0-A531BA2D632A}" presName="parTx" presStyleLbl="revTx" presStyleIdx="2" presStyleCnt="4">
        <dgm:presLayoutVars>
          <dgm:chMax val="0"/>
          <dgm:chPref val="0"/>
        </dgm:presLayoutVars>
      </dgm:prSet>
      <dgm:spPr/>
    </dgm:pt>
    <dgm:pt modelId="{C78466E9-965C-4A14-8C08-09EC653C719D}" type="pres">
      <dgm:prSet presAssocID="{9C113B2D-ED81-45F4-B2B0-A531BA2D632A}" presName="txSpace" presStyleCnt="0"/>
      <dgm:spPr/>
    </dgm:pt>
    <dgm:pt modelId="{9D5EAEC1-9E94-45AB-A600-EAC94D5FF901}" type="pres">
      <dgm:prSet presAssocID="{9C113B2D-ED81-45F4-B2B0-A531BA2D632A}" presName="desTx" presStyleLbl="revTx" presStyleIdx="3" presStyleCnt="4">
        <dgm:presLayoutVars/>
      </dgm:prSet>
      <dgm:spPr/>
    </dgm:pt>
  </dgm:ptLst>
  <dgm:cxnLst>
    <dgm:cxn modelId="{DB1FC615-5AFE-474A-86DA-A2F2CBBC7274}" type="presOf" srcId="{E13A0982-D3AA-45B0-8719-03CC5CFDA2F0}" destId="{BEA89ECF-4E81-423C-A0C8-E07B820E3CAC}" srcOrd="0" destOrd="0" presId="urn:microsoft.com/office/officeart/2018/2/layout/IconLabelDescriptionList"/>
    <dgm:cxn modelId="{F2295225-FB2F-ED40-B2A0-B5783EEA2519}" type="presOf" srcId="{29E93654-9043-416C-BDDB-5182BA23E31E}" destId="{C3C513CC-27D1-4790-BC24-E0E25F96CB8A}" srcOrd="0" destOrd="0" presId="urn:microsoft.com/office/officeart/2018/2/layout/IconLabelDescriptionList"/>
    <dgm:cxn modelId="{B9F1C3A1-BC9E-4BEB-869A-48DDFCBC14C6}" srcId="{29E93654-9043-416C-BDDB-5182BA23E31E}" destId="{E13A0982-D3AA-45B0-8719-03CC5CFDA2F0}" srcOrd="0" destOrd="0" parTransId="{EB6FD7DF-2984-480A-853B-540C0C0D415B}" sibTransId="{F0DF3959-EC63-41A1-BA9A-4C7FA7BD5612}"/>
    <dgm:cxn modelId="{3EAA8CAF-571D-42A7-A657-77EE5F9F970A}" srcId="{29E93654-9043-416C-BDDB-5182BA23E31E}" destId="{9C113B2D-ED81-45F4-B2B0-A531BA2D632A}" srcOrd="1" destOrd="0" parTransId="{FEDC6ACD-4632-4757-9006-4D0AB2C1C098}" sibTransId="{F02BB7CF-AD3D-4DB2-9A28-9B89CB2BE21F}"/>
    <dgm:cxn modelId="{0423D3CF-ADC1-1C40-866C-5460D9F791C0}" type="presOf" srcId="{9C113B2D-ED81-45F4-B2B0-A531BA2D632A}" destId="{16802A5A-7F81-4CE3-88DC-301E490938B9}" srcOrd="0" destOrd="0" presId="urn:microsoft.com/office/officeart/2018/2/layout/IconLabelDescriptionList"/>
    <dgm:cxn modelId="{5553C8E9-1956-7647-8635-0C66B541B271}" type="presOf" srcId="{2D5830E3-8836-47A7-A885-D9EB0D5C4CFD}" destId="{9D5EAEC1-9E94-45AB-A600-EAC94D5FF901}" srcOrd="0" destOrd="0" presId="urn:microsoft.com/office/officeart/2018/2/layout/IconLabelDescriptionList"/>
    <dgm:cxn modelId="{957839F0-4EC1-464D-8357-2CD048BF9105}" srcId="{9C113B2D-ED81-45F4-B2B0-A531BA2D632A}" destId="{2D5830E3-8836-47A7-A885-D9EB0D5C4CFD}" srcOrd="0" destOrd="0" parTransId="{6E024B95-AA82-4B6E-96A3-168CF02F7B3B}" sibTransId="{EC1F68AB-10F7-45A8-AE41-0EBA5A122324}"/>
    <dgm:cxn modelId="{3980687C-C071-5749-98A5-4B79DC4CD0FF}" type="presParOf" srcId="{C3C513CC-27D1-4790-BC24-E0E25F96CB8A}" destId="{7846C5B3-3CB2-49B6-AAD5-6025A1020C9C}" srcOrd="0" destOrd="0" presId="urn:microsoft.com/office/officeart/2018/2/layout/IconLabelDescriptionList"/>
    <dgm:cxn modelId="{902794E0-4D89-C44C-AC51-6C9FFB2FD0B1}" type="presParOf" srcId="{7846C5B3-3CB2-49B6-AAD5-6025A1020C9C}" destId="{53118414-FCB9-400D-9650-E8103CD0C379}" srcOrd="0" destOrd="0" presId="urn:microsoft.com/office/officeart/2018/2/layout/IconLabelDescriptionList"/>
    <dgm:cxn modelId="{83D7ABE7-CDE0-DD49-8555-F3BACFCE3A12}" type="presParOf" srcId="{7846C5B3-3CB2-49B6-AAD5-6025A1020C9C}" destId="{EEBD0A1B-D824-4C7B-B082-17127F2AD709}" srcOrd="1" destOrd="0" presId="urn:microsoft.com/office/officeart/2018/2/layout/IconLabelDescriptionList"/>
    <dgm:cxn modelId="{94F8696E-8520-F546-96C5-699CE4F1AB08}" type="presParOf" srcId="{7846C5B3-3CB2-49B6-AAD5-6025A1020C9C}" destId="{BEA89ECF-4E81-423C-A0C8-E07B820E3CAC}" srcOrd="2" destOrd="0" presId="urn:microsoft.com/office/officeart/2018/2/layout/IconLabelDescriptionList"/>
    <dgm:cxn modelId="{D898E53B-4613-BE45-8AAB-4B6C111CDD9A}" type="presParOf" srcId="{7846C5B3-3CB2-49B6-AAD5-6025A1020C9C}" destId="{709591F8-B2BE-4C49-ACD7-4F893AB770C1}" srcOrd="3" destOrd="0" presId="urn:microsoft.com/office/officeart/2018/2/layout/IconLabelDescriptionList"/>
    <dgm:cxn modelId="{3ADB7F84-7F9C-B640-9E84-B514704EAEE1}" type="presParOf" srcId="{7846C5B3-3CB2-49B6-AAD5-6025A1020C9C}" destId="{CCB9623A-1E30-4480-9072-221B4C00BF71}" srcOrd="4" destOrd="0" presId="urn:microsoft.com/office/officeart/2018/2/layout/IconLabelDescriptionList"/>
    <dgm:cxn modelId="{3E887710-BF7A-3346-91C2-23586EFCFF51}" type="presParOf" srcId="{C3C513CC-27D1-4790-BC24-E0E25F96CB8A}" destId="{A14799D1-5070-4704-9BA0-0C9C451A3E9B}" srcOrd="1" destOrd="0" presId="urn:microsoft.com/office/officeart/2018/2/layout/IconLabelDescriptionList"/>
    <dgm:cxn modelId="{36B9A658-F777-9943-B9DE-D32C1201EA0C}" type="presParOf" srcId="{C3C513CC-27D1-4790-BC24-E0E25F96CB8A}" destId="{1EAFCB81-7598-4B7F-99C8-615D18366450}" srcOrd="2" destOrd="0" presId="urn:microsoft.com/office/officeart/2018/2/layout/IconLabelDescriptionList"/>
    <dgm:cxn modelId="{0F042A51-7C2A-3B4C-B0D0-0671B8172687}" type="presParOf" srcId="{1EAFCB81-7598-4B7F-99C8-615D18366450}" destId="{07D88043-822F-4B91-8F61-6699EDFD52B5}" srcOrd="0" destOrd="0" presId="urn:microsoft.com/office/officeart/2018/2/layout/IconLabelDescriptionList"/>
    <dgm:cxn modelId="{5EDEA51E-1D70-8944-9CFA-D7EB45C30B2E}" type="presParOf" srcId="{1EAFCB81-7598-4B7F-99C8-615D18366450}" destId="{4FEC5F26-2AE0-49B2-902A-B6FF0F9AF541}" srcOrd="1" destOrd="0" presId="urn:microsoft.com/office/officeart/2018/2/layout/IconLabelDescriptionList"/>
    <dgm:cxn modelId="{10415131-E538-5B48-BC12-162D6338A999}" type="presParOf" srcId="{1EAFCB81-7598-4B7F-99C8-615D18366450}" destId="{16802A5A-7F81-4CE3-88DC-301E490938B9}" srcOrd="2" destOrd="0" presId="urn:microsoft.com/office/officeart/2018/2/layout/IconLabelDescriptionList"/>
    <dgm:cxn modelId="{57DB4744-853D-444F-97C5-CC8B1AF3BA7B}" type="presParOf" srcId="{1EAFCB81-7598-4B7F-99C8-615D18366450}" destId="{C78466E9-965C-4A14-8C08-09EC653C719D}" srcOrd="3" destOrd="0" presId="urn:microsoft.com/office/officeart/2018/2/layout/IconLabelDescriptionList"/>
    <dgm:cxn modelId="{2C8138EC-1BF4-8749-A64E-4C5ABD3016BF}" type="presParOf" srcId="{1EAFCB81-7598-4B7F-99C8-615D18366450}" destId="{9D5EAEC1-9E94-45AB-A600-EAC94D5FF901}"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0A05AF7-8E70-4864-83D9-F298CD0258B2}" type="doc">
      <dgm:prSet loTypeId="urn:microsoft.com/office/officeart/2005/8/layout/process5" loCatId="process" qsTypeId="urn:microsoft.com/office/officeart/2005/8/quickstyle/simple1" qsCatId="simple" csTypeId="urn:microsoft.com/office/officeart/2005/8/colors/colorful1" csCatId="colorful"/>
      <dgm:spPr/>
      <dgm:t>
        <a:bodyPr/>
        <a:lstStyle/>
        <a:p>
          <a:endParaRPr lang="en-US"/>
        </a:p>
      </dgm:t>
    </dgm:pt>
    <dgm:pt modelId="{6AE8662F-BFBB-40C0-803D-90B7B9A0800D}">
      <dgm:prSet/>
      <dgm:spPr/>
      <dgm:t>
        <a:bodyPr/>
        <a:lstStyle/>
        <a:p>
          <a:r>
            <a:rPr lang="tr-TR"/>
            <a:t>Antrenman sonrası tüketilecek karbonhidrat yüksek glisemik indekse sahip olmalıdır ve aynı zamanda antrenman sonrası kas dokusu onarımı için protein tüketimi önerilmektedir. </a:t>
          </a:r>
          <a:endParaRPr lang="en-US"/>
        </a:p>
      </dgm:t>
    </dgm:pt>
    <dgm:pt modelId="{8520671C-7352-4385-ACE8-74918EF42B6E}" type="parTrans" cxnId="{040973DF-37D5-4C7E-9F03-861D439E7D68}">
      <dgm:prSet/>
      <dgm:spPr/>
      <dgm:t>
        <a:bodyPr/>
        <a:lstStyle/>
        <a:p>
          <a:endParaRPr lang="en-US"/>
        </a:p>
      </dgm:t>
    </dgm:pt>
    <dgm:pt modelId="{5AFB8162-9345-4728-9CE5-F334C8769BB1}" type="sibTrans" cxnId="{040973DF-37D5-4C7E-9F03-861D439E7D68}">
      <dgm:prSet/>
      <dgm:spPr/>
      <dgm:t>
        <a:bodyPr/>
        <a:lstStyle/>
        <a:p>
          <a:endParaRPr lang="en-US"/>
        </a:p>
      </dgm:t>
    </dgm:pt>
    <dgm:pt modelId="{4C1A9DA7-5DD3-4B8F-B9BC-E0E720FF9B75}">
      <dgm:prSet/>
      <dgm:spPr/>
      <dgm:t>
        <a:bodyPr/>
        <a:lstStyle/>
        <a:p>
          <a:r>
            <a:rPr lang="tr-TR"/>
            <a:t>Yapılan birçok çalışmada, egzersiz sonrası karbonhidrata ilave olarak protein tüketilmesinin kas glikojen yenilenmesini hızlandırdığı ve kas dokusundaki hasarın toparlanmasına yardımcı olduğu belirlenmiştir.</a:t>
          </a:r>
          <a:endParaRPr lang="en-US"/>
        </a:p>
      </dgm:t>
    </dgm:pt>
    <dgm:pt modelId="{17C5EF35-3D5C-46DF-8E21-C7573FF1ADEF}" type="parTrans" cxnId="{909C5F09-A1BD-4663-8EDB-4001C9B99EFB}">
      <dgm:prSet/>
      <dgm:spPr/>
      <dgm:t>
        <a:bodyPr/>
        <a:lstStyle/>
        <a:p>
          <a:endParaRPr lang="en-US"/>
        </a:p>
      </dgm:t>
    </dgm:pt>
    <dgm:pt modelId="{EE067EF7-576C-4C66-84FB-EC28F8EB2EB7}" type="sibTrans" cxnId="{909C5F09-A1BD-4663-8EDB-4001C9B99EFB}">
      <dgm:prSet/>
      <dgm:spPr/>
      <dgm:t>
        <a:bodyPr/>
        <a:lstStyle/>
        <a:p>
          <a:endParaRPr lang="en-US"/>
        </a:p>
      </dgm:t>
    </dgm:pt>
    <dgm:pt modelId="{20D00A6F-B41F-E445-9339-0CD83ED476B0}" type="pres">
      <dgm:prSet presAssocID="{30A05AF7-8E70-4864-83D9-F298CD0258B2}" presName="diagram" presStyleCnt="0">
        <dgm:presLayoutVars>
          <dgm:dir/>
          <dgm:resizeHandles val="exact"/>
        </dgm:presLayoutVars>
      </dgm:prSet>
      <dgm:spPr/>
    </dgm:pt>
    <dgm:pt modelId="{18747362-5065-604F-9216-F45E95ABEF0F}" type="pres">
      <dgm:prSet presAssocID="{6AE8662F-BFBB-40C0-803D-90B7B9A0800D}" presName="node" presStyleLbl="node1" presStyleIdx="0" presStyleCnt="2">
        <dgm:presLayoutVars>
          <dgm:bulletEnabled val="1"/>
        </dgm:presLayoutVars>
      </dgm:prSet>
      <dgm:spPr/>
    </dgm:pt>
    <dgm:pt modelId="{DB9383D9-14A2-B646-A33D-C7D0CF2AFEDF}" type="pres">
      <dgm:prSet presAssocID="{5AFB8162-9345-4728-9CE5-F334C8769BB1}" presName="sibTrans" presStyleLbl="sibTrans2D1" presStyleIdx="0" presStyleCnt="1"/>
      <dgm:spPr/>
    </dgm:pt>
    <dgm:pt modelId="{8FDCB3F4-E14D-274A-B413-3A02526247CE}" type="pres">
      <dgm:prSet presAssocID="{5AFB8162-9345-4728-9CE5-F334C8769BB1}" presName="connectorText" presStyleLbl="sibTrans2D1" presStyleIdx="0" presStyleCnt="1"/>
      <dgm:spPr/>
    </dgm:pt>
    <dgm:pt modelId="{625070BE-D96B-7545-803D-82C4649054CB}" type="pres">
      <dgm:prSet presAssocID="{4C1A9DA7-5DD3-4B8F-B9BC-E0E720FF9B75}" presName="node" presStyleLbl="node1" presStyleIdx="1" presStyleCnt="2">
        <dgm:presLayoutVars>
          <dgm:bulletEnabled val="1"/>
        </dgm:presLayoutVars>
      </dgm:prSet>
      <dgm:spPr/>
    </dgm:pt>
  </dgm:ptLst>
  <dgm:cxnLst>
    <dgm:cxn modelId="{909C5F09-A1BD-4663-8EDB-4001C9B99EFB}" srcId="{30A05AF7-8E70-4864-83D9-F298CD0258B2}" destId="{4C1A9DA7-5DD3-4B8F-B9BC-E0E720FF9B75}" srcOrd="1" destOrd="0" parTransId="{17C5EF35-3D5C-46DF-8E21-C7573FF1ADEF}" sibTransId="{EE067EF7-576C-4C66-84FB-EC28F8EB2EB7}"/>
    <dgm:cxn modelId="{697D3A5B-A5EC-914B-B431-BA9B8FBB802E}" type="presOf" srcId="{5AFB8162-9345-4728-9CE5-F334C8769BB1}" destId="{DB9383D9-14A2-B646-A33D-C7D0CF2AFEDF}" srcOrd="0" destOrd="0" presId="urn:microsoft.com/office/officeart/2005/8/layout/process5"/>
    <dgm:cxn modelId="{1EFF5265-3E79-6944-9249-9F637E2C7DC6}" type="presOf" srcId="{30A05AF7-8E70-4864-83D9-F298CD0258B2}" destId="{20D00A6F-B41F-E445-9339-0CD83ED476B0}" srcOrd="0" destOrd="0" presId="urn:microsoft.com/office/officeart/2005/8/layout/process5"/>
    <dgm:cxn modelId="{CAC9EE8B-F408-6E47-9D4F-9DE638B80394}" type="presOf" srcId="{4C1A9DA7-5DD3-4B8F-B9BC-E0E720FF9B75}" destId="{625070BE-D96B-7545-803D-82C4649054CB}" srcOrd="0" destOrd="0" presId="urn:microsoft.com/office/officeart/2005/8/layout/process5"/>
    <dgm:cxn modelId="{B98766DA-331E-F240-8EB8-6B9E5BC49597}" type="presOf" srcId="{6AE8662F-BFBB-40C0-803D-90B7B9A0800D}" destId="{18747362-5065-604F-9216-F45E95ABEF0F}" srcOrd="0" destOrd="0" presId="urn:microsoft.com/office/officeart/2005/8/layout/process5"/>
    <dgm:cxn modelId="{040973DF-37D5-4C7E-9F03-861D439E7D68}" srcId="{30A05AF7-8E70-4864-83D9-F298CD0258B2}" destId="{6AE8662F-BFBB-40C0-803D-90B7B9A0800D}" srcOrd="0" destOrd="0" parTransId="{8520671C-7352-4385-ACE8-74918EF42B6E}" sibTransId="{5AFB8162-9345-4728-9CE5-F334C8769BB1}"/>
    <dgm:cxn modelId="{8AD522FF-6308-E043-B2A5-309CD1270264}" type="presOf" srcId="{5AFB8162-9345-4728-9CE5-F334C8769BB1}" destId="{8FDCB3F4-E14D-274A-B413-3A02526247CE}" srcOrd="1" destOrd="0" presId="urn:microsoft.com/office/officeart/2005/8/layout/process5"/>
    <dgm:cxn modelId="{A42F4EB5-E37B-C54B-816C-7F3B6C8E757C}" type="presParOf" srcId="{20D00A6F-B41F-E445-9339-0CD83ED476B0}" destId="{18747362-5065-604F-9216-F45E95ABEF0F}" srcOrd="0" destOrd="0" presId="urn:microsoft.com/office/officeart/2005/8/layout/process5"/>
    <dgm:cxn modelId="{E798A79D-CF9A-0847-A3AA-3ADB4939D300}" type="presParOf" srcId="{20D00A6F-B41F-E445-9339-0CD83ED476B0}" destId="{DB9383D9-14A2-B646-A33D-C7D0CF2AFEDF}" srcOrd="1" destOrd="0" presId="urn:microsoft.com/office/officeart/2005/8/layout/process5"/>
    <dgm:cxn modelId="{2F89CE2A-5BA2-2248-964E-B6C613529C4B}" type="presParOf" srcId="{DB9383D9-14A2-B646-A33D-C7D0CF2AFEDF}" destId="{8FDCB3F4-E14D-274A-B413-3A02526247CE}" srcOrd="0" destOrd="0" presId="urn:microsoft.com/office/officeart/2005/8/layout/process5"/>
    <dgm:cxn modelId="{A041103E-6B9A-F144-9197-B117DEA179F9}" type="presParOf" srcId="{20D00A6F-B41F-E445-9339-0CD83ED476B0}" destId="{625070BE-D96B-7545-803D-82C4649054CB}" srcOrd="2"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FBD8A04-2392-4ADA-8636-5A5FB905CBC1}"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605B6C5B-9B0E-4E77-BFE3-B0D9F4B231BC}">
      <dgm:prSet/>
      <dgm:spPr/>
      <dgm:t>
        <a:bodyPr/>
        <a:lstStyle/>
        <a:p>
          <a:r>
            <a:rPr lang="tr-TR"/>
            <a:t>Ergojenik yardım ürünleri performans artışı sağlayabilmektedir. Ancak; </a:t>
          </a:r>
          <a:r>
            <a:rPr lang="tr-TR" b="1"/>
            <a:t>doğru ürün, doğru zaman</a:t>
          </a:r>
          <a:r>
            <a:rPr lang="tr-TR"/>
            <a:t> ve </a:t>
          </a:r>
          <a:r>
            <a:rPr lang="tr-TR" b="1"/>
            <a:t>doğru miktar</a:t>
          </a:r>
          <a:r>
            <a:rPr lang="tr-TR"/>
            <a:t>da alınmalıdır. Bu konuda sporcunun profesyonel destek alınması şarttır.</a:t>
          </a:r>
          <a:endParaRPr lang="en-US"/>
        </a:p>
      </dgm:t>
    </dgm:pt>
    <dgm:pt modelId="{658AE276-0129-46D5-A327-03150B0763B6}" type="parTrans" cxnId="{6F390206-C893-4681-A5E6-D3BC18B61DCE}">
      <dgm:prSet/>
      <dgm:spPr/>
      <dgm:t>
        <a:bodyPr/>
        <a:lstStyle/>
        <a:p>
          <a:endParaRPr lang="en-US"/>
        </a:p>
      </dgm:t>
    </dgm:pt>
    <dgm:pt modelId="{3ADA7414-85E4-419A-A671-418CA9CBF7BB}" type="sibTrans" cxnId="{6F390206-C893-4681-A5E6-D3BC18B61DCE}">
      <dgm:prSet/>
      <dgm:spPr/>
      <dgm:t>
        <a:bodyPr/>
        <a:lstStyle/>
        <a:p>
          <a:endParaRPr lang="en-US"/>
        </a:p>
      </dgm:t>
    </dgm:pt>
    <dgm:pt modelId="{77542749-AE67-4BF5-A559-96EFC751DF8C}">
      <dgm:prSet/>
      <dgm:spPr/>
      <dgm:t>
        <a:bodyPr/>
        <a:lstStyle/>
        <a:p>
          <a:r>
            <a:rPr lang="tr-TR"/>
            <a:t>Ergojenik besin desteklerin performansı arttırmasıyla birlikte yanlış kullanımda farklı sağlık problemlerine yol açabileceği bildirilmektedir. Kontrolsüz ergojenik besin destekleri kullanmak, birçok besin ögesinin biyoyararlılığını veya kullanılan diğer ilaçların etkinliğini azaltabilmektedir.</a:t>
          </a:r>
          <a:endParaRPr lang="en-US"/>
        </a:p>
      </dgm:t>
    </dgm:pt>
    <dgm:pt modelId="{C8DA25B9-69A2-4E9A-99D0-D7E6091D6A05}" type="parTrans" cxnId="{C702B30C-D058-41A4-80CC-89CDF2A158C1}">
      <dgm:prSet/>
      <dgm:spPr/>
      <dgm:t>
        <a:bodyPr/>
        <a:lstStyle/>
        <a:p>
          <a:endParaRPr lang="en-US"/>
        </a:p>
      </dgm:t>
    </dgm:pt>
    <dgm:pt modelId="{FCB52CC2-9732-4DF0-986A-66B26F050377}" type="sibTrans" cxnId="{C702B30C-D058-41A4-80CC-89CDF2A158C1}">
      <dgm:prSet/>
      <dgm:spPr/>
      <dgm:t>
        <a:bodyPr/>
        <a:lstStyle/>
        <a:p>
          <a:endParaRPr lang="en-US"/>
        </a:p>
      </dgm:t>
    </dgm:pt>
    <dgm:pt modelId="{6BF89DEF-81C1-BE41-83C7-DB3F4F03195A}" type="pres">
      <dgm:prSet presAssocID="{2FBD8A04-2392-4ADA-8636-5A5FB905CBC1}" presName="outerComposite" presStyleCnt="0">
        <dgm:presLayoutVars>
          <dgm:chMax val="5"/>
          <dgm:dir/>
          <dgm:resizeHandles val="exact"/>
        </dgm:presLayoutVars>
      </dgm:prSet>
      <dgm:spPr/>
    </dgm:pt>
    <dgm:pt modelId="{2FE0D2ED-54DD-174D-B0D0-C65D3C29D50F}" type="pres">
      <dgm:prSet presAssocID="{2FBD8A04-2392-4ADA-8636-5A5FB905CBC1}" presName="dummyMaxCanvas" presStyleCnt="0">
        <dgm:presLayoutVars/>
      </dgm:prSet>
      <dgm:spPr/>
    </dgm:pt>
    <dgm:pt modelId="{5D1111D5-F917-1E40-B98B-5D7789B597D2}" type="pres">
      <dgm:prSet presAssocID="{2FBD8A04-2392-4ADA-8636-5A5FB905CBC1}" presName="TwoNodes_1" presStyleLbl="node1" presStyleIdx="0" presStyleCnt="2">
        <dgm:presLayoutVars>
          <dgm:bulletEnabled val="1"/>
        </dgm:presLayoutVars>
      </dgm:prSet>
      <dgm:spPr/>
    </dgm:pt>
    <dgm:pt modelId="{0C87EAD6-F53F-094B-8228-7B0EF67C3A7B}" type="pres">
      <dgm:prSet presAssocID="{2FBD8A04-2392-4ADA-8636-5A5FB905CBC1}" presName="TwoNodes_2" presStyleLbl="node1" presStyleIdx="1" presStyleCnt="2">
        <dgm:presLayoutVars>
          <dgm:bulletEnabled val="1"/>
        </dgm:presLayoutVars>
      </dgm:prSet>
      <dgm:spPr/>
    </dgm:pt>
    <dgm:pt modelId="{2CE8A019-6212-1449-833B-C790C68CCFAA}" type="pres">
      <dgm:prSet presAssocID="{2FBD8A04-2392-4ADA-8636-5A5FB905CBC1}" presName="TwoConn_1-2" presStyleLbl="fgAccFollowNode1" presStyleIdx="0" presStyleCnt="1">
        <dgm:presLayoutVars>
          <dgm:bulletEnabled val="1"/>
        </dgm:presLayoutVars>
      </dgm:prSet>
      <dgm:spPr/>
    </dgm:pt>
    <dgm:pt modelId="{8D83B608-BF68-E14E-AFAA-4A77C7F3D975}" type="pres">
      <dgm:prSet presAssocID="{2FBD8A04-2392-4ADA-8636-5A5FB905CBC1}" presName="TwoNodes_1_text" presStyleLbl="node1" presStyleIdx="1" presStyleCnt="2">
        <dgm:presLayoutVars>
          <dgm:bulletEnabled val="1"/>
        </dgm:presLayoutVars>
      </dgm:prSet>
      <dgm:spPr/>
    </dgm:pt>
    <dgm:pt modelId="{E07C226D-ED3C-1944-90DC-1B877483DE7A}" type="pres">
      <dgm:prSet presAssocID="{2FBD8A04-2392-4ADA-8636-5A5FB905CBC1}" presName="TwoNodes_2_text" presStyleLbl="node1" presStyleIdx="1" presStyleCnt="2">
        <dgm:presLayoutVars>
          <dgm:bulletEnabled val="1"/>
        </dgm:presLayoutVars>
      </dgm:prSet>
      <dgm:spPr/>
    </dgm:pt>
  </dgm:ptLst>
  <dgm:cxnLst>
    <dgm:cxn modelId="{6F390206-C893-4681-A5E6-D3BC18B61DCE}" srcId="{2FBD8A04-2392-4ADA-8636-5A5FB905CBC1}" destId="{605B6C5B-9B0E-4E77-BFE3-B0D9F4B231BC}" srcOrd="0" destOrd="0" parTransId="{658AE276-0129-46D5-A327-03150B0763B6}" sibTransId="{3ADA7414-85E4-419A-A671-418CA9CBF7BB}"/>
    <dgm:cxn modelId="{C702B30C-D058-41A4-80CC-89CDF2A158C1}" srcId="{2FBD8A04-2392-4ADA-8636-5A5FB905CBC1}" destId="{77542749-AE67-4BF5-A559-96EFC751DF8C}" srcOrd="1" destOrd="0" parTransId="{C8DA25B9-69A2-4E9A-99D0-D7E6091D6A05}" sibTransId="{FCB52CC2-9732-4DF0-986A-66B26F050377}"/>
    <dgm:cxn modelId="{2DF14A0F-4994-9C44-88C9-259C5BB20FAD}" type="presOf" srcId="{77542749-AE67-4BF5-A559-96EFC751DF8C}" destId="{E07C226D-ED3C-1944-90DC-1B877483DE7A}" srcOrd="1" destOrd="0" presId="urn:microsoft.com/office/officeart/2005/8/layout/vProcess5"/>
    <dgm:cxn modelId="{B94F8544-35EF-1945-A3FF-079924BA89BA}" type="presOf" srcId="{2FBD8A04-2392-4ADA-8636-5A5FB905CBC1}" destId="{6BF89DEF-81C1-BE41-83C7-DB3F4F03195A}" srcOrd="0" destOrd="0" presId="urn:microsoft.com/office/officeart/2005/8/layout/vProcess5"/>
    <dgm:cxn modelId="{31575E4E-FDA1-0E41-AE12-C1A8370DD7EF}" type="presOf" srcId="{605B6C5B-9B0E-4E77-BFE3-B0D9F4B231BC}" destId="{8D83B608-BF68-E14E-AFAA-4A77C7F3D975}" srcOrd="1" destOrd="0" presId="urn:microsoft.com/office/officeart/2005/8/layout/vProcess5"/>
    <dgm:cxn modelId="{84B92C67-95E8-564E-85BB-BCF05437A372}" type="presOf" srcId="{3ADA7414-85E4-419A-A671-418CA9CBF7BB}" destId="{2CE8A019-6212-1449-833B-C790C68CCFAA}" srcOrd="0" destOrd="0" presId="urn:microsoft.com/office/officeart/2005/8/layout/vProcess5"/>
    <dgm:cxn modelId="{A98E99A2-65C0-3145-A27A-046748DA02D2}" type="presOf" srcId="{605B6C5B-9B0E-4E77-BFE3-B0D9F4B231BC}" destId="{5D1111D5-F917-1E40-B98B-5D7789B597D2}" srcOrd="0" destOrd="0" presId="urn:microsoft.com/office/officeart/2005/8/layout/vProcess5"/>
    <dgm:cxn modelId="{CD0E59B8-2512-FB47-964D-498669F00F99}" type="presOf" srcId="{77542749-AE67-4BF5-A559-96EFC751DF8C}" destId="{0C87EAD6-F53F-094B-8228-7B0EF67C3A7B}" srcOrd="0" destOrd="0" presId="urn:microsoft.com/office/officeart/2005/8/layout/vProcess5"/>
    <dgm:cxn modelId="{EA23FF63-60C4-0D4A-8527-4657B2E730D9}" type="presParOf" srcId="{6BF89DEF-81C1-BE41-83C7-DB3F4F03195A}" destId="{2FE0D2ED-54DD-174D-B0D0-C65D3C29D50F}" srcOrd="0" destOrd="0" presId="urn:microsoft.com/office/officeart/2005/8/layout/vProcess5"/>
    <dgm:cxn modelId="{695E1627-9866-3E42-BCE7-F8B0DC58A55C}" type="presParOf" srcId="{6BF89DEF-81C1-BE41-83C7-DB3F4F03195A}" destId="{5D1111D5-F917-1E40-B98B-5D7789B597D2}" srcOrd="1" destOrd="0" presId="urn:microsoft.com/office/officeart/2005/8/layout/vProcess5"/>
    <dgm:cxn modelId="{E978F56F-2648-1A43-85CE-92CDA4FC695E}" type="presParOf" srcId="{6BF89DEF-81C1-BE41-83C7-DB3F4F03195A}" destId="{0C87EAD6-F53F-094B-8228-7B0EF67C3A7B}" srcOrd="2" destOrd="0" presId="urn:microsoft.com/office/officeart/2005/8/layout/vProcess5"/>
    <dgm:cxn modelId="{33BEC5A8-62A6-F04A-A1A0-1935CB1C6426}" type="presParOf" srcId="{6BF89DEF-81C1-BE41-83C7-DB3F4F03195A}" destId="{2CE8A019-6212-1449-833B-C790C68CCFAA}" srcOrd="3" destOrd="0" presId="urn:microsoft.com/office/officeart/2005/8/layout/vProcess5"/>
    <dgm:cxn modelId="{32A04ECA-BE16-A64B-8911-8BA5F592AAF2}" type="presParOf" srcId="{6BF89DEF-81C1-BE41-83C7-DB3F4F03195A}" destId="{8D83B608-BF68-E14E-AFAA-4A77C7F3D975}" srcOrd="4" destOrd="0" presId="urn:microsoft.com/office/officeart/2005/8/layout/vProcess5"/>
    <dgm:cxn modelId="{31561D4B-C34E-964D-836D-B94228567CA8}" type="presParOf" srcId="{6BF89DEF-81C1-BE41-83C7-DB3F4F03195A}" destId="{E07C226D-ED3C-1944-90DC-1B877483DE7A}" srcOrd="5"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225F7C5-F832-44C0-B9A0-2EE34E3FC1D1}" type="doc">
      <dgm:prSet loTypeId="urn:microsoft.com/office/officeart/2018/5/layout/CenteredIconLabelDescription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FD61613C-752E-4EF3-ABED-10EE8A23C6E8}">
      <dgm:prSet/>
      <dgm:spPr/>
      <dgm:t>
        <a:bodyPr/>
        <a:lstStyle/>
        <a:p>
          <a:pPr>
            <a:lnSpc>
              <a:spcPct val="100000"/>
            </a:lnSpc>
            <a:defRPr b="1"/>
          </a:pPr>
          <a:r>
            <a:rPr lang="tr-TR" dirty="0"/>
            <a:t>1-) </a:t>
          </a:r>
          <a:r>
            <a:rPr lang="tr-TR" dirty="0" err="1"/>
            <a:t>Fosfojen</a:t>
          </a:r>
          <a:r>
            <a:rPr lang="tr-TR" dirty="0"/>
            <a:t> Sistem – </a:t>
          </a:r>
          <a:r>
            <a:rPr lang="tr-TR" dirty="0" err="1"/>
            <a:t>Kreatin</a:t>
          </a:r>
          <a:r>
            <a:rPr lang="tr-TR" dirty="0"/>
            <a:t> Fosfat –CP – </a:t>
          </a:r>
          <a:r>
            <a:rPr lang="tr-TR" dirty="0" err="1"/>
            <a:t>Alaktasit</a:t>
          </a:r>
          <a:r>
            <a:rPr lang="tr-TR" dirty="0"/>
            <a:t> sistem   = Anaerobik</a:t>
          </a:r>
        </a:p>
        <a:p>
          <a:pPr>
            <a:lnSpc>
              <a:spcPct val="100000"/>
            </a:lnSpc>
            <a:defRPr b="1"/>
          </a:pPr>
          <a:r>
            <a:rPr lang="tr-TR" dirty="0"/>
            <a:t>2-) Anaerobik </a:t>
          </a:r>
          <a:r>
            <a:rPr lang="tr-TR" dirty="0" err="1"/>
            <a:t>Glikoliz</a:t>
          </a:r>
          <a:r>
            <a:rPr lang="tr-TR" dirty="0"/>
            <a:t> – </a:t>
          </a:r>
          <a:r>
            <a:rPr lang="tr-TR" dirty="0" err="1"/>
            <a:t>Laktasit</a:t>
          </a:r>
          <a:r>
            <a:rPr lang="tr-TR" dirty="0"/>
            <a:t> sistem = Anaerobik</a:t>
          </a:r>
        </a:p>
        <a:p>
          <a:pPr>
            <a:lnSpc>
              <a:spcPct val="100000"/>
            </a:lnSpc>
            <a:defRPr b="1"/>
          </a:pPr>
          <a:r>
            <a:rPr lang="tr-TR" dirty="0"/>
            <a:t>3-) Aerobik </a:t>
          </a:r>
          <a:r>
            <a:rPr lang="tr-TR" dirty="0" err="1"/>
            <a:t>system</a:t>
          </a:r>
          <a:endParaRPr lang="tr-TR" dirty="0"/>
        </a:p>
        <a:p>
          <a:pPr>
            <a:lnSpc>
              <a:spcPct val="100000"/>
            </a:lnSpc>
            <a:defRPr b="1"/>
          </a:pPr>
          <a:endParaRPr lang="tr-TR" dirty="0"/>
        </a:p>
        <a:p>
          <a:pPr>
            <a:lnSpc>
              <a:spcPct val="100000"/>
            </a:lnSpc>
            <a:defRPr b="1"/>
          </a:pPr>
          <a:endParaRPr lang="tr-TR" dirty="0"/>
        </a:p>
        <a:p>
          <a:pPr>
            <a:lnSpc>
              <a:spcPct val="100000"/>
            </a:lnSpc>
            <a:defRPr b="1"/>
          </a:pPr>
          <a:endParaRPr lang="en-US" dirty="0"/>
        </a:p>
      </dgm:t>
    </dgm:pt>
    <dgm:pt modelId="{CB8F8D96-3038-4632-9274-7D6D73B5DF11}" type="parTrans" cxnId="{FCCF882B-3FB2-40F0-B3B0-0857AB24375B}">
      <dgm:prSet/>
      <dgm:spPr/>
      <dgm:t>
        <a:bodyPr/>
        <a:lstStyle/>
        <a:p>
          <a:endParaRPr lang="en-US"/>
        </a:p>
      </dgm:t>
    </dgm:pt>
    <dgm:pt modelId="{AE545903-E315-479B-88A9-FABF5D96936D}" type="sibTrans" cxnId="{FCCF882B-3FB2-40F0-B3B0-0857AB24375B}">
      <dgm:prSet/>
      <dgm:spPr/>
      <dgm:t>
        <a:bodyPr/>
        <a:lstStyle/>
        <a:p>
          <a:endParaRPr lang="en-US"/>
        </a:p>
      </dgm:t>
    </dgm:pt>
    <dgm:pt modelId="{99171649-9A22-414B-B273-D3A1E2F8DEE0}">
      <dgm:prSet/>
      <dgm:spPr/>
      <dgm:t>
        <a:bodyPr/>
        <a:lstStyle/>
        <a:p>
          <a:pPr>
            <a:lnSpc>
              <a:spcPct val="100000"/>
            </a:lnSpc>
          </a:pPr>
          <a:r>
            <a:rPr lang="tr-TR" dirty="0"/>
            <a:t>Anaerobik: Oksijen gerektirmeyen (2 </a:t>
          </a:r>
          <a:r>
            <a:rPr lang="tr-TR" dirty="0" err="1"/>
            <a:t>dk.az</a:t>
          </a:r>
          <a:r>
            <a:rPr lang="tr-TR" dirty="0"/>
            <a:t>)</a:t>
          </a:r>
          <a:endParaRPr lang="en-US" dirty="0"/>
        </a:p>
      </dgm:t>
    </dgm:pt>
    <dgm:pt modelId="{EC034EB3-1809-4AF1-A5F0-403FD2D41203}" type="parTrans" cxnId="{459337CB-DB28-43F1-8CB9-1384D2ED36C9}">
      <dgm:prSet/>
      <dgm:spPr/>
      <dgm:t>
        <a:bodyPr/>
        <a:lstStyle/>
        <a:p>
          <a:endParaRPr lang="en-US"/>
        </a:p>
      </dgm:t>
    </dgm:pt>
    <dgm:pt modelId="{86C4A342-74D9-42B3-9CF0-13D3B8F87F82}" type="sibTrans" cxnId="{459337CB-DB28-43F1-8CB9-1384D2ED36C9}">
      <dgm:prSet/>
      <dgm:spPr/>
      <dgm:t>
        <a:bodyPr/>
        <a:lstStyle/>
        <a:p>
          <a:endParaRPr lang="en-US"/>
        </a:p>
      </dgm:t>
    </dgm:pt>
    <dgm:pt modelId="{9242E34E-3B74-C64B-A32C-77CD3CFDF773}">
      <dgm:prSet/>
      <dgm:spPr/>
      <dgm:t>
        <a:bodyPr/>
        <a:lstStyle/>
        <a:p>
          <a:pPr>
            <a:lnSpc>
              <a:spcPct val="100000"/>
            </a:lnSpc>
          </a:pPr>
          <a:r>
            <a:rPr lang="tr-TR" dirty="0"/>
            <a:t>Aerobik: Oksijen gerektiren (2 </a:t>
          </a:r>
          <a:r>
            <a:rPr lang="tr-TR" dirty="0" err="1"/>
            <a:t>dk.fazla</a:t>
          </a:r>
          <a:r>
            <a:rPr lang="tr-TR" dirty="0"/>
            <a:t>)</a:t>
          </a:r>
          <a:endParaRPr lang="en-US" dirty="0"/>
        </a:p>
      </dgm:t>
    </dgm:pt>
    <dgm:pt modelId="{A25D2C91-CE57-D646-8480-32A65A100239}" type="parTrans" cxnId="{D2C390EA-2B8D-4547-9DD7-C9BB41472538}">
      <dgm:prSet/>
      <dgm:spPr/>
      <dgm:t>
        <a:bodyPr/>
        <a:lstStyle/>
        <a:p>
          <a:endParaRPr lang="tr-TR"/>
        </a:p>
      </dgm:t>
    </dgm:pt>
    <dgm:pt modelId="{6CC63920-3344-C044-A76E-E46937738355}" type="sibTrans" cxnId="{D2C390EA-2B8D-4547-9DD7-C9BB41472538}">
      <dgm:prSet/>
      <dgm:spPr/>
    </dgm:pt>
    <dgm:pt modelId="{8E1EA9A2-9D56-4D19-B67B-84FF035067CA}" type="pres">
      <dgm:prSet presAssocID="{E225F7C5-F832-44C0-B9A0-2EE34E3FC1D1}" presName="root" presStyleCnt="0">
        <dgm:presLayoutVars>
          <dgm:dir/>
          <dgm:resizeHandles val="exact"/>
        </dgm:presLayoutVars>
      </dgm:prSet>
      <dgm:spPr/>
    </dgm:pt>
    <dgm:pt modelId="{97E0FFC5-7213-4F1B-A2A5-92EDA2AB014D}" type="pres">
      <dgm:prSet presAssocID="{FD61613C-752E-4EF3-ABED-10EE8A23C6E8}" presName="compNode" presStyleCnt="0"/>
      <dgm:spPr/>
    </dgm:pt>
    <dgm:pt modelId="{CC07410B-BCC4-4658-817D-0D78F1D4107A}" type="pres">
      <dgm:prSet presAssocID="{FD61613C-752E-4EF3-ABED-10EE8A23C6E8}"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eher"/>
        </a:ext>
      </dgm:extLst>
    </dgm:pt>
    <dgm:pt modelId="{8F3020BB-DD01-43C2-A9A1-89BFCAE83A44}" type="pres">
      <dgm:prSet presAssocID="{FD61613C-752E-4EF3-ABED-10EE8A23C6E8}" presName="iconSpace" presStyleCnt="0"/>
      <dgm:spPr/>
    </dgm:pt>
    <dgm:pt modelId="{F572F704-B878-447E-8BF7-D73E59BA8AF9}" type="pres">
      <dgm:prSet presAssocID="{FD61613C-752E-4EF3-ABED-10EE8A23C6E8}" presName="parTx" presStyleLbl="revTx" presStyleIdx="0" presStyleCnt="2" custScaleX="140350">
        <dgm:presLayoutVars>
          <dgm:chMax val="0"/>
          <dgm:chPref val="0"/>
        </dgm:presLayoutVars>
      </dgm:prSet>
      <dgm:spPr/>
    </dgm:pt>
    <dgm:pt modelId="{A59E7874-C955-4F3E-9816-0F02DBC5337D}" type="pres">
      <dgm:prSet presAssocID="{FD61613C-752E-4EF3-ABED-10EE8A23C6E8}" presName="txSpace" presStyleCnt="0"/>
      <dgm:spPr/>
    </dgm:pt>
    <dgm:pt modelId="{FB579E3D-7880-4373-9637-9B98A66CAF3A}" type="pres">
      <dgm:prSet presAssocID="{FD61613C-752E-4EF3-ABED-10EE8A23C6E8}" presName="desTx" presStyleLbl="revTx" presStyleIdx="1" presStyleCnt="2">
        <dgm:presLayoutVars/>
      </dgm:prSet>
      <dgm:spPr/>
    </dgm:pt>
  </dgm:ptLst>
  <dgm:cxnLst>
    <dgm:cxn modelId="{FCCF882B-3FB2-40F0-B3B0-0857AB24375B}" srcId="{E225F7C5-F832-44C0-B9A0-2EE34E3FC1D1}" destId="{FD61613C-752E-4EF3-ABED-10EE8A23C6E8}" srcOrd="0" destOrd="0" parTransId="{CB8F8D96-3038-4632-9274-7D6D73B5DF11}" sibTransId="{AE545903-E315-479B-88A9-FABF5D96936D}"/>
    <dgm:cxn modelId="{0C468635-1859-324F-8CF9-0BF09A3E1440}" type="presOf" srcId="{99171649-9A22-414B-B273-D3A1E2F8DEE0}" destId="{FB579E3D-7880-4373-9637-9B98A66CAF3A}" srcOrd="0" destOrd="0" presId="urn:microsoft.com/office/officeart/2018/5/layout/CenteredIconLabelDescriptionList"/>
    <dgm:cxn modelId="{257F5BBB-F205-E142-ADFF-FA22CF92488F}" type="presOf" srcId="{E225F7C5-F832-44C0-B9A0-2EE34E3FC1D1}" destId="{8E1EA9A2-9D56-4D19-B67B-84FF035067CA}" srcOrd="0" destOrd="0" presId="urn:microsoft.com/office/officeart/2018/5/layout/CenteredIconLabelDescriptionList"/>
    <dgm:cxn modelId="{459337CB-DB28-43F1-8CB9-1384D2ED36C9}" srcId="{FD61613C-752E-4EF3-ABED-10EE8A23C6E8}" destId="{99171649-9A22-414B-B273-D3A1E2F8DEE0}" srcOrd="0" destOrd="0" parTransId="{EC034EB3-1809-4AF1-A5F0-403FD2D41203}" sibTransId="{86C4A342-74D9-42B3-9CF0-13D3B8F87F82}"/>
    <dgm:cxn modelId="{D2C390EA-2B8D-4547-9DD7-C9BB41472538}" srcId="{FD61613C-752E-4EF3-ABED-10EE8A23C6E8}" destId="{9242E34E-3B74-C64B-A32C-77CD3CFDF773}" srcOrd="1" destOrd="0" parTransId="{A25D2C91-CE57-D646-8480-32A65A100239}" sibTransId="{6CC63920-3344-C044-A76E-E46937738355}"/>
    <dgm:cxn modelId="{61541CF3-FCFB-8743-ADD5-409BE05CB9C4}" type="presOf" srcId="{9242E34E-3B74-C64B-A32C-77CD3CFDF773}" destId="{FB579E3D-7880-4373-9637-9B98A66CAF3A}" srcOrd="0" destOrd="1" presId="urn:microsoft.com/office/officeart/2018/5/layout/CenteredIconLabelDescriptionList"/>
    <dgm:cxn modelId="{050921FA-8406-6948-8EBF-7F71FDC0FB01}" type="presOf" srcId="{FD61613C-752E-4EF3-ABED-10EE8A23C6E8}" destId="{F572F704-B878-447E-8BF7-D73E59BA8AF9}" srcOrd="0" destOrd="0" presId="urn:microsoft.com/office/officeart/2018/5/layout/CenteredIconLabelDescriptionList"/>
    <dgm:cxn modelId="{0AD2FF88-0438-8247-B472-0E231C432D84}" type="presParOf" srcId="{8E1EA9A2-9D56-4D19-B67B-84FF035067CA}" destId="{97E0FFC5-7213-4F1B-A2A5-92EDA2AB014D}" srcOrd="0" destOrd="0" presId="urn:microsoft.com/office/officeart/2018/5/layout/CenteredIconLabelDescriptionList"/>
    <dgm:cxn modelId="{B69B5E6F-1496-A44E-A26B-FAB66DA285AD}" type="presParOf" srcId="{97E0FFC5-7213-4F1B-A2A5-92EDA2AB014D}" destId="{CC07410B-BCC4-4658-817D-0D78F1D4107A}" srcOrd="0" destOrd="0" presId="urn:microsoft.com/office/officeart/2018/5/layout/CenteredIconLabelDescriptionList"/>
    <dgm:cxn modelId="{E381E58F-E690-3A43-823E-E6570C7E2FBB}" type="presParOf" srcId="{97E0FFC5-7213-4F1B-A2A5-92EDA2AB014D}" destId="{8F3020BB-DD01-43C2-A9A1-89BFCAE83A44}" srcOrd="1" destOrd="0" presId="urn:microsoft.com/office/officeart/2018/5/layout/CenteredIconLabelDescriptionList"/>
    <dgm:cxn modelId="{E7E0C4DA-CBDB-6948-B1E8-373F24D01DFE}" type="presParOf" srcId="{97E0FFC5-7213-4F1B-A2A5-92EDA2AB014D}" destId="{F572F704-B878-447E-8BF7-D73E59BA8AF9}" srcOrd="2" destOrd="0" presId="urn:microsoft.com/office/officeart/2018/5/layout/CenteredIconLabelDescriptionList"/>
    <dgm:cxn modelId="{510B54A1-2115-6E4F-B830-43515D7FD46B}" type="presParOf" srcId="{97E0FFC5-7213-4F1B-A2A5-92EDA2AB014D}" destId="{A59E7874-C955-4F3E-9816-0F02DBC5337D}" srcOrd="3" destOrd="0" presId="urn:microsoft.com/office/officeart/2018/5/layout/CenteredIconLabelDescriptionList"/>
    <dgm:cxn modelId="{A0B416D6-B063-E642-B64B-F9613A6F8203}" type="presParOf" srcId="{97E0FFC5-7213-4F1B-A2A5-92EDA2AB014D}" destId="{FB579E3D-7880-4373-9637-9B98A66CAF3A}"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2960EB5-FA09-4807-A866-C1B0A8A95451}" type="doc">
      <dgm:prSet loTypeId="urn:microsoft.com/office/officeart/2016/7/layout/LinearBlockProcessNumbered" loCatId="process" qsTypeId="urn:microsoft.com/office/officeart/2005/8/quickstyle/simple1" qsCatId="simple" csTypeId="urn:microsoft.com/office/officeart/2005/8/colors/colorful1" csCatId="colorful"/>
      <dgm:spPr/>
      <dgm:t>
        <a:bodyPr/>
        <a:lstStyle/>
        <a:p>
          <a:endParaRPr lang="en-US"/>
        </a:p>
      </dgm:t>
    </dgm:pt>
    <dgm:pt modelId="{56CD49DA-F57E-4A8F-8E59-E45A36EFB868}">
      <dgm:prSet/>
      <dgm:spPr/>
      <dgm:t>
        <a:bodyPr/>
        <a:lstStyle/>
        <a:p>
          <a:r>
            <a:rPr lang="tr-TR" dirty="0"/>
            <a:t>Yakıt olarak </a:t>
          </a:r>
          <a:r>
            <a:rPr lang="tr-TR" dirty="0" err="1"/>
            <a:t>kreatin</a:t>
          </a:r>
          <a:r>
            <a:rPr lang="tr-TR" dirty="0"/>
            <a:t> fosfat kullanır.</a:t>
          </a:r>
          <a:endParaRPr lang="en-US" dirty="0"/>
        </a:p>
      </dgm:t>
    </dgm:pt>
    <dgm:pt modelId="{EB8B73B4-A0C6-481B-97D1-80416C4EDCB0}" type="parTrans" cxnId="{756B202B-4E93-4210-8179-753BF4E91B0C}">
      <dgm:prSet/>
      <dgm:spPr/>
      <dgm:t>
        <a:bodyPr/>
        <a:lstStyle/>
        <a:p>
          <a:endParaRPr lang="en-US"/>
        </a:p>
      </dgm:t>
    </dgm:pt>
    <dgm:pt modelId="{4F7003CD-552D-4087-A824-B30C8A533B90}" type="sibTrans" cxnId="{756B202B-4E93-4210-8179-753BF4E91B0C}">
      <dgm:prSet phldrT="01"/>
      <dgm:spPr/>
      <dgm:t>
        <a:bodyPr/>
        <a:lstStyle/>
        <a:p>
          <a:r>
            <a:rPr lang="en-US"/>
            <a:t>01</a:t>
          </a:r>
        </a:p>
      </dgm:t>
    </dgm:pt>
    <dgm:pt modelId="{A83AD841-68A9-403F-84A5-F55310F88B9B}">
      <dgm:prSet/>
      <dgm:spPr/>
      <dgm:t>
        <a:bodyPr/>
        <a:lstStyle/>
        <a:p>
          <a:r>
            <a:rPr lang="tr-TR" b="1"/>
            <a:t>K</a:t>
          </a:r>
          <a:r>
            <a:rPr lang="en-US" b="1"/>
            <a:t>reatin </a:t>
          </a:r>
          <a:r>
            <a:rPr lang="tr-TR" b="1"/>
            <a:t>F</a:t>
          </a:r>
          <a:r>
            <a:rPr lang="en-US" b="1"/>
            <a:t>osfat + </a:t>
          </a:r>
          <a:r>
            <a:rPr lang="tr-TR" b="1"/>
            <a:t>ADP</a:t>
          </a:r>
          <a:r>
            <a:rPr lang="en-US" b="1"/>
            <a:t> = </a:t>
          </a:r>
          <a:r>
            <a:rPr lang="tr-TR" b="1"/>
            <a:t>ATP</a:t>
          </a:r>
          <a:r>
            <a:rPr lang="en-US" b="1"/>
            <a:t> + </a:t>
          </a:r>
          <a:r>
            <a:rPr lang="tr-TR" b="1"/>
            <a:t>K</a:t>
          </a:r>
          <a:r>
            <a:rPr lang="en-US" b="1"/>
            <a:t>reatin</a:t>
          </a:r>
          <a:endParaRPr lang="en-US"/>
        </a:p>
      </dgm:t>
    </dgm:pt>
    <dgm:pt modelId="{8ECEFAF4-5733-4A27-AD24-64F9D9483F75}" type="parTrans" cxnId="{7E665EB1-EBE1-4E31-9796-B48A6D56AF44}">
      <dgm:prSet/>
      <dgm:spPr/>
      <dgm:t>
        <a:bodyPr/>
        <a:lstStyle/>
        <a:p>
          <a:endParaRPr lang="en-US"/>
        </a:p>
      </dgm:t>
    </dgm:pt>
    <dgm:pt modelId="{8561ADAB-E22F-4E95-B683-F0F9DAA7AB4D}" type="sibTrans" cxnId="{7E665EB1-EBE1-4E31-9796-B48A6D56AF44}">
      <dgm:prSet phldrT="02"/>
      <dgm:spPr/>
      <dgm:t>
        <a:bodyPr/>
        <a:lstStyle/>
        <a:p>
          <a:r>
            <a:rPr lang="en-US"/>
            <a:t>02</a:t>
          </a:r>
        </a:p>
      </dgm:t>
    </dgm:pt>
    <dgm:pt modelId="{4A8D1BD7-A96D-4BCF-BB47-727F5D476440}">
      <dgm:prSet/>
      <dgm:spPr/>
      <dgm:t>
        <a:bodyPr/>
        <a:lstStyle/>
        <a:p>
          <a:r>
            <a:rPr lang="tr-TR"/>
            <a:t>Patlayıcı kuvvet gerektiren aktivitelerde ana enerji sistemidir</a:t>
          </a:r>
          <a:endParaRPr lang="en-US"/>
        </a:p>
      </dgm:t>
    </dgm:pt>
    <dgm:pt modelId="{66D52F4D-7232-4A79-846C-F764D5955902}" type="parTrans" cxnId="{3D61AF5E-CF2E-4A0A-933B-A9D7595411E8}">
      <dgm:prSet/>
      <dgm:spPr/>
      <dgm:t>
        <a:bodyPr/>
        <a:lstStyle/>
        <a:p>
          <a:endParaRPr lang="en-US"/>
        </a:p>
      </dgm:t>
    </dgm:pt>
    <dgm:pt modelId="{8D9D8B4C-8BD7-46DE-BF29-5261F56A3E65}" type="sibTrans" cxnId="{3D61AF5E-CF2E-4A0A-933B-A9D7595411E8}">
      <dgm:prSet phldrT="03"/>
      <dgm:spPr/>
      <dgm:t>
        <a:bodyPr/>
        <a:lstStyle/>
        <a:p>
          <a:r>
            <a:rPr lang="en-US"/>
            <a:t>03</a:t>
          </a:r>
        </a:p>
      </dgm:t>
    </dgm:pt>
    <dgm:pt modelId="{06FB9D33-FAAA-47F1-BC0A-9F9615D32F57}">
      <dgm:prSet/>
      <dgm:spPr/>
      <dgm:t>
        <a:bodyPr/>
        <a:lstStyle/>
        <a:p>
          <a:r>
            <a:rPr lang="tr-TR"/>
            <a:t>Gücü yüksek , kapasitesi düşüktür - Ani yüksek seviyede enerji üretmek için kullanılır</a:t>
          </a:r>
          <a:endParaRPr lang="en-US"/>
        </a:p>
      </dgm:t>
    </dgm:pt>
    <dgm:pt modelId="{5836D7A9-16F1-424C-83ED-21B71EA26AE2}" type="parTrans" cxnId="{9ABDB2B6-5718-471F-97B5-2BC05B06F203}">
      <dgm:prSet/>
      <dgm:spPr/>
      <dgm:t>
        <a:bodyPr/>
        <a:lstStyle/>
        <a:p>
          <a:endParaRPr lang="en-US"/>
        </a:p>
      </dgm:t>
    </dgm:pt>
    <dgm:pt modelId="{7B9B5C90-ABE9-4D6F-A056-F41D32B50128}" type="sibTrans" cxnId="{9ABDB2B6-5718-471F-97B5-2BC05B06F203}">
      <dgm:prSet phldrT="04"/>
      <dgm:spPr/>
      <dgm:t>
        <a:bodyPr/>
        <a:lstStyle/>
        <a:p>
          <a:r>
            <a:rPr lang="en-US"/>
            <a:t>04</a:t>
          </a:r>
        </a:p>
      </dgm:t>
    </dgm:pt>
    <dgm:pt modelId="{D28A7407-735B-F244-A93A-71162F7D78AF}" type="pres">
      <dgm:prSet presAssocID="{72960EB5-FA09-4807-A866-C1B0A8A95451}" presName="Name0" presStyleCnt="0">
        <dgm:presLayoutVars>
          <dgm:animLvl val="lvl"/>
          <dgm:resizeHandles val="exact"/>
        </dgm:presLayoutVars>
      </dgm:prSet>
      <dgm:spPr/>
    </dgm:pt>
    <dgm:pt modelId="{E83CEC6E-9663-EA4F-8782-E38BFD0309A8}" type="pres">
      <dgm:prSet presAssocID="{56CD49DA-F57E-4A8F-8E59-E45A36EFB868}" presName="compositeNode" presStyleCnt="0">
        <dgm:presLayoutVars>
          <dgm:bulletEnabled val="1"/>
        </dgm:presLayoutVars>
      </dgm:prSet>
      <dgm:spPr/>
    </dgm:pt>
    <dgm:pt modelId="{9769ABAF-5ABF-D148-8856-57AA29CCC754}" type="pres">
      <dgm:prSet presAssocID="{56CD49DA-F57E-4A8F-8E59-E45A36EFB868}" presName="bgRect" presStyleLbl="alignNode1" presStyleIdx="0" presStyleCnt="4"/>
      <dgm:spPr/>
    </dgm:pt>
    <dgm:pt modelId="{11929043-95DE-D944-9519-D5760783C766}" type="pres">
      <dgm:prSet presAssocID="{4F7003CD-552D-4087-A824-B30C8A533B90}" presName="sibTransNodeRect" presStyleLbl="alignNode1" presStyleIdx="0" presStyleCnt="4">
        <dgm:presLayoutVars>
          <dgm:chMax val="0"/>
          <dgm:bulletEnabled val="1"/>
        </dgm:presLayoutVars>
      </dgm:prSet>
      <dgm:spPr/>
    </dgm:pt>
    <dgm:pt modelId="{2BF9DB8A-352C-DA43-9B5B-73C632C6D237}" type="pres">
      <dgm:prSet presAssocID="{56CD49DA-F57E-4A8F-8E59-E45A36EFB868}" presName="nodeRect" presStyleLbl="alignNode1" presStyleIdx="0" presStyleCnt="4">
        <dgm:presLayoutVars>
          <dgm:bulletEnabled val="1"/>
        </dgm:presLayoutVars>
      </dgm:prSet>
      <dgm:spPr/>
    </dgm:pt>
    <dgm:pt modelId="{09E34190-5CF0-924B-8C0E-95695875ACF5}" type="pres">
      <dgm:prSet presAssocID="{4F7003CD-552D-4087-A824-B30C8A533B90}" presName="sibTrans" presStyleCnt="0"/>
      <dgm:spPr/>
    </dgm:pt>
    <dgm:pt modelId="{040F5924-0276-FE42-88C5-F98E90402554}" type="pres">
      <dgm:prSet presAssocID="{A83AD841-68A9-403F-84A5-F55310F88B9B}" presName="compositeNode" presStyleCnt="0">
        <dgm:presLayoutVars>
          <dgm:bulletEnabled val="1"/>
        </dgm:presLayoutVars>
      </dgm:prSet>
      <dgm:spPr/>
    </dgm:pt>
    <dgm:pt modelId="{4E279283-6B16-4A4D-A196-654EAD0C264A}" type="pres">
      <dgm:prSet presAssocID="{A83AD841-68A9-403F-84A5-F55310F88B9B}" presName="bgRect" presStyleLbl="alignNode1" presStyleIdx="1" presStyleCnt="4"/>
      <dgm:spPr/>
    </dgm:pt>
    <dgm:pt modelId="{74769AEB-19DD-CE4D-8D1F-C7EBDBFD600E}" type="pres">
      <dgm:prSet presAssocID="{8561ADAB-E22F-4E95-B683-F0F9DAA7AB4D}" presName="sibTransNodeRect" presStyleLbl="alignNode1" presStyleIdx="1" presStyleCnt="4">
        <dgm:presLayoutVars>
          <dgm:chMax val="0"/>
          <dgm:bulletEnabled val="1"/>
        </dgm:presLayoutVars>
      </dgm:prSet>
      <dgm:spPr/>
    </dgm:pt>
    <dgm:pt modelId="{F743D435-CA61-6C4A-9C32-93FD281BBAC7}" type="pres">
      <dgm:prSet presAssocID="{A83AD841-68A9-403F-84A5-F55310F88B9B}" presName="nodeRect" presStyleLbl="alignNode1" presStyleIdx="1" presStyleCnt="4">
        <dgm:presLayoutVars>
          <dgm:bulletEnabled val="1"/>
        </dgm:presLayoutVars>
      </dgm:prSet>
      <dgm:spPr/>
    </dgm:pt>
    <dgm:pt modelId="{49ABA077-0AA2-1944-B183-B8BF8A9D476A}" type="pres">
      <dgm:prSet presAssocID="{8561ADAB-E22F-4E95-B683-F0F9DAA7AB4D}" presName="sibTrans" presStyleCnt="0"/>
      <dgm:spPr/>
    </dgm:pt>
    <dgm:pt modelId="{0CC1E6BC-4D73-9E4C-8A9A-42BD49B030D3}" type="pres">
      <dgm:prSet presAssocID="{4A8D1BD7-A96D-4BCF-BB47-727F5D476440}" presName="compositeNode" presStyleCnt="0">
        <dgm:presLayoutVars>
          <dgm:bulletEnabled val="1"/>
        </dgm:presLayoutVars>
      </dgm:prSet>
      <dgm:spPr/>
    </dgm:pt>
    <dgm:pt modelId="{C9CE13B5-6DC0-5E42-8335-645298BADBB8}" type="pres">
      <dgm:prSet presAssocID="{4A8D1BD7-A96D-4BCF-BB47-727F5D476440}" presName="bgRect" presStyleLbl="alignNode1" presStyleIdx="2" presStyleCnt="4"/>
      <dgm:spPr/>
    </dgm:pt>
    <dgm:pt modelId="{C02DF8D1-F478-AB44-8AAE-C8C73F93E7E9}" type="pres">
      <dgm:prSet presAssocID="{8D9D8B4C-8BD7-46DE-BF29-5261F56A3E65}" presName="sibTransNodeRect" presStyleLbl="alignNode1" presStyleIdx="2" presStyleCnt="4">
        <dgm:presLayoutVars>
          <dgm:chMax val="0"/>
          <dgm:bulletEnabled val="1"/>
        </dgm:presLayoutVars>
      </dgm:prSet>
      <dgm:spPr/>
    </dgm:pt>
    <dgm:pt modelId="{69BAF013-EF76-4D4B-84B2-71B8D066432C}" type="pres">
      <dgm:prSet presAssocID="{4A8D1BD7-A96D-4BCF-BB47-727F5D476440}" presName="nodeRect" presStyleLbl="alignNode1" presStyleIdx="2" presStyleCnt="4">
        <dgm:presLayoutVars>
          <dgm:bulletEnabled val="1"/>
        </dgm:presLayoutVars>
      </dgm:prSet>
      <dgm:spPr/>
    </dgm:pt>
    <dgm:pt modelId="{E50EB036-FE0F-314B-BA79-944B47A8A926}" type="pres">
      <dgm:prSet presAssocID="{8D9D8B4C-8BD7-46DE-BF29-5261F56A3E65}" presName="sibTrans" presStyleCnt="0"/>
      <dgm:spPr/>
    </dgm:pt>
    <dgm:pt modelId="{E2CA38BE-5A4F-A747-84DA-36C3E44E05D7}" type="pres">
      <dgm:prSet presAssocID="{06FB9D33-FAAA-47F1-BC0A-9F9615D32F57}" presName="compositeNode" presStyleCnt="0">
        <dgm:presLayoutVars>
          <dgm:bulletEnabled val="1"/>
        </dgm:presLayoutVars>
      </dgm:prSet>
      <dgm:spPr/>
    </dgm:pt>
    <dgm:pt modelId="{04794D81-A01E-6244-88A0-E2D469BAB5B7}" type="pres">
      <dgm:prSet presAssocID="{06FB9D33-FAAA-47F1-BC0A-9F9615D32F57}" presName="bgRect" presStyleLbl="alignNode1" presStyleIdx="3" presStyleCnt="4"/>
      <dgm:spPr/>
    </dgm:pt>
    <dgm:pt modelId="{823A3619-61BC-A64F-9D8E-36ADFB958007}" type="pres">
      <dgm:prSet presAssocID="{7B9B5C90-ABE9-4D6F-A056-F41D32B50128}" presName="sibTransNodeRect" presStyleLbl="alignNode1" presStyleIdx="3" presStyleCnt="4">
        <dgm:presLayoutVars>
          <dgm:chMax val="0"/>
          <dgm:bulletEnabled val="1"/>
        </dgm:presLayoutVars>
      </dgm:prSet>
      <dgm:spPr/>
    </dgm:pt>
    <dgm:pt modelId="{F3CB84AC-5D59-FB4F-AC74-627B877A0467}" type="pres">
      <dgm:prSet presAssocID="{06FB9D33-FAAA-47F1-BC0A-9F9615D32F57}" presName="nodeRect" presStyleLbl="alignNode1" presStyleIdx="3" presStyleCnt="4">
        <dgm:presLayoutVars>
          <dgm:bulletEnabled val="1"/>
        </dgm:presLayoutVars>
      </dgm:prSet>
      <dgm:spPr/>
    </dgm:pt>
  </dgm:ptLst>
  <dgm:cxnLst>
    <dgm:cxn modelId="{0300E802-3C03-A347-A0C5-FAB7444DD79B}" type="presOf" srcId="{A83AD841-68A9-403F-84A5-F55310F88B9B}" destId="{F743D435-CA61-6C4A-9C32-93FD281BBAC7}" srcOrd="1" destOrd="0" presId="urn:microsoft.com/office/officeart/2016/7/layout/LinearBlockProcessNumbered"/>
    <dgm:cxn modelId="{0201430F-659D-9E4E-AEAC-CB72A9D2DEE7}" type="presOf" srcId="{56CD49DA-F57E-4A8F-8E59-E45A36EFB868}" destId="{9769ABAF-5ABF-D148-8856-57AA29CCC754}" srcOrd="0" destOrd="0" presId="urn:microsoft.com/office/officeart/2016/7/layout/LinearBlockProcessNumbered"/>
    <dgm:cxn modelId="{7C10501C-A3DD-AE41-B39B-82FEBE7E48DF}" type="presOf" srcId="{72960EB5-FA09-4807-A866-C1B0A8A95451}" destId="{D28A7407-735B-F244-A93A-71162F7D78AF}" srcOrd="0" destOrd="0" presId="urn:microsoft.com/office/officeart/2016/7/layout/LinearBlockProcessNumbered"/>
    <dgm:cxn modelId="{B02E6D21-3713-5E47-8A5B-34BDBA62C1F6}" type="presOf" srcId="{8561ADAB-E22F-4E95-B683-F0F9DAA7AB4D}" destId="{74769AEB-19DD-CE4D-8D1F-C7EBDBFD600E}" srcOrd="0" destOrd="0" presId="urn:microsoft.com/office/officeart/2016/7/layout/LinearBlockProcessNumbered"/>
    <dgm:cxn modelId="{80DB3228-3BD1-EC45-9DEB-83A0FF13C139}" type="presOf" srcId="{A83AD841-68A9-403F-84A5-F55310F88B9B}" destId="{4E279283-6B16-4A4D-A196-654EAD0C264A}" srcOrd="0" destOrd="0" presId="urn:microsoft.com/office/officeart/2016/7/layout/LinearBlockProcessNumbered"/>
    <dgm:cxn modelId="{756B202B-4E93-4210-8179-753BF4E91B0C}" srcId="{72960EB5-FA09-4807-A866-C1B0A8A95451}" destId="{56CD49DA-F57E-4A8F-8E59-E45A36EFB868}" srcOrd="0" destOrd="0" parTransId="{EB8B73B4-A0C6-481B-97D1-80416C4EDCB0}" sibTransId="{4F7003CD-552D-4087-A824-B30C8A533B90}"/>
    <dgm:cxn modelId="{C9A7843E-2942-4949-8544-06153C6B5074}" type="presOf" srcId="{06FB9D33-FAAA-47F1-BC0A-9F9615D32F57}" destId="{04794D81-A01E-6244-88A0-E2D469BAB5B7}" srcOrd="0" destOrd="0" presId="urn:microsoft.com/office/officeart/2016/7/layout/LinearBlockProcessNumbered"/>
    <dgm:cxn modelId="{3D61AF5E-CF2E-4A0A-933B-A9D7595411E8}" srcId="{72960EB5-FA09-4807-A866-C1B0A8A95451}" destId="{4A8D1BD7-A96D-4BCF-BB47-727F5D476440}" srcOrd="2" destOrd="0" parTransId="{66D52F4D-7232-4A79-846C-F764D5955902}" sibTransId="{8D9D8B4C-8BD7-46DE-BF29-5261F56A3E65}"/>
    <dgm:cxn modelId="{130C446C-E298-DC44-B98C-530FA8114CAB}" type="presOf" srcId="{7B9B5C90-ABE9-4D6F-A056-F41D32B50128}" destId="{823A3619-61BC-A64F-9D8E-36ADFB958007}" srcOrd="0" destOrd="0" presId="urn:microsoft.com/office/officeart/2016/7/layout/LinearBlockProcessNumbered"/>
    <dgm:cxn modelId="{88DB8AAA-B814-0740-9A4D-A605F87DDFDB}" type="presOf" srcId="{56CD49DA-F57E-4A8F-8E59-E45A36EFB868}" destId="{2BF9DB8A-352C-DA43-9B5B-73C632C6D237}" srcOrd="1" destOrd="0" presId="urn:microsoft.com/office/officeart/2016/7/layout/LinearBlockProcessNumbered"/>
    <dgm:cxn modelId="{854A15AE-C6EB-FA49-9927-9CE90A6D7E6C}" type="presOf" srcId="{4F7003CD-552D-4087-A824-B30C8A533B90}" destId="{11929043-95DE-D944-9519-D5760783C766}" srcOrd="0" destOrd="0" presId="urn:microsoft.com/office/officeart/2016/7/layout/LinearBlockProcessNumbered"/>
    <dgm:cxn modelId="{7E665EB1-EBE1-4E31-9796-B48A6D56AF44}" srcId="{72960EB5-FA09-4807-A866-C1B0A8A95451}" destId="{A83AD841-68A9-403F-84A5-F55310F88B9B}" srcOrd="1" destOrd="0" parTransId="{8ECEFAF4-5733-4A27-AD24-64F9D9483F75}" sibTransId="{8561ADAB-E22F-4E95-B683-F0F9DAA7AB4D}"/>
    <dgm:cxn modelId="{9ABDB2B6-5718-471F-97B5-2BC05B06F203}" srcId="{72960EB5-FA09-4807-A866-C1B0A8A95451}" destId="{06FB9D33-FAAA-47F1-BC0A-9F9615D32F57}" srcOrd="3" destOrd="0" parTransId="{5836D7A9-16F1-424C-83ED-21B71EA26AE2}" sibTransId="{7B9B5C90-ABE9-4D6F-A056-F41D32B50128}"/>
    <dgm:cxn modelId="{DC5EF9C2-6CC1-BC4A-833B-4F99A6AB00C8}" type="presOf" srcId="{4A8D1BD7-A96D-4BCF-BB47-727F5D476440}" destId="{69BAF013-EF76-4D4B-84B2-71B8D066432C}" srcOrd="1" destOrd="0" presId="urn:microsoft.com/office/officeart/2016/7/layout/LinearBlockProcessNumbered"/>
    <dgm:cxn modelId="{495DEEC8-2AAF-034A-80B3-B5F8BA8C491B}" type="presOf" srcId="{8D9D8B4C-8BD7-46DE-BF29-5261F56A3E65}" destId="{C02DF8D1-F478-AB44-8AAE-C8C73F93E7E9}" srcOrd="0" destOrd="0" presId="urn:microsoft.com/office/officeart/2016/7/layout/LinearBlockProcessNumbered"/>
    <dgm:cxn modelId="{393D75D0-935B-A949-84B3-6D507569A3B5}" type="presOf" srcId="{06FB9D33-FAAA-47F1-BC0A-9F9615D32F57}" destId="{F3CB84AC-5D59-FB4F-AC74-627B877A0467}" srcOrd="1" destOrd="0" presId="urn:microsoft.com/office/officeart/2016/7/layout/LinearBlockProcessNumbered"/>
    <dgm:cxn modelId="{225357DC-322C-B949-8E13-893A8851E13F}" type="presOf" srcId="{4A8D1BD7-A96D-4BCF-BB47-727F5D476440}" destId="{C9CE13B5-6DC0-5E42-8335-645298BADBB8}" srcOrd="0" destOrd="0" presId="urn:microsoft.com/office/officeart/2016/7/layout/LinearBlockProcessNumbered"/>
    <dgm:cxn modelId="{5FE396AB-BA11-5449-A4E5-13C75B270584}" type="presParOf" srcId="{D28A7407-735B-F244-A93A-71162F7D78AF}" destId="{E83CEC6E-9663-EA4F-8782-E38BFD0309A8}" srcOrd="0" destOrd="0" presId="urn:microsoft.com/office/officeart/2016/7/layout/LinearBlockProcessNumbered"/>
    <dgm:cxn modelId="{8AF8CA91-28EF-7345-90E0-AE01CC4A1959}" type="presParOf" srcId="{E83CEC6E-9663-EA4F-8782-E38BFD0309A8}" destId="{9769ABAF-5ABF-D148-8856-57AA29CCC754}" srcOrd="0" destOrd="0" presId="urn:microsoft.com/office/officeart/2016/7/layout/LinearBlockProcessNumbered"/>
    <dgm:cxn modelId="{60CBE0A6-DDB4-8F43-819C-A13DFE953947}" type="presParOf" srcId="{E83CEC6E-9663-EA4F-8782-E38BFD0309A8}" destId="{11929043-95DE-D944-9519-D5760783C766}" srcOrd="1" destOrd="0" presId="urn:microsoft.com/office/officeart/2016/7/layout/LinearBlockProcessNumbered"/>
    <dgm:cxn modelId="{5D677253-2722-BB46-ACB9-858F6ECFBDC0}" type="presParOf" srcId="{E83CEC6E-9663-EA4F-8782-E38BFD0309A8}" destId="{2BF9DB8A-352C-DA43-9B5B-73C632C6D237}" srcOrd="2" destOrd="0" presId="urn:microsoft.com/office/officeart/2016/7/layout/LinearBlockProcessNumbered"/>
    <dgm:cxn modelId="{1E2C0C1A-750A-0545-9781-D6C96E001C67}" type="presParOf" srcId="{D28A7407-735B-F244-A93A-71162F7D78AF}" destId="{09E34190-5CF0-924B-8C0E-95695875ACF5}" srcOrd="1" destOrd="0" presId="urn:microsoft.com/office/officeart/2016/7/layout/LinearBlockProcessNumbered"/>
    <dgm:cxn modelId="{7AFF3792-C675-EF4C-8C0E-8A4632F56044}" type="presParOf" srcId="{D28A7407-735B-F244-A93A-71162F7D78AF}" destId="{040F5924-0276-FE42-88C5-F98E90402554}" srcOrd="2" destOrd="0" presId="urn:microsoft.com/office/officeart/2016/7/layout/LinearBlockProcessNumbered"/>
    <dgm:cxn modelId="{524C4A3B-23E0-BA4B-97F8-4B6B636FADCD}" type="presParOf" srcId="{040F5924-0276-FE42-88C5-F98E90402554}" destId="{4E279283-6B16-4A4D-A196-654EAD0C264A}" srcOrd="0" destOrd="0" presId="urn:microsoft.com/office/officeart/2016/7/layout/LinearBlockProcessNumbered"/>
    <dgm:cxn modelId="{9176C2A2-671A-1847-BE5A-4480B603DE9E}" type="presParOf" srcId="{040F5924-0276-FE42-88C5-F98E90402554}" destId="{74769AEB-19DD-CE4D-8D1F-C7EBDBFD600E}" srcOrd="1" destOrd="0" presId="urn:microsoft.com/office/officeart/2016/7/layout/LinearBlockProcessNumbered"/>
    <dgm:cxn modelId="{283B20A2-F0B8-D840-87EA-17CF2D2C147B}" type="presParOf" srcId="{040F5924-0276-FE42-88C5-F98E90402554}" destId="{F743D435-CA61-6C4A-9C32-93FD281BBAC7}" srcOrd="2" destOrd="0" presId="urn:microsoft.com/office/officeart/2016/7/layout/LinearBlockProcessNumbered"/>
    <dgm:cxn modelId="{ADE412F8-221F-AB41-9B3E-0D6F32B68074}" type="presParOf" srcId="{D28A7407-735B-F244-A93A-71162F7D78AF}" destId="{49ABA077-0AA2-1944-B183-B8BF8A9D476A}" srcOrd="3" destOrd="0" presId="urn:microsoft.com/office/officeart/2016/7/layout/LinearBlockProcessNumbered"/>
    <dgm:cxn modelId="{504A369F-CC7E-104F-9A56-6F432115F8DF}" type="presParOf" srcId="{D28A7407-735B-F244-A93A-71162F7D78AF}" destId="{0CC1E6BC-4D73-9E4C-8A9A-42BD49B030D3}" srcOrd="4" destOrd="0" presId="urn:microsoft.com/office/officeart/2016/7/layout/LinearBlockProcessNumbered"/>
    <dgm:cxn modelId="{460C41AE-6B8F-4A4B-988A-EA6CA62B9324}" type="presParOf" srcId="{0CC1E6BC-4D73-9E4C-8A9A-42BD49B030D3}" destId="{C9CE13B5-6DC0-5E42-8335-645298BADBB8}" srcOrd="0" destOrd="0" presId="urn:microsoft.com/office/officeart/2016/7/layout/LinearBlockProcessNumbered"/>
    <dgm:cxn modelId="{D2AC491E-9A46-974C-898C-08A234F4B6D9}" type="presParOf" srcId="{0CC1E6BC-4D73-9E4C-8A9A-42BD49B030D3}" destId="{C02DF8D1-F478-AB44-8AAE-C8C73F93E7E9}" srcOrd="1" destOrd="0" presId="urn:microsoft.com/office/officeart/2016/7/layout/LinearBlockProcessNumbered"/>
    <dgm:cxn modelId="{CE5A628E-826A-1E4B-9945-9C794E509F7F}" type="presParOf" srcId="{0CC1E6BC-4D73-9E4C-8A9A-42BD49B030D3}" destId="{69BAF013-EF76-4D4B-84B2-71B8D066432C}" srcOrd="2" destOrd="0" presId="urn:microsoft.com/office/officeart/2016/7/layout/LinearBlockProcessNumbered"/>
    <dgm:cxn modelId="{0ABA985D-E809-AA41-9240-1FE801299978}" type="presParOf" srcId="{D28A7407-735B-F244-A93A-71162F7D78AF}" destId="{E50EB036-FE0F-314B-BA79-944B47A8A926}" srcOrd="5" destOrd="0" presId="urn:microsoft.com/office/officeart/2016/7/layout/LinearBlockProcessNumbered"/>
    <dgm:cxn modelId="{70622A68-A449-5540-A9FA-4246ED052248}" type="presParOf" srcId="{D28A7407-735B-F244-A93A-71162F7D78AF}" destId="{E2CA38BE-5A4F-A747-84DA-36C3E44E05D7}" srcOrd="6" destOrd="0" presId="urn:microsoft.com/office/officeart/2016/7/layout/LinearBlockProcessNumbered"/>
    <dgm:cxn modelId="{C04397FF-5141-C147-90F0-7F2FB9693A95}" type="presParOf" srcId="{E2CA38BE-5A4F-A747-84DA-36C3E44E05D7}" destId="{04794D81-A01E-6244-88A0-E2D469BAB5B7}" srcOrd="0" destOrd="0" presId="urn:microsoft.com/office/officeart/2016/7/layout/LinearBlockProcessNumbered"/>
    <dgm:cxn modelId="{04DB3B9E-8F4D-1346-B5E1-EBBEDEEFE960}" type="presParOf" srcId="{E2CA38BE-5A4F-A747-84DA-36C3E44E05D7}" destId="{823A3619-61BC-A64F-9D8E-36ADFB958007}" srcOrd="1" destOrd="0" presId="urn:microsoft.com/office/officeart/2016/7/layout/LinearBlockProcessNumbered"/>
    <dgm:cxn modelId="{9019962C-B683-1C48-B8D1-F5179EA27C7D}" type="presParOf" srcId="{E2CA38BE-5A4F-A747-84DA-36C3E44E05D7}" destId="{F3CB84AC-5D59-FB4F-AC74-627B877A0467}"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791E6-712E-4D82-B5FD-1A6761CCEC8E}"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3B67027A-6B85-49AA-8F39-706021107E22}">
      <dgm:prSet/>
      <dgm:spPr/>
      <dgm:t>
        <a:bodyPr/>
        <a:lstStyle/>
        <a:p>
          <a:pPr>
            <a:lnSpc>
              <a:spcPct val="100000"/>
            </a:lnSpc>
          </a:pPr>
          <a:r>
            <a:rPr lang="tr-TR"/>
            <a:t>Yakıt olarak glikojen , glikoz kullanır.</a:t>
          </a:r>
          <a:endParaRPr lang="en-US"/>
        </a:p>
      </dgm:t>
    </dgm:pt>
    <dgm:pt modelId="{1B6AF09A-9C12-463A-9719-E19B6637AD43}" type="parTrans" cxnId="{E031E1E9-A320-42EB-A668-00608E28944B}">
      <dgm:prSet/>
      <dgm:spPr/>
      <dgm:t>
        <a:bodyPr/>
        <a:lstStyle/>
        <a:p>
          <a:endParaRPr lang="en-US"/>
        </a:p>
      </dgm:t>
    </dgm:pt>
    <dgm:pt modelId="{F016800A-6694-41E2-B969-97B6AA492B7C}" type="sibTrans" cxnId="{E031E1E9-A320-42EB-A668-00608E28944B}">
      <dgm:prSet/>
      <dgm:spPr/>
      <dgm:t>
        <a:bodyPr/>
        <a:lstStyle/>
        <a:p>
          <a:endParaRPr lang="en-US"/>
        </a:p>
      </dgm:t>
    </dgm:pt>
    <dgm:pt modelId="{EB46F5FC-714C-4528-9214-6C6789962D80}">
      <dgm:prSet/>
      <dgm:spPr/>
      <dgm:t>
        <a:bodyPr/>
        <a:lstStyle/>
        <a:p>
          <a:pPr>
            <a:lnSpc>
              <a:spcPct val="100000"/>
            </a:lnSpc>
          </a:pPr>
          <a:r>
            <a:rPr lang="tr-TR"/>
            <a:t>Laktik asit oluşumu ile sonuçlanır.</a:t>
          </a:r>
          <a:endParaRPr lang="en-US"/>
        </a:p>
      </dgm:t>
    </dgm:pt>
    <dgm:pt modelId="{C5718C6C-366D-4AD7-B259-34CEFCD4F147}" type="parTrans" cxnId="{992EDF23-AFD6-4835-AF32-ABED58B8F424}">
      <dgm:prSet/>
      <dgm:spPr/>
      <dgm:t>
        <a:bodyPr/>
        <a:lstStyle/>
        <a:p>
          <a:endParaRPr lang="en-US"/>
        </a:p>
      </dgm:t>
    </dgm:pt>
    <dgm:pt modelId="{9DBF4759-E5D7-41CC-B324-F515FDE1D5CA}" type="sibTrans" cxnId="{992EDF23-AFD6-4835-AF32-ABED58B8F424}">
      <dgm:prSet/>
      <dgm:spPr/>
      <dgm:t>
        <a:bodyPr/>
        <a:lstStyle/>
        <a:p>
          <a:endParaRPr lang="en-US"/>
        </a:p>
      </dgm:t>
    </dgm:pt>
    <dgm:pt modelId="{8A767E2D-B787-454B-A15E-E7350BE261CA}">
      <dgm:prSet/>
      <dgm:spPr/>
      <dgm:t>
        <a:bodyPr/>
        <a:lstStyle/>
        <a:p>
          <a:pPr>
            <a:lnSpc>
              <a:spcPct val="100000"/>
            </a:lnSpc>
          </a:pPr>
          <a:r>
            <a:rPr lang="tr-TR"/>
            <a:t>Yüksek kuvvet gerektiren kısa süreli antrenmanlarda bu sistem enerji üretimi için kulanılır.</a:t>
          </a:r>
          <a:endParaRPr lang="en-US"/>
        </a:p>
      </dgm:t>
    </dgm:pt>
    <dgm:pt modelId="{94805B6D-3976-4D05-878F-AE94D55C7561}" type="parTrans" cxnId="{2BEBECD0-E0CC-4B5D-AA51-47D0AEFF4530}">
      <dgm:prSet/>
      <dgm:spPr/>
      <dgm:t>
        <a:bodyPr/>
        <a:lstStyle/>
        <a:p>
          <a:endParaRPr lang="en-US"/>
        </a:p>
      </dgm:t>
    </dgm:pt>
    <dgm:pt modelId="{9AD957CD-D89A-4A93-BF80-57693F1CF43F}" type="sibTrans" cxnId="{2BEBECD0-E0CC-4B5D-AA51-47D0AEFF4530}">
      <dgm:prSet/>
      <dgm:spPr/>
      <dgm:t>
        <a:bodyPr/>
        <a:lstStyle/>
        <a:p>
          <a:endParaRPr lang="en-US"/>
        </a:p>
      </dgm:t>
    </dgm:pt>
    <dgm:pt modelId="{E1A0B33A-E231-431B-99B1-984F5E8D5779}" type="pres">
      <dgm:prSet presAssocID="{A55791E6-712E-4D82-B5FD-1A6761CCEC8E}" presName="root" presStyleCnt="0">
        <dgm:presLayoutVars>
          <dgm:dir/>
          <dgm:resizeHandles val="exact"/>
        </dgm:presLayoutVars>
      </dgm:prSet>
      <dgm:spPr/>
    </dgm:pt>
    <dgm:pt modelId="{373E575C-C720-4F8B-B445-FE01A2F9BA25}" type="pres">
      <dgm:prSet presAssocID="{3B67027A-6B85-49AA-8F39-706021107E22}" presName="compNode" presStyleCnt="0"/>
      <dgm:spPr/>
    </dgm:pt>
    <dgm:pt modelId="{F7337493-819F-4278-B8F8-BED13078D26D}" type="pres">
      <dgm:prSet presAssocID="{3B67027A-6B85-49AA-8F39-706021107E2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akarna"/>
        </a:ext>
      </dgm:extLst>
    </dgm:pt>
    <dgm:pt modelId="{5AB413ED-2F6D-4833-B6BA-32FA312CEE66}" type="pres">
      <dgm:prSet presAssocID="{3B67027A-6B85-49AA-8F39-706021107E22}" presName="spaceRect" presStyleCnt="0"/>
      <dgm:spPr/>
    </dgm:pt>
    <dgm:pt modelId="{AB8AD121-5712-4BB0-AB40-DA3BB80625DA}" type="pres">
      <dgm:prSet presAssocID="{3B67027A-6B85-49AA-8F39-706021107E22}" presName="textRect" presStyleLbl="revTx" presStyleIdx="0" presStyleCnt="3">
        <dgm:presLayoutVars>
          <dgm:chMax val="1"/>
          <dgm:chPref val="1"/>
        </dgm:presLayoutVars>
      </dgm:prSet>
      <dgm:spPr/>
    </dgm:pt>
    <dgm:pt modelId="{62B54897-6D1C-41AE-AAB2-9C700117C2F4}" type="pres">
      <dgm:prSet presAssocID="{F016800A-6694-41E2-B969-97B6AA492B7C}" presName="sibTrans" presStyleCnt="0"/>
      <dgm:spPr/>
    </dgm:pt>
    <dgm:pt modelId="{FE672655-9B32-451E-98CD-1A8DA3953393}" type="pres">
      <dgm:prSet presAssocID="{EB46F5FC-714C-4528-9214-6C6789962D80}" presName="compNode" presStyleCnt="0"/>
      <dgm:spPr/>
    </dgm:pt>
    <dgm:pt modelId="{7B53CF29-79F9-4583-B262-B9D8114EE15B}" type="pres">
      <dgm:prSet presAssocID="{EB46F5FC-714C-4528-9214-6C6789962D8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ilim insanı"/>
        </a:ext>
      </dgm:extLst>
    </dgm:pt>
    <dgm:pt modelId="{5BEFEB33-F736-4636-A99E-5D7E63B54CD4}" type="pres">
      <dgm:prSet presAssocID="{EB46F5FC-714C-4528-9214-6C6789962D80}" presName="spaceRect" presStyleCnt="0"/>
      <dgm:spPr/>
    </dgm:pt>
    <dgm:pt modelId="{7683B394-856D-4637-898F-BD2364C6BBD1}" type="pres">
      <dgm:prSet presAssocID="{EB46F5FC-714C-4528-9214-6C6789962D80}" presName="textRect" presStyleLbl="revTx" presStyleIdx="1" presStyleCnt="3">
        <dgm:presLayoutVars>
          <dgm:chMax val="1"/>
          <dgm:chPref val="1"/>
        </dgm:presLayoutVars>
      </dgm:prSet>
      <dgm:spPr/>
    </dgm:pt>
    <dgm:pt modelId="{1E08CFD7-CB62-4DDC-8A16-D5F50C2F4F00}" type="pres">
      <dgm:prSet presAssocID="{9DBF4759-E5D7-41CC-B324-F515FDE1D5CA}" presName="sibTrans" presStyleCnt="0"/>
      <dgm:spPr/>
    </dgm:pt>
    <dgm:pt modelId="{23206E76-58E3-41EE-9465-3ABC3FC54B32}" type="pres">
      <dgm:prSet presAssocID="{8A767E2D-B787-454B-A15E-E7350BE261CA}" presName="compNode" presStyleCnt="0"/>
      <dgm:spPr/>
    </dgm:pt>
    <dgm:pt modelId="{E5348205-5D54-44F7-8B51-03C5B0F73BEF}" type="pres">
      <dgm:prSet presAssocID="{8A767E2D-B787-454B-A15E-E7350BE261C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Ateş"/>
        </a:ext>
      </dgm:extLst>
    </dgm:pt>
    <dgm:pt modelId="{179C3B66-1849-4E59-BFBC-E32206EC0AA5}" type="pres">
      <dgm:prSet presAssocID="{8A767E2D-B787-454B-A15E-E7350BE261CA}" presName="spaceRect" presStyleCnt="0"/>
      <dgm:spPr/>
    </dgm:pt>
    <dgm:pt modelId="{192CC7ED-4130-45D9-A42C-E0B6A8879BAE}" type="pres">
      <dgm:prSet presAssocID="{8A767E2D-B787-454B-A15E-E7350BE261CA}" presName="textRect" presStyleLbl="revTx" presStyleIdx="2" presStyleCnt="3">
        <dgm:presLayoutVars>
          <dgm:chMax val="1"/>
          <dgm:chPref val="1"/>
        </dgm:presLayoutVars>
      </dgm:prSet>
      <dgm:spPr/>
    </dgm:pt>
  </dgm:ptLst>
  <dgm:cxnLst>
    <dgm:cxn modelId="{992EDF23-AFD6-4835-AF32-ABED58B8F424}" srcId="{A55791E6-712E-4D82-B5FD-1A6761CCEC8E}" destId="{EB46F5FC-714C-4528-9214-6C6789962D80}" srcOrd="1" destOrd="0" parTransId="{C5718C6C-366D-4AD7-B259-34CEFCD4F147}" sibTransId="{9DBF4759-E5D7-41CC-B324-F515FDE1D5CA}"/>
    <dgm:cxn modelId="{F2BCEA65-4C57-164B-93EF-4C4AD2A7DCB2}" type="presOf" srcId="{8A767E2D-B787-454B-A15E-E7350BE261CA}" destId="{192CC7ED-4130-45D9-A42C-E0B6A8879BAE}" srcOrd="0" destOrd="0" presId="urn:microsoft.com/office/officeart/2018/2/layout/IconLabelList"/>
    <dgm:cxn modelId="{E7062773-2A14-6241-AF5F-B7E2AEE4C9B5}" type="presOf" srcId="{EB46F5FC-714C-4528-9214-6C6789962D80}" destId="{7683B394-856D-4637-898F-BD2364C6BBD1}" srcOrd="0" destOrd="0" presId="urn:microsoft.com/office/officeart/2018/2/layout/IconLabelList"/>
    <dgm:cxn modelId="{E732F576-FE7E-DE49-974A-21F839779CE6}" type="presOf" srcId="{A55791E6-712E-4D82-B5FD-1A6761CCEC8E}" destId="{E1A0B33A-E231-431B-99B1-984F5E8D5779}" srcOrd="0" destOrd="0" presId="urn:microsoft.com/office/officeart/2018/2/layout/IconLabelList"/>
    <dgm:cxn modelId="{0868BEAA-06F2-6240-B594-531917E18761}" type="presOf" srcId="{3B67027A-6B85-49AA-8F39-706021107E22}" destId="{AB8AD121-5712-4BB0-AB40-DA3BB80625DA}" srcOrd="0" destOrd="0" presId="urn:microsoft.com/office/officeart/2018/2/layout/IconLabelList"/>
    <dgm:cxn modelId="{2BEBECD0-E0CC-4B5D-AA51-47D0AEFF4530}" srcId="{A55791E6-712E-4D82-B5FD-1A6761CCEC8E}" destId="{8A767E2D-B787-454B-A15E-E7350BE261CA}" srcOrd="2" destOrd="0" parTransId="{94805B6D-3976-4D05-878F-AE94D55C7561}" sibTransId="{9AD957CD-D89A-4A93-BF80-57693F1CF43F}"/>
    <dgm:cxn modelId="{E031E1E9-A320-42EB-A668-00608E28944B}" srcId="{A55791E6-712E-4D82-B5FD-1A6761CCEC8E}" destId="{3B67027A-6B85-49AA-8F39-706021107E22}" srcOrd="0" destOrd="0" parTransId="{1B6AF09A-9C12-463A-9719-E19B6637AD43}" sibTransId="{F016800A-6694-41E2-B969-97B6AA492B7C}"/>
    <dgm:cxn modelId="{463B0270-5B1B-624B-A29D-EEA62FA49644}" type="presParOf" srcId="{E1A0B33A-E231-431B-99B1-984F5E8D5779}" destId="{373E575C-C720-4F8B-B445-FE01A2F9BA25}" srcOrd="0" destOrd="0" presId="urn:microsoft.com/office/officeart/2018/2/layout/IconLabelList"/>
    <dgm:cxn modelId="{705814F4-CB23-244A-9B35-C54EBF301090}" type="presParOf" srcId="{373E575C-C720-4F8B-B445-FE01A2F9BA25}" destId="{F7337493-819F-4278-B8F8-BED13078D26D}" srcOrd="0" destOrd="0" presId="urn:microsoft.com/office/officeart/2018/2/layout/IconLabelList"/>
    <dgm:cxn modelId="{534811C5-234D-C040-9E15-6DE28B66F8B1}" type="presParOf" srcId="{373E575C-C720-4F8B-B445-FE01A2F9BA25}" destId="{5AB413ED-2F6D-4833-B6BA-32FA312CEE66}" srcOrd="1" destOrd="0" presId="urn:microsoft.com/office/officeart/2018/2/layout/IconLabelList"/>
    <dgm:cxn modelId="{116FEF38-2076-6549-8ED0-10BC7EA64A81}" type="presParOf" srcId="{373E575C-C720-4F8B-B445-FE01A2F9BA25}" destId="{AB8AD121-5712-4BB0-AB40-DA3BB80625DA}" srcOrd="2" destOrd="0" presId="urn:microsoft.com/office/officeart/2018/2/layout/IconLabelList"/>
    <dgm:cxn modelId="{854540C0-84AE-9942-98D7-4D505393992B}" type="presParOf" srcId="{E1A0B33A-E231-431B-99B1-984F5E8D5779}" destId="{62B54897-6D1C-41AE-AAB2-9C700117C2F4}" srcOrd="1" destOrd="0" presId="urn:microsoft.com/office/officeart/2018/2/layout/IconLabelList"/>
    <dgm:cxn modelId="{122E284D-D73F-174F-A9FB-594643BF4562}" type="presParOf" srcId="{E1A0B33A-E231-431B-99B1-984F5E8D5779}" destId="{FE672655-9B32-451E-98CD-1A8DA3953393}" srcOrd="2" destOrd="0" presId="urn:microsoft.com/office/officeart/2018/2/layout/IconLabelList"/>
    <dgm:cxn modelId="{FE747C91-D6EE-F04F-9649-81B3E1A2EE0A}" type="presParOf" srcId="{FE672655-9B32-451E-98CD-1A8DA3953393}" destId="{7B53CF29-79F9-4583-B262-B9D8114EE15B}" srcOrd="0" destOrd="0" presId="urn:microsoft.com/office/officeart/2018/2/layout/IconLabelList"/>
    <dgm:cxn modelId="{096555AA-D55A-A74D-AE4A-10A304823CC1}" type="presParOf" srcId="{FE672655-9B32-451E-98CD-1A8DA3953393}" destId="{5BEFEB33-F736-4636-A99E-5D7E63B54CD4}" srcOrd="1" destOrd="0" presId="urn:microsoft.com/office/officeart/2018/2/layout/IconLabelList"/>
    <dgm:cxn modelId="{B8611FDE-7B02-D64F-96C2-A9EC1D44B5AF}" type="presParOf" srcId="{FE672655-9B32-451E-98CD-1A8DA3953393}" destId="{7683B394-856D-4637-898F-BD2364C6BBD1}" srcOrd="2" destOrd="0" presId="urn:microsoft.com/office/officeart/2018/2/layout/IconLabelList"/>
    <dgm:cxn modelId="{67BFE80C-3C49-7045-B1BD-663D6A904DFB}" type="presParOf" srcId="{E1A0B33A-E231-431B-99B1-984F5E8D5779}" destId="{1E08CFD7-CB62-4DDC-8A16-D5F50C2F4F00}" srcOrd="3" destOrd="0" presId="urn:microsoft.com/office/officeart/2018/2/layout/IconLabelList"/>
    <dgm:cxn modelId="{FE1F5759-25DB-FE46-B6AF-FA8E35D472DF}" type="presParOf" srcId="{E1A0B33A-E231-431B-99B1-984F5E8D5779}" destId="{23206E76-58E3-41EE-9465-3ABC3FC54B32}" srcOrd="4" destOrd="0" presId="urn:microsoft.com/office/officeart/2018/2/layout/IconLabelList"/>
    <dgm:cxn modelId="{C15A5795-0CF6-8040-968C-FF535D9E621B}" type="presParOf" srcId="{23206E76-58E3-41EE-9465-3ABC3FC54B32}" destId="{E5348205-5D54-44F7-8B51-03C5B0F73BEF}" srcOrd="0" destOrd="0" presId="urn:microsoft.com/office/officeart/2018/2/layout/IconLabelList"/>
    <dgm:cxn modelId="{9981AC30-1924-F642-93D1-3BE8EE178B89}" type="presParOf" srcId="{23206E76-58E3-41EE-9465-3ABC3FC54B32}" destId="{179C3B66-1849-4E59-BFBC-E32206EC0AA5}" srcOrd="1" destOrd="0" presId="urn:microsoft.com/office/officeart/2018/2/layout/IconLabelList"/>
    <dgm:cxn modelId="{108B0D5A-57DE-D047-AD3A-6F1C11957E86}" type="presParOf" srcId="{23206E76-58E3-41EE-9465-3ABC3FC54B32}" destId="{192CC7ED-4130-45D9-A42C-E0B6A8879BAE}"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0F3507D-55DD-4DEC-95CA-F00464FEF979}" type="doc">
      <dgm:prSet loTypeId="urn:microsoft.com/office/officeart/2005/8/layout/vProcess5" loCatId="process" qsTypeId="urn:microsoft.com/office/officeart/2005/8/quickstyle/simple1" qsCatId="simple" csTypeId="urn:microsoft.com/office/officeart/2005/8/colors/colorful2" csCatId="colorful"/>
      <dgm:spPr/>
      <dgm:t>
        <a:bodyPr/>
        <a:lstStyle/>
        <a:p>
          <a:endParaRPr lang="en-US"/>
        </a:p>
      </dgm:t>
    </dgm:pt>
    <dgm:pt modelId="{9FB59C07-3834-4236-BD74-5555CF5DFB39}">
      <dgm:prSet/>
      <dgm:spPr/>
      <dgm:t>
        <a:bodyPr/>
        <a:lstStyle/>
        <a:p>
          <a:r>
            <a:rPr lang="tr-TR"/>
            <a:t>Yakıt olarak karbonhidrat , yağ ve protein kullanır.</a:t>
          </a:r>
          <a:endParaRPr lang="en-US"/>
        </a:p>
      </dgm:t>
    </dgm:pt>
    <dgm:pt modelId="{8C6178A7-3906-4CF7-AC9B-072292D350AA}" type="parTrans" cxnId="{F57A9A2D-ACCB-4165-9C19-9D72070572E7}">
      <dgm:prSet/>
      <dgm:spPr/>
      <dgm:t>
        <a:bodyPr/>
        <a:lstStyle/>
        <a:p>
          <a:endParaRPr lang="en-US"/>
        </a:p>
      </dgm:t>
    </dgm:pt>
    <dgm:pt modelId="{B930B262-CA5E-4A2C-ACC1-A74EEC7E4BBF}" type="sibTrans" cxnId="{F57A9A2D-ACCB-4165-9C19-9D72070572E7}">
      <dgm:prSet/>
      <dgm:spPr/>
      <dgm:t>
        <a:bodyPr/>
        <a:lstStyle/>
        <a:p>
          <a:endParaRPr lang="en-US"/>
        </a:p>
      </dgm:t>
    </dgm:pt>
    <dgm:pt modelId="{1377F882-E10F-4BAA-AEC3-0FB72700DC7C}">
      <dgm:prSet/>
      <dgm:spPr/>
      <dgm:t>
        <a:bodyPr/>
        <a:lstStyle/>
        <a:p>
          <a:r>
            <a:rPr lang="tr-TR"/>
            <a:t>Temel enerji sistemidir.</a:t>
          </a:r>
          <a:endParaRPr lang="en-US"/>
        </a:p>
      </dgm:t>
    </dgm:pt>
    <dgm:pt modelId="{D21D1CC2-F1E8-402D-B5ED-82E188AAA86E}" type="parTrans" cxnId="{39C509AA-B35E-4A6E-BF18-08033041D198}">
      <dgm:prSet/>
      <dgm:spPr/>
      <dgm:t>
        <a:bodyPr/>
        <a:lstStyle/>
        <a:p>
          <a:endParaRPr lang="en-US"/>
        </a:p>
      </dgm:t>
    </dgm:pt>
    <dgm:pt modelId="{8F3AF36A-3266-4F79-8943-A153BE509E43}" type="sibTrans" cxnId="{39C509AA-B35E-4A6E-BF18-08033041D198}">
      <dgm:prSet/>
      <dgm:spPr/>
      <dgm:t>
        <a:bodyPr/>
        <a:lstStyle/>
        <a:p>
          <a:endParaRPr lang="en-US"/>
        </a:p>
      </dgm:t>
    </dgm:pt>
    <dgm:pt modelId="{592ABE07-AF94-4BA2-909E-3223A172C89B}">
      <dgm:prSet/>
      <dgm:spPr/>
      <dgm:t>
        <a:bodyPr/>
        <a:lstStyle/>
        <a:p>
          <a:r>
            <a:rPr lang="tr-TR"/>
            <a:t>Üç kademeden oluşur , ilk aşama kullanılan yakıta göre değişir.</a:t>
          </a:r>
          <a:endParaRPr lang="en-US"/>
        </a:p>
      </dgm:t>
    </dgm:pt>
    <dgm:pt modelId="{5F33420E-CA10-4302-A96C-A64133E597F1}" type="parTrans" cxnId="{36B4F556-8AD1-49A3-BFCB-0BC32B4F54BC}">
      <dgm:prSet/>
      <dgm:spPr/>
      <dgm:t>
        <a:bodyPr/>
        <a:lstStyle/>
        <a:p>
          <a:endParaRPr lang="en-US"/>
        </a:p>
      </dgm:t>
    </dgm:pt>
    <dgm:pt modelId="{006F341C-0C68-4A76-9259-9232FEC1D6FA}" type="sibTrans" cxnId="{36B4F556-8AD1-49A3-BFCB-0BC32B4F54BC}">
      <dgm:prSet/>
      <dgm:spPr/>
      <dgm:t>
        <a:bodyPr/>
        <a:lstStyle/>
        <a:p>
          <a:endParaRPr lang="en-US"/>
        </a:p>
      </dgm:t>
    </dgm:pt>
    <dgm:pt modelId="{407F5793-A558-453D-A518-131775F97608}">
      <dgm:prSet/>
      <dgm:spPr/>
      <dgm:t>
        <a:bodyPr/>
        <a:lstStyle/>
        <a:p>
          <a:r>
            <a:rPr lang="tr-TR"/>
            <a:t>Uzun süreli ama düşük güçte aktivitelerin enerji sistemidir.</a:t>
          </a:r>
          <a:endParaRPr lang="en-US"/>
        </a:p>
      </dgm:t>
    </dgm:pt>
    <dgm:pt modelId="{FCAA79A5-474F-4255-8FBC-7911E341BB21}" type="parTrans" cxnId="{91A2A5C7-1C3E-4AF7-856E-6B7EC8358C92}">
      <dgm:prSet/>
      <dgm:spPr/>
      <dgm:t>
        <a:bodyPr/>
        <a:lstStyle/>
        <a:p>
          <a:endParaRPr lang="en-US"/>
        </a:p>
      </dgm:t>
    </dgm:pt>
    <dgm:pt modelId="{3F84924E-74E8-4C53-8F97-1E27EDC9C39A}" type="sibTrans" cxnId="{91A2A5C7-1C3E-4AF7-856E-6B7EC8358C92}">
      <dgm:prSet/>
      <dgm:spPr/>
      <dgm:t>
        <a:bodyPr/>
        <a:lstStyle/>
        <a:p>
          <a:endParaRPr lang="en-US"/>
        </a:p>
      </dgm:t>
    </dgm:pt>
    <dgm:pt modelId="{70E93960-8551-45AF-97E5-F630EC101DE3}">
      <dgm:prSet/>
      <dgm:spPr/>
      <dgm:t>
        <a:bodyPr/>
        <a:lstStyle/>
        <a:p>
          <a:r>
            <a:rPr lang="tr-TR"/>
            <a:t>Gücü düşük kapasitesi çok yüksektir.</a:t>
          </a:r>
          <a:endParaRPr lang="en-US"/>
        </a:p>
      </dgm:t>
    </dgm:pt>
    <dgm:pt modelId="{223466F3-1370-432B-8D5C-715836CA2626}" type="parTrans" cxnId="{DE0C3519-8B32-4386-BE7B-601B688EDB23}">
      <dgm:prSet/>
      <dgm:spPr/>
      <dgm:t>
        <a:bodyPr/>
        <a:lstStyle/>
        <a:p>
          <a:endParaRPr lang="en-US"/>
        </a:p>
      </dgm:t>
    </dgm:pt>
    <dgm:pt modelId="{25989C33-86F2-46DE-8EBB-3A2D9939D30A}" type="sibTrans" cxnId="{DE0C3519-8B32-4386-BE7B-601B688EDB23}">
      <dgm:prSet/>
      <dgm:spPr/>
      <dgm:t>
        <a:bodyPr/>
        <a:lstStyle/>
        <a:p>
          <a:endParaRPr lang="en-US"/>
        </a:p>
      </dgm:t>
    </dgm:pt>
    <dgm:pt modelId="{71F29763-C7F3-2543-90C6-9737DA85EBFF}" type="pres">
      <dgm:prSet presAssocID="{80F3507D-55DD-4DEC-95CA-F00464FEF979}" presName="outerComposite" presStyleCnt="0">
        <dgm:presLayoutVars>
          <dgm:chMax val="5"/>
          <dgm:dir/>
          <dgm:resizeHandles val="exact"/>
        </dgm:presLayoutVars>
      </dgm:prSet>
      <dgm:spPr/>
    </dgm:pt>
    <dgm:pt modelId="{F9285E9B-B98B-F743-B199-086B57905AFE}" type="pres">
      <dgm:prSet presAssocID="{80F3507D-55DD-4DEC-95CA-F00464FEF979}" presName="dummyMaxCanvas" presStyleCnt="0">
        <dgm:presLayoutVars/>
      </dgm:prSet>
      <dgm:spPr/>
    </dgm:pt>
    <dgm:pt modelId="{9A41FFC0-50E2-E040-BFF4-E457F6EA5D13}" type="pres">
      <dgm:prSet presAssocID="{80F3507D-55DD-4DEC-95CA-F00464FEF979}" presName="FiveNodes_1" presStyleLbl="node1" presStyleIdx="0" presStyleCnt="5">
        <dgm:presLayoutVars>
          <dgm:bulletEnabled val="1"/>
        </dgm:presLayoutVars>
      </dgm:prSet>
      <dgm:spPr/>
    </dgm:pt>
    <dgm:pt modelId="{A4087295-51F2-4247-93B3-36012193DC77}" type="pres">
      <dgm:prSet presAssocID="{80F3507D-55DD-4DEC-95CA-F00464FEF979}" presName="FiveNodes_2" presStyleLbl="node1" presStyleIdx="1" presStyleCnt="5">
        <dgm:presLayoutVars>
          <dgm:bulletEnabled val="1"/>
        </dgm:presLayoutVars>
      </dgm:prSet>
      <dgm:spPr/>
    </dgm:pt>
    <dgm:pt modelId="{3F13E1E0-4BB1-6743-A623-C1EE2AEC73CD}" type="pres">
      <dgm:prSet presAssocID="{80F3507D-55DD-4DEC-95CA-F00464FEF979}" presName="FiveNodes_3" presStyleLbl="node1" presStyleIdx="2" presStyleCnt="5">
        <dgm:presLayoutVars>
          <dgm:bulletEnabled val="1"/>
        </dgm:presLayoutVars>
      </dgm:prSet>
      <dgm:spPr/>
    </dgm:pt>
    <dgm:pt modelId="{8C52280C-92DD-FC49-B070-F002DBB0F50C}" type="pres">
      <dgm:prSet presAssocID="{80F3507D-55DD-4DEC-95CA-F00464FEF979}" presName="FiveNodes_4" presStyleLbl="node1" presStyleIdx="3" presStyleCnt="5">
        <dgm:presLayoutVars>
          <dgm:bulletEnabled val="1"/>
        </dgm:presLayoutVars>
      </dgm:prSet>
      <dgm:spPr/>
    </dgm:pt>
    <dgm:pt modelId="{D4F8E3E1-9BA9-6B4C-9C65-65F7F1076E5C}" type="pres">
      <dgm:prSet presAssocID="{80F3507D-55DD-4DEC-95CA-F00464FEF979}" presName="FiveNodes_5" presStyleLbl="node1" presStyleIdx="4" presStyleCnt="5">
        <dgm:presLayoutVars>
          <dgm:bulletEnabled val="1"/>
        </dgm:presLayoutVars>
      </dgm:prSet>
      <dgm:spPr/>
    </dgm:pt>
    <dgm:pt modelId="{FE9E9827-2397-6148-84E0-C17FDED03273}" type="pres">
      <dgm:prSet presAssocID="{80F3507D-55DD-4DEC-95CA-F00464FEF979}" presName="FiveConn_1-2" presStyleLbl="fgAccFollowNode1" presStyleIdx="0" presStyleCnt="4">
        <dgm:presLayoutVars>
          <dgm:bulletEnabled val="1"/>
        </dgm:presLayoutVars>
      </dgm:prSet>
      <dgm:spPr/>
    </dgm:pt>
    <dgm:pt modelId="{EADAAA9A-42B0-C549-BBEF-1636C7A75F34}" type="pres">
      <dgm:prSet presAssocID="{80F3507D-55DD-4DEC-95CA-F00464FEF979}" presName="FiveConn_2-3" presStyleLbl="fgAccFollowNode1" presStyleIdx="1" presStyleCnt="4">
        <dgm:presLayoutVars>
          <dgm:bulletEnabled val="1"/>
        </dgm:presLayoutVars>
      </dgm:prSet>
      <dgm:spPr/>
    </dgm:pt>
    <dgm:pt modelId="{EF4E8DAF-5610-EA4E-80D3-4203B49DDAA6}" type="pres">
      <dgm:prSet presAssocID="{80F3507D-55DD-4DEC-95CA-F00464FEF979}" presName="FiveConn_3-4" presStyleLbl="fgAccFollowNode1" presStyleIdx="2" presStyleCnt="4">
        <dgm:presLayoutVars>
          <dgm:bulletEnabled val="1"/>
        </dgm:presLayoutVars>
      </dgm:prSet>
      <dgm:spPr/>
    </dgm:pt>
    <dgm:pt modelId="{8523AD6B-D5E4-034F-B873-1BE2D3B9C4C6}" type="pres">
      <dgm:prSet presAssocID="{80F3507D-55DD-4DEC-95CA-F00464FEF979}" presName="FiveConn_4-5" presStyleLbl="fgAccFollowNode1" presStyleIdx="3" presStyleCnt="4">
        <dgm:presLayoutVars>
          <dgm:bulletEnabled val="1"/>
        </dgm:presLayoutVars>
      </dgm:prSet>
      <dgm:spPr/>
    </dgm:pt>
    <dgm:pt modelId="{BBF7F2B9-3E27-D941-A63D-537E663E8B10}" type="pres">
      <dgm:prSet presAssocID="{80F3507D-55DD-4DEC-95CA-F00464FEF979}" presName="FiveNodes_1_text" presStyleLbl="node1" presStyleIdx="4" presStyleCnt="5">
        <dgm:presLayoutVars>
          <dgm:bulletEnabled val="1"/>
        </dgm:presLayoutVars>
      </dgm:prSet>
      <dgm:spPr/>
    </dgm:pt>
    <dgm:pt modelId="{B7B8A5C0-DD7F-F146-8787-818E09341DCA}" type="pres">
      <dgm:prSet presAssocID="{80F3507D-55DD-4DEC-95CA-F00464FEF979}" presName="FiveNodes_2_text" presStyleLbl="node1" presStyleIdx="4" presStyleCnt="5">
        <dgm:presLayoutVars>
          <dgm:bulletEnabled val="1"/>
        </dgm:presLayoutVars>
      </dgm:prSet>
      <dgm:spPr/>
    </dgm:pt>
    <dgm:pt modelId="{D2B8BCF3-C947-D543-B7CE-970C2B5E3946}" type="pres">
      <dgm:prSet presAssocID="{80F3507D-55DD-4DEC-95CA-F00464FEF979}" presName="FiveNodes_3_text" presStyleLbl="node1" presStyleIdx="4" presStyleCnt="5">
        <dgm:presLayoutVars>
          <dgm:bulletEnabled val="1"/>
        </dgm:presLayoutVars>
      </dgm:prSet>
      <dgm:spPr/>
    </dgm:pt>
    <dgm:pt modelId="{42FC8E07-B2E3-1941-97BF-2040645E1621}" type="pres">
      <dgm:prSet presAssocID="{80F3507D-55DD-4DEC-95CA-F00464FEF979}" presName="FiveNodes_4_text" presStyleLbl="node1" presStyleIdx="4" presStyleCnt="5">
        <dgm:presLayoutVars>
          <dgm:bulletEnabled val="1"/>
        </dgm:presLayoutVars>
      </dgm:prSet>
      <dgm:spPr/>
    </dgm:pt>
    <dgm:pt modelId="{F5A6BC12-EB44-6249-B125-A3B89F4A024D}" type="pres">
      <dgm:prSet presAssocID="{80F3507D-55DD-4DEC-95CA-F00464FEF979}" presName="FiveNodes_5_text" presStyleLbl="node1" presStyleIdx="4" presStyleCnt="5">
        <dgm:presLayoutVars>
          <dgm:bulletEnabled val="1"/>
        </dgm:presLayoutVars>
      </dgm:prSet>
      <dgm:spPr/>
    </dgm:pt>
  </dgm:ptLst>
  <dgm:cxnLst>
    <dgm:cxn modelId="{B80DFE00-A0CE-6C4D-9824-D4D81561DA3A}" type="presOf" srcId="{592ABE07-AF94-4BA2-909E-3223A172C89B}" destId="{3F13E1E0-4BB1-6743-A623-C1EE2AEC73CD}" srcOrd="0" destOrd="0" presId="urn:microsoft.com/office/officeart/2005/8/layout/vProcess5"/>
    <dgm:cxn modelId="{0D738810-B6BB-C14F-B3BD-94739206E2BC}" type="presOf" srcId="{9FB59C07-3834-4236-BD74-5555CF5DFB39}" destId="{9A41FFC0-50E2-E040-BFF4-E457F6EA5D13}" srcOrd="0" destOrd="0" presId="urn:microsoft.com/office/officeart/2005/8/layout/vProcess5"/>
    <dgm:cxn modelId="{DE0C3519-8B32-4386-BE7B-601B688EDB23}" srcId="{80F3507D-55DD-4DEC-95CA-F00464FEF979}" destId="{70E93960-8551-45AF-97E5-F630EC101DE3}" srcOrd="4" destOrd="0" parTransId="{223466F3-1370-432B-8D5C-715836CA2626}" sibTransId="{25989C33-86F2-46DE-8EBB-3A2D9939D30A}"/>
    <dgm:cxn modelId="{2B94DC20-776E-C046-9107-25866DBEB601}" type="presOf" srcId="{70E93960-8551-45AF-97E5-F630EC101DE3}" destId="{F5A6BC12-EB44-6249-B125-A3B89F4A024D}" srcOrd="1" destOrd="0" presId="urn:microsoft.com/office/officeart/2005/8/layout/vProcess5"/>
    <dgm:cxn modelId="{F57A9A2D-ACCB-4165-9C19-9D72070572E7}" srcId="{80F3507D-55DD-4DEC-95CA-F00464FEF979}" destId="{9FB59C07-3834-4236-BD74-5555CF5DFB39}" srcOrd="0" destOrd="0" parTransId="{8C6178A7-3906-4CF7-AC9B-072292D350AA}" sibTransId="{B930B262-CA5E-4A2C-ACC1-A74EEC7E4BBF}"/>
    <dgm:cxn modelId="{10D69834-A82F-E142-A043-9D2308CCFF66}" type="presOf" srcId="{70E93960-8551-45AF-97E5-F630EC101DE3}" destId="{D4F8E3E1-9BA9-6B4C-9C65-65F7F1076E5C}" srcOrd="0" destOrd="0" presId="urn:microsoft.com/office/officeart/2005/8/layout/vProcess5"/>
    <dgm:cxn modelId="{E0F29E36-D07D-2C45-9F86-56F7CC708707}" type="presOf" srcId="{592ABE07-AF94-4BA2-909E-3223A172C89B}" destId="{D2B8BCF3-C947-D543-B7CE-970C2B5E3946}" srcOrd="1" destOrd="0" presId="urn:microsoft.com/office/officeart/2005/8/layout/vProcess5"/>
    <dgm:cxn modelId="{19C95451-75F4-D04A-BF77-6246BEABB6F7}" type="presOf" srcId="{1377F882-E10F-4BAA-AEC3-0FB72700DC7C}" destId="{A4087295-51F2-4247-93B3-36012193DC77}" srcOrd="0" destOrd="0" presId="urn:microsoft.com/office/officeart/2005/8/layout/vProcess5"/>
    <dgm:cxn modelId="{F63E5C55-5667-8D45-B037-A5CC4DD6BA70}" type="presOf" srcId="{B930B262-CA5E-4A2C-ACC1-A74EEC7E4BBF}" destId="{FE9E9827-2397-6148-84E0-C17FDED03273}" srcOrd="0" destOrd="0" presId="urn:microsoft.com/office/officeart/2005/8/layout/vProcess5"/>
    <dgm:cxn modelId="{36B4F556-8AD1-49A3-BFCB-0BC32B4F54BC}" srcId="{80F3507D-55DD-4DEC-95CA-F00464FEF979}" destId="{592ABE07-AF94-4BA2-909E-3223A172C89B}" srcOrd="2" destOrd="0" parTransId="{5F33420E-CA10-4302-A96C-A64133E597F1}" sibTransId="{006F341C-0C68-4A76-9259-9232FEC1D6FA}"/>
    <dgm:cxn modelId="{29DF9D62-E32A-764B-A5D6-4F696EBABAED}" type="presOf" srcId="{006F341C-0C68-4A76-9259-9232FEC1D6FA}" destId="{EF4E8DAF-5610-EA4E-80D3-4203B49DDAA6}" srcOrd="0" destOrd="0" presId="urn:microsoft.com/office/officeart/2005/8/layout/vProcess5"/>
    <dgm:cxn modelId="{A2415266-B61F-8A4B-8900-31A90E800DFD}" type="presOf" srcId="{9FB59C07-3834-4236-BD74-5555CF5DFB39}" destId="{BBF7F2B9-3E27-D941-A63D-537E663E8B10}" srcOrd="1" destOrd="0" presId="urn:microsoft.com/office/officeart/2005/8/layout/vProcess5"/>
    <dgm:cxn modelId="{B78B527B-ACFC-2040-BA1D-61AFC1E0A5FF}" type="presOf" srcId="{3F84924E-74E8-4C53-8F97-1E27EDC9C39A}" destId="{8523AD6B-D5E4-034F-B873-1BE2D3B9C4C6}" srcOrd="0" destOrd="0" presId="urn:microsoft.com/office/officeart/2005/8/layout/vProcess5"/>
    <dgm:cxn modelId="{EF5EEDA4-C1A4-C443-AA64-6C26885D2CBE}" type="presOf" srcId="{80F3507D-55DD-4DEC-95CA-F00464FEF979}" destId="{71F29763-C7F3-2543-90C6-9737DA85EBFF}" srcOrd="0" destOrd="0" presId="urn:microsoft.com/office/officeart/2005/8/layout/vProcess5"/>
    <dgm:cxn modelId="{39C509AA-B35E-4A6E-BF18-08033041D198}" srcId="{80F3507D-55DD-4DEC-95CA-F00464FEF979}" destId="{1377F882-E10F-4BAA-AEC3-0FB72700DC7C}" srcOrd="1" destOrd="0" parTransId="{D21D1CC2-F1E8-402D-B5ED-82E188AAA86E}" sibTransId="{8F3AF36A-3266-4F79-8943-A153BE509E43}"/>
    <dgm:cxn modelId="{C5BF77BE-5D00-EE4E-9E77-2CF6B3A7DB12}" type="presOf" srcId="{8F3AF36A-3266-4F79-8943-A153BE509E43}" destId="{EADAAA9A-42B0-C549-BBEF-1636C7A75F34}" srcOrd="0" destOrd="0" presId="urn:microsoft.com/office/officeart/2005/8/layout/vProcess5"/>
    <dgm:cxn modelId="{91A2A5C7-1C3E-4AF7-856E-6B7EC8358C92}" srcId="{80F3507D-55DD-4DEC-95CA-F00464FEF979}" destId="{407F5793-A558-453D-A518-131775F97608}" srcOrd="3" destOrd="0" parTransId="{FCAA79A5-474F-4255-8FBC-7911E341BB21}" sibTransId="{3F84924E-74E8-4C53-8F97-1E27EDC9C39A}"/>
    <dgm:cxn modelId="{9CD219CF-9DF0-2544-9B20-8E19B131F583}" type="presOf" srcId="{407F5793-A558-453D-A518-131775F97608}" destId="{8C52280C-92DD-FC49-B070-F002DBB0F50C}" srcOrd="0" destOrd="0" presId="urn:microsoft.com/office/officeart/2005/8/layout/vProcess5"/>
    <dgm:cxn modelId="{C9DB21D8-E68D-7B42-ADE9-71D6A3C00377}" type="presOf" srcId="{407F5793-A558-453D-A518-131775F97608}" destId="{42FC8E07-B2E3-1941-97BF-2040645E1621}" srcOrd="1" destOrd="0" presId="urn:microsoft.com/office/officeart/2005/8/layout/vProcess5"/>
    <dgm:cxn modelId="{2113A0DF-4073-624C-8BE8-D82E93AB6F6D}" type="presOf" srcId="{1377F882-E10F-4BAA-AEC3-0FB72700DC7C}" destId="{B7B8A5C0-DD7F-F146-8787-818E09341DCA}" srcOrd="1" destOrd="0" presId="urn:microsoft.com/office/officeart/2005/8/layout/vProcess5"/>
    <dgm:cxn modelId="{2CDBEF50-B0F1-BA45-82C4-F5D2BCF8271E}" type="presParOf" srcId="{71F29763-C7F3-2543-90C6-9737DA85EBFF}" destId="{F9285E9B-B98B-F743-B199-086B57905AFE}" srcOrd="0" destOrd="0" presId="urn:microsoft.com/office/officeart/2005/8/layout/vProcess5"/>
    <dgm:cxn modelId="{41410D7D-2CED-E643-92E5-32AD1C6E8428}" type="presParOf" srcId="{71F29763-C7F3-2543-90C6-9737DA85EBFF}" destId="{9A41FFC0-50E2-E040-BFF4-E457F6EA5D13}" srcOrd="1" destOrd="0" presId="urn:microsoft.com/office/officeart/2005/8/layout/vProcess5"/>
    <dgm:cxn modelId="{F64E00D8-7D2E-0840-9379-D7A84C816F83}" type="presParOf" srcId="{71F29763-C7F3-2543-90C6-9737DA85EBFF}" destId="{A4087295-51F2-4247-93B3-36012193DC77}" srcOrd="2" destOrd="0" presId="urn:microsoft.com/office/officeart/2005/8/layout/vProcess5"/>
    <dgm:cxn modelId="{B73F50C8-9AFE-7540-91A9-EAAD341083B6}" type="presParOf" srcId="{71F29763-C7F3-2543-90C6-9737DA85EBFF}" destId="{3F13E1E0-4BB1-6743-A623-C1EE2AEC73CD}" srcOrd="3" destOrd="0" presId="urn:microsoft.com/office/officeart/2005/8/layout/vProcess5"/>
    <dgm:cxn modelId="{A3A0E67F-E99A-674F-BE7B-62341449BA89}" type="presParOf" srcId="{71F29763-C7F3-2543-90C6-9737DA85EBFF}" destId="{8C52280C-92DD-FC49-B070-F002DBB0F50C}" srcOrd="4" destOrd="0" presId="urn:microsoft.com/office/officeart/2005/8/layout/vProcess5"/>
    <dgm:cxn modelId="{96BE57BB-012E-C847-9B7B-F0FDCF30EC3F}" type="presParOf" srcId="{71F29763-C7F3-2543-90C6-9737DA85EBFF}" destId="{D4F8E3E1-9BA9-6B4C-9C65-65F7F1076E5C}" srcOrd="5" destOrd="0" presId="urn:microsoft.com/office/officeart/2005/8/layout/vProcess5"/>
    <dgm:cxn modelId="{5750B102-BC5F-424F-B292-96C671567EEB}" type="presParOf" srcId="{71F29763-C7F3-2543-90C6-9737DA85EBFF}" destId="{FE9E9827-2397-6148-84E0-C17FDED03273}" srcOrd="6" destOrd="0" presId="urn:microsoft.com/office/officeart/2005/8/layout/vProcess5"/>
    <dgm:cxn modelId="{D20CE777-87CD-6D43-8815-CDFAB10CB9FE}" type="presParOf" srcId="{71F29763-C7F3-2543-90C6-9737DA85EBFF}" destId="{EADAAA9A-42B0-C549-BBEF-1636C7A75F34}" srcOrd="7" destOrd="0" presId="urn:microsoft.com/office/officeart/2005/8/layout/vProcess5"/>
    <dgm:cxn modelId="{AAEA35E2-648A-054C-890B-94D015162812}" type="presParOf" srcId="{71F29763-C7F3-2543-90C6-9737DA85EBFF}" destId="{EF4E8DAF-5610-EA4E-80D3-4203B49DDAA6}" srcOrd="8" destOrd="0" presId="urn:microsoft.com/office/officeart/2005/8/layout/vProcess5"/>
    <dgm:cxn modelId="{35C0AD38-7A76-5641-91F3-95C159B677B8}" type="presParOf" srcId="{71F29763-C7F3-2543-90C6-9737DA85EBFF}" destId="{8523AD6B-D5E4-034F-B873-1BE2D3B9C4C6}" srcOrd="9" destOrd="0" presId="urn:microsoft.com/office/officeart/2005/8/layout/vProcess5"/>
    <dgm:cxn modelId="{5854DBD2-827A-2745-A964-5248346CFB6E}" type="presParOf" srcId="{71F29763-C7F3-2543-90C6-9737DA85EBFF}" destId="{BBF7F2B9-3E27-D941-A63D-537E663E8B10}" srcOrd="10" destOrd="0" presId="urn:microsoft.com/office/officeart/2005/8/layout/vProcess5"/>
    <dgm:cxn modelId="{28C81ABB-0CA4-8B4C-94CA-17E4FBF32D60}" type="presParOf" srcId="{71F29763-C7F3-2543-90C6-9737DA85EBFF}" destId="{B7B8A5C0-DD7F-F146-8787-818E09341DCA}" srcOrd="11" destOrd="0" presId="urn:microsoft.com/office/officeart/2005/8/layout/vProcess5"/>
    <dgm:cxn modelId="{04DB8AC8-F5E4-D740-AF58-1F0771256333}" type="presParOf" srcId="{71F29763-C7F3-2543-90C6-9737DA85EBFF}" destId="{D2B8BCF3-C947-D543-B7CE-970C2B5E3946}" srcOrd="12" destOrd="0" presId="urn:microsoft.com/office/officeart/2005/8/layout/vProcess5"/>
    <dgm:cxn modelId="{C0FD5E78-2308-EB44-9CF2-F5FDC5ABA9B2}" type="presParOf" srcId="{71F29763-C7F3-2543-90C6-9737DA85EBFF}" destId="{42FC8E07-B2E3-1941-97BF-2040645E1621}" srcOrd="13" destOrd="0" presId="urn:microsoft.com/office/officeart/2005/8/layout/vProcess5"/>
    <dgm:cxn modelId="{E361B76F-2957-484C-9727-FCACDB2BE8B4}" type="presParOf" srcId="{71F29763-C7F3-2543-90C6-9737DA85EBFF}" destId="{F5A6BC12-EB44-6249-B125-A3B89F4A024D}"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B760A41-0EA7-4BD7-811B-155AA8725DF9}" type="doc">
      <dgm:prSet loTypeId="urn:microsoft.com/office/officeart/2005/8/layout/cycle5" loCatId="cycle" qsTypeId="urn:microsoft.com/office/officeart/2005/8/quickstyle/simple1" qsCatId="simple" csTypeId="urn:microsoft.com/office/officeart/2005/8/colors/colorful5" csCatId="colorful"/>
      <dgm:spPr/>
      <dgm:t>
        <a:bodyPr/>
        <a:lstStyle/>
        <a:p>
          <a:endParaRPr lang="en-US"/>
        </a:p>
      </dgm:t>
    </dgm:pt>
    <dgm:pt modelId="{4F73C4B5-C1EF-4025-B170-EA9A22EBD0FE}">
      <dgm:prSet/>
      <dgm:spPr/>
      <dgm:t>
        <a:bodyPr/>
        <a:lstStyle/>
        <a:p>
          <a:r>
            <a:rPr lang="tr-TR"/>
            <a:t>Sporcuların ihtiyaç duyduğu besin alımı, makro besinler ve mikro besinlerden oluşur. </a:t>
          </a:r>
          <a:endParaRPr lang="en-US"/>
        </a:p>
      </dgm:t>
    </dgm:pt>
    <dgm:pt modelId="{1395C347-6AAA-4788-BA7C-E4F519CB1459}" type="parTrans" cxnId="{550CD192-0352-4AE8-898B-0624D06C1318}">
      <dgm:prSet/>
      <dgm:spPr/>
      <dgm:t>
        <a:bodyPr/>
        <a:lstStyle/>
        <a:p>
          <a:endParaRPr lang="en-US"/>
        </a:p>
      </dgm:t>
    </dgm:pt>
    <dgm:pt modelId="{940DCEC7-92C3-4B34-8DE7-8273B6740B42}" type="sibTrans" cxnId="{550CD192-0352-4AE8-898B-0624D06C1318}">
      <dgm:prSet/>
      <dgm:spPr/>
      <dgm:t>
        <a:bodyPr/>
        <a:lstStyle/>
        <a:p>
          <a:endParaRPr lang="en-US"/>
        </a:p>
      </dgm:t>
    </dgm:pt>
    <dgm:pt modelId="{8DACE377-55E0-44B0-83B9-85A9B6F25F04}">
      <dgm:prSet/>
      <dgm:spPr/>
      <dgm:t>
        <a:bodyPr/>
        <a:lstStyle/>
        <a:p>
          <a:r>
            <a:rPr lang="tr-TR" b="1"/>
            <a:t>Makro Nutrientler</a:t>
          </a:r>
          <a:endParaRPr lang="en-US"/>
        </a:p>
      </dgm:t>
    </dgm:pt>
    <dgm:pt modelId="{BEE4C199-4C40-404E-990B-E87B45DC3A64}" type="parTrans" cxnId="{07C61AC4-70ED-4F80-BFF5-F11AF689FB97}">
      <dgm:prSet/>
      <dgm:spPr/>
      <dgm:t>
        <a:bodyPr/>
        <a:lstStyle/>
        <a:p>
          <a:endParaRPr lang="en-US"/>
        </a:p>
      </dgm:t>
    </dgm:pt>
    <dgm:pt modelId="{7AFAE567-FC52-47C3-AC0A-378DCFC572EA}" type="sibTrans" cxnId="{07C61AC4-70ED-4F80-BFF5-F11AF689FB97}">
      <dgm:prSet/>
      <dgm:spPr/>
      <dgm:t>
        <a:bodyPr/>
        <a:lstStyle/>
        <a:p>
          <a:endParaRPr lang="en-US"/>
        </a:p>
      </dgm:t>
    </dgm:pt>
    <dgm:pt modelId="{FB58CE51-3BCB-49D7-A26A-83D9DBD03B72}">
      <dgm:prSet/>
      <dgm:spPr/>
      <dgm:t>
        <a:bodyPr/>
        <a:lstStyle/>
        <a:p>
          <a:r>
            <a:rPr lang="tr-TR"/>
            <a:t>Karbonhidratları</a:t>
          </a:r>
          <a:endParaRPr lang="en-US"/>
        </a:p>
      </dgm:t>
    </dgm:pt>
    <dgm:pt modelId="{211B370B-8DFF-4427-A747-EF10EA05BCFF}" type="parTrans" cxnId="{F2CFBCAB-4BFD-4E24-893C-67594AD48A97}">
      <dgm:prSet/>
      <dgm:spPr/>
      <dgm:t>
        <a:bodyPr/>
        <a:lstStyle/>
        <a:p>
          <a:endParaRPr lang="en-US"/>
        </a:p>
      </dgm:t>
    </dgm:pt>
    <dgm:pt modelId="{925BD6F1-2A6B-4DBA-AE15-9B39954FC2F7}" type="sibTrans" cxnId="{F2CFBCAB-4BFD-4E24-893C-67594AD48A97}">
      <dgm:prSet/>
      <dgm:spPr/>
      <dgm:t>
        <a:bodyPr/>
        <a:lstStyle/>
        <a:p>
          <a:endParaRPr lang="en-US"/>
        </a:p>
      </dgm:t>
    </dgm:pt>
    <dgm:pt modelId="{383695BE-098E-4B85-B598-3D727557B6C8}">
      <dgm:prSet/>
      <dgm:spPr/>
      <dgm:t>
        <a:bodyPr/>
        <a:lstStyle/>
        <a:p>
          <a:r>
            <a:rPr lang="tr-TR"/>
            <a:t>Yağları</a:t>
          </a:r>
          <a:endParaRPr lang="en-US"/>
        </a:p>
      </dgm:t>
    </dgm:pt>
    <dgm:pt modelId="{A4825A49-28F2-46A3-9F3C-3645F569AA3E}" type="parTrans" cxnId="{F0BA85B3-A004-4C68-B054-3187F841D57E}">
      <dgm:prSet/>
      <dgm:spPr/>
      <dgm:t>
        <a:bodyPr/>
        <a:lstStyle/>
        <a:p>
          <a:endParaRPr lang="en-US"/>
        </a:p>
      </dgm:t>
    </dgm:pt>
    <dgm:pt modelId="{27967575-8A36-4597-A127-CFD4F79131F2}" type="sibTrans" cxnId="{F0BA85B3-A004-4C68-B054-3187F841D57E}">
      <dgm:prSet/>
      <dgm:spPr/>
      <dgm:t>
        <a:bodyPr/>
        <a:lstStyle/>
        <a:p>
          <a:endParaRPr lang="en-US"/>
        </a:p>
      </dgm:t>
    </dgm:pt>
    <dgm:pt modelId="{DD17C0FC-CCAF-4B22-BA9D-AB5B796D27DE}">
      <dgm:prSet/>
      <dgm:spPr/>
      <dgm:t>
        <a:bodyPr/>
        <a:lstStyle/>
        <a:p>
          <a:r>
            <a:rPr lang="tr-TR"/>
            <a:t>Proteinleri </a:t>
          </a:r>
          <a:endParaRPr lang="en-US"/>
        </a:p>
      </dgm:t>
    </dgm:pt>
    <dgm:pt modelId="{36E575E6-3C42-464E-A840-94E7B4CECF66}" type="parTrans" cxnId="{4F64DF5D-07B2-4BD0-8BEC-284F859DFC82}">
      <dgm:prSet/>
      <dgm:spPr/>
      <dgm:t>
        <a:bodyPr/>
        <a:lstStyle/>
        <a:p>
          <a:endParaRPr lang="en-US"/>
        </a:p>
      </dgm:t>
    </dgm:pt>
    <dgm:pt modelId="{644D5617-5C54-4FF1-86B8-DD1E88865465}" type="sibTrans" cxnId="{4F64DF5D-07B2-4BD0-8BEC-284F859DFC82}">
      <dgm:prSet/>
      <dgm:spPr/>
      <dgm:t>
        <a:bodyPr/>
        <a:lstStyle/>
        <a:p>
          <a:endParaRPr lang="en-US"/>
        </a:p>
      </dgm:t>
    </dgm:pt>
    <dgm:pt modelId="{8F3B4858-A919-44DB-99C8-1923F88A342E}">
      <dgm:prSet/>
      <dgm:spPr/>
      <dgm:t>
        <a:bodyPr/>
        <a:lstStyle/>
        <a:p>
          <a:r>
            <a:rPr lang="tr-TR" b="1"/>
            <a:t>Mikro Nutrientler </a:t>
          </a:r>
          <a:endParaRPr lang="en-US"/>
        </a:p>
      </dgm:t>
    </dgm:pt>
    <dgm:pt modelId="{27E4CCCD-9A9F-4218-B7F4-DBA4219CC48C}" type="parTrans" cxnId="{0F6D2981-060D-4871-8C84-3682797EDC95}">
      <dgm:prSet/>
      <dgm:spPr/>
      <dgm:t>
        <a:bodyPr/>
        <a:lstStyle/>
        <a:p>
          <a:endParaRPr lang="en-US"/>
        </a:p>
      </dgm:t>
    </dgm:pt>
    <dgm:pt modelId="{F2B162E9-678A-4EAE-8FEA-38160AAFAA7A}" type="sibTrans" cxnId="{0F6D2981-060D-4871-8C84-3682797EDC95}">
      <dgm:prSet/>
      <dgm:spPr/>
      <dgm:t>
        <a:bodyPr/>
        <a:lstStyle/>
        <a:p>
          <a:endParaRPr lang="en-US"/>
        </a:p>
      </dgm:t>
    </dgm:pt>
    <dgm:pt modelId="{15C1FE6B-715F-4FFB-8B98-60EF6F10BF51}">
      <dgm:prSet/>
      <dgm:spPr/>
      <dgm:t>
        <a:bodyPr/>
        <a:lstStyle/>
        <a:p>
          <a:r>
            <a:rPr lang="tr-TR"/>
            <a:t>Vitamin</a:t>
          </a:r>
          <a:endParaRPr lang="en-US"/>
        </a:p>
      </dgm:t>
    </dgm:pt>
    <dgm:pt modelId="{42E975AC-D17C-4ED7-834A-0780175B2D56}" type="parTrans" cxnId="{7321D705-6FCD-4435-9BAA-0776C2EE938B}">
      <dgm:prSet/>
      <dgm:spPr/>
      <dgm:t>
        <a:bodyPr/>
        <a:lstStyle/>
        <a:p>
          <a:endParaRPr lang="en-US"/>
        </a:p>
      </dgm:t>
    </dgm:pt>
    <dgm:pt modelId="{BB44D033-F321-4015-AE1F-12E7206B88CD}" type="sibTrans" cxnId="{7321D705-6FCD-4435-9BAA-0776C2EE938B}">
      <dgm:prSet/>
      <dgm:spPr/>
      <dgm:t>
        <a:bodyPr/>
        <a:lstStyle/>
        <a:p>
          <a:endParaRPr lang="en-US"/>
        </a:p>
      </dgm:t>
    </dgm:pt>
    <dgm:pt modelId="{3F9AD94A-ACEA-4933-ABB7-9B5E749F4BFA}">
      <dgm:prSet/>
      <dgm:spPr/>
      <dgm:t>
        <a:bodyPr/>
        <a:lstStyle/>
        <a:p>
          <a:r>
            <a:rPr lang="tr-TR"/>
            <a:t>Mineraller</a:t>
          </a:r>
          <a:endParaRPr lang="en-US"/>
        </a:p>
      </dgm:t>
    </dgm:pt>
    <dgm:pt modelId="{E8524121-ECE5-47DB-8FFB-4CC3D69AF7D8}" type="parTrans" cxnId="{7243760D-DBB3-4B2E-9798-8C530561FD87}">
      <dgm:prSet/>
      <dgm:spPr/>
      <dgm:t>
        <a:bodyPr/>
        <a:lstStyle/>
        <a:p>
          <a:endParaRPr lang="en-US"/>
        </a:p>
      </dgm:t>
    </dgm:pt>
    <dgm:pt modelId="{D7BB4606-3EF4-482E-BEA9-ED56E5E4F836}" type="sibTrans" cxnId="{7243760D-DBB3-4B2E-9798-8C530561FD87}">
      <dgm:prSet/>
      <dgm:spPr/>
      <dgm:t>
        <a:bodyPr/>
        <a:lstStyle/>
        <a:p>
          <a:endParaRPr lang="en-US"/>
        </a:p>
      </dgm:t>
    </dgm:pt>
    <dgm:pt modelId="{73EFC23B-6E55-4D40-8348-6EC08DEDC6D3}">
      <dgm:prSet/>
      <dgm:spPr/>
      <dgm:t>
        <a:bodyPr/>
        <a:lstStyle/>
        <a:p>
          <a:r>
            <a:rPr lang="tr-TR"/>
            <a:t>Su </a:t>
          </a:r>
          <a:endParaRPr lang="en-US"/>
        </a:p>
      </dgm:t>
    </dgm:pt>
    <dgm:pt modelId="{67AE7CC2-0689-4963-9578-ADCA7893C368}" type="parTrans" cxnId="{8775092B-B56B-4069-9366-179DBE54D800}">
      <dgm:prSet/>
      <dgm:spPr/>
      <dgm:t>
        <a:bodyPr/>
        <a:lstStyle/>
        <a:p>
          <a:endParaRPr lang="en-US"/>
        </a:p>
      </dgm:t>
    </dgm:pt>
    <dgm:pt modelId="{8BE36F5D-B83D-4188-8E6C-AE5B404DBFA6}" type="sibTrans" cxnId="{8775092B-B56B-4069-9366-179DBE54D800}">
      <dgm:prSet/>
      <dgm:spPr/>
      <dgm:t>
        <a:bodyPr/>
        <a:lstStyle/>
        <a:p>
          <a:endParaRPr lang="en-US"/>
        </a:p>
      </dgm:t>
    </dgm:pt>
    <dgm:pt modelId="{9F0775E8-04A9-854A-8508-72D3BB2A10F3}" type="pres">
      <dgm:prSet presAssocID="{DB760A41-0EA7-4BD7-811B-155AA8725DF9}" presName="cycle" presStyleCnt="0">
        <dgm:presLayoutVars>
          <dgm:dir/>
          <dgm:resizeHandles val="exact"/>
        </dgm:presLayoutVars>
      </dgm:prSet>
      <dgm:spPr/>
    </dgm:pt>
    <dgm:pt modelId="{DFF5BF01-5512-5A46-BCD9-8108ED2973CD}" type="pres">
      <dgm:prSet presAssocID="{4F73C4B5-C1EF-4025-B170-EA9A22EBD0FE}" presName="node" presStyleLbl="node1" presStyleIdx="0" presStyleCnt="3">
        <dgm:presLayoutVars>
          <dgm:bulletEnabled val="1"/>
        </dgm:presLayoutVars>
      </dgm:prSet>
      <dgm:spPr/>
    </dgm:pt>
    <dgm:pt modelId="{0A9F2D80-177E-024A-AE18-B0FB148D89F6}" type="pres">
      <dgm:prSet presAssocID="{4F73C4B5-C1EF-4025-B170-EA9A22EBD0FE}" presName="spNode" presStyleCnt="0"/>
      <dgm:spPr/>
    </dgm:pt>
    <dgm:pt modelId="{68285B53-D7F6-544E-ABC5-3A58E445F003}" type="pres">
      <dgm:prSet presAssocID="{940DCEC7-92C3-4B34-8DE7-8273B6740B42}" presName="sibTrans" presStyleLbl="sibTrans1D1" presStyleIdx="0" presStyleCnt="3"/>
      <dgm:spPr/>
    </dgm:pt>
    <dgm:pt modelId="{996C4E97-7595-894D-AC71-A2F63FEBF940}" type="pres">
      <dgm:prSet presAssocID="{8DACE377-55E0-44B0-83B9-85A9B6F25F04}" presName="node" presStyleLbl="node1" presStyleIdx="1" presStyleCnt="3">
        <dgm:presLayoutVars>
          <dgm:bulletEnabled val="1"/>
        </dgm:presLayoutVars>
      </dgm:prSet>
      <dgm:spPr/>
    </dgm:pt>
    <dgm:pt modelId="{F3895A9E-873F-5D46-A509-39CBC2B5D483}" type="pres">
      <dgm:prSet presAssocID="{8DACE377-55E0-44B0-83B9-85A9B6F25F04}" presName="spNode" presStyleCnt="0"/>
      <dgm:spPr/>
    </dgm:pt>
    <dgm:pt modelId="{9EF9DAA1-4A8E-DD44-A633-64DEDDF46ACC}" type="pres">
      <dgm:prSet presAssocID="{7AFAE567-FC52-47C3-AC0A-378DCFC572EA}" presName="sibTrans" presStyleLbl="sibTrans1D1" presStyleIdx="1" presStyleCnt="3"/>
      <dgm:spPr/>
    </dgm:pt>
    <dgm:pt modelId="{182DFDF4-EF30-0846-AB16-2BA4E23B7BB8}" type="pres">
      <dgm:prSet presAssocID="{8F3B4858-A919-44DB-99C8-1923F88A342E}" presName="node" presStyleLbl="node1" presStyleIdx="2" presStyleCnt="3">
        <dgm:presLayoutVars>
          <dgm:bulletEnabled val="1"/>
        </dgm:presLayoutVars>
      </dgm:prSet>
      <dgm:spPr/>
    </dgm:pt>
    <dgm:pt modelId="{7D04D64B-81EC-0243-93D9-7EB06E078BCA}" type="pres">
      <dgm:prSet presAssocID="{8F3B4858-A919-44DB-99C8-1923F88A342E}" presName="spNode" presStyleCnt="0"/>
      <dgm:spPr/>
    </dgm:pt>
    <dgm:pt modelId="{1D06F1BF-064E-F445-8652-BC5265A0B26A}" type="pres">
      <dgm:prSet presAssocID="{F2B162E9-678A-4EAE-8FEA-38160AAFAA7A}" presName="sibTrans" presStyleLbl="sibTrans1D1" presStyleIdx="2" presStyleCnt="3"/>
      <dgm:spPr/>
    </dgm:pt>
  </dgm:ptLst>
  <dgm:cxnLst>
    <dgm:cxn modelId="{A67AC400-3BDD-2A4B-B847-C51DECBF6E4D}" type="presOf" srcId="{7AFAE567-FC52-47C3-AC0A-378DCFC572EA}" destId="{9EF9DAA1-4A8E-DD44-A633-64DEDDF46ACC}" srcOrd="0" destOrd="0" presId="urn:microsoft.com/office/officeart/2005/8/layout/cycle5"/>
    <dgm:cxn modelId="{7321D705-6FCD-4435-9BAA-0776C2EE938B}" srcId="{8F3B4858-A919-44DB-99C8-1923F88A342E}" destId="{15C1FE6B-715F-4FFB-8B98-60EF6F10BF51}" srcOrd="0" destOrd="0" parTransId="{42E975AC-D17C-4ED7-834A-0780175B2D56}" sibTransId="{BB44D033-F321-4015-AE1F-12E7206B88CD}"/>
    <dgm:cxn modelId="{7243760D-DBB3-4B2E-9798-8C530561FD87}" srcId="{8F3B4858-A919-44DB-99C8-1923F88A342E}" destId="{3F9AD94A-ACEA-4933-ABB7-9B5E749F4BFA}" srcOrd="1" destOrd="0" parTransId="{E8524121-ECE5-47DB-8FFB-4CC3D69AF7D8}" sibTransId="{D7BB4606-3EF4-482E-BEA9-ED56E5E4F836}"/>
    <dgm:cxn modelId="{8775092B-B56B-4069-9366-179DBE54D800}" srcId="{8F3B4858-A919-44DB-99C8-1923F88A342E}" destId="{73EFC23B-6E55-4D40-8348-6EC08DEDC6D3}" srcOrd="2" destOrd="0" parTransId="{67AE7CC2-0689-4963-9578-ADCA7893C368}" sibTransId="{8BE36F5D-B83D-4188-8E6C-AE5B404DBFA6}"/>
    <dgm:cxn modelId="{5C16E130-F629-064A-B575-BDD05A82237C}" type="presOf" srcId="{73EFC23B-6E55-4D40-8348-6EC08DEDC6D3}" destId="{182DFDF4-EF30-0846-AB16-2BA4E23B7BB8}" srcOrd="0" destOrd="3" presId="urn:microsoft.com/office/officeart/2005/8/layout/cycle5"/>
    <dgm:cxn modelId="{B16C9A47-F95A-094E-8F25-C0E97AAB6882}" type="presOf" srcId="{4F73C4B5-C1EF-4025-B170-EA9A22EBD0FE}" destId="{DFF5BF01-5512-5A46-BCD9-8108ED2973CD}" srcOrd="0" destOrd="0" presId="urn:microsoft.com/office/officeart/2005/8/layout/cycle5"/>
    <dgm:cxn modelId="{4F64DF5D-07B2-4BD0-8BEC-284F859DFC82}" srcId="{8DACE377-55E0-44B0-83B9-85A9B6F25F04}" destId="{DD17C0FC-CCAF-4B22-BA9D-AB5B796D27DE}" srcOrd="2" destOrd="0" parTransId="{36E575E6-3C42-464E-A840-94E7B4CECF66}" sibTransId="{644D5617-5C54-4FF1-86B8-DD1E88865465}"/>
    <dgm:cxn modelId="{359F386C-56A1-454C-A3A7-D7F4B716CB8D}" type="presOf" srcId="{FB58CE51-3BCB-49D7-A26A-83D9DBD03B72}" destId="{996C4E97-7595-894D-AC71-A2F63FEBF940}" srcOrd="0" destOrd="1" presId="urn:microsoft.com/office/officeart/2005/8/layout/cycle5"/>
    <dgm:cxn modelId="{401DF979-6158-FE4E-86C9-CD35B0AC2071}" type="presOf" srcId="{DB760A41-0EA7-4BD7-811B-155AA8725DF9}" destId="{9F0775E8-04A9-854A-8508-72D3BB2A10F3}" srcOrd="0" destOrd="0" presId="urn:microsoft.com/office/officeart/2005/8/layout/cycle5"/>
    <dgm:cxn modelId="{0F6D2981-060D-4871-8C84-3682797EDC95}" srcId="{DB760A41-0EA7-4BD7-811B-155AA8725DF9}" destId="{8F3B4858-A919-44DB-99C8-1923F88A342E}" srcOrd="2" destOrd="0" parTransId="{27E4CCCD-9A9F-4218-B7F4-DBA4219CC48C}" sibTransId="{F2B162E9-678A-4EAE-8FEA-38160AAFAA7A}"/>
    <dgm:cxn modelId="{B58C0382-9369-B340-81DA-571058F662BB}" type="presOf" srcId="{DD17C0FC-CCAF-4B22-BA9D-AB5B796D27DE}" destId="{996C4E97-7595-894D-AC71-A2F63FEBF940}" srcOrd="0" destOrd="3" presId="urn:microsoft.com/office/officeart/2005/8/layout/cycle5"/>
    <dgm:cxn modelId="{550CD192-0352-4AE8-898B-0624D06C1318}" srcId="{DB760A41-0EA7-4BD7-811B-155AA8725DF9}" destId="{4F73C4B5-C1EF-4025-B170-EA9A22EBD0FE}" srcOrd="0" destOrd="0" parTransId="{1395C347-6AAA-4788-BA7C-E4F519CB1459}" sibTransId="{940DCEC7-92C3-4B34-8DE7-8273B6740B42}"/>
    <dgm:cxn modelId="{85409094-EAC7-8C41-9B42-0F4AC085B0EA}" type="presOf" srcId="{383695BE-098E-4B85-B598-3D727557B6C8}" destId="{996C4E97-7595-894D-AC71-A2F63FEBF940}" srcOrd="0" destOrd="2" presId="urn:microsoft.com/office/officeart/2005/8/layout/cycle5"/>
    <dgm:cxn modelId="{856C259C-D6FD-6F46-9B50-4A4AED3D0B2B}" type="presOf" srcId="{940DCEC7-92C3-4B34-8DE7-8273B6740B42}" destId="{68285B53-D7F6-544E-ABC5-3A58E445F003}" srcOrd="0" destOrd="0" presId="urn:microsoft.com/office/officeart/2005/8/layout/cycle5"/>
    <dgm:cxn modelId="{BE8F5FA2-6DC7-DF40-B9DD-02781528FBDD}" type="presOf" srcId="{F2B162E9-678A-4EAE-8FEA-38160AAFAA7A}" destId="{1D06F1BF-064E-F445-8652-BC5265A0B26A}" srcOrd="0" destOrd="0" presId="urn:microsoft.com/office/officeart/2005/8/layout/cycle5"/>
    <dgm:cxn modelId="{F2CFBCAB-4BFD-4E24-893C-67594AD48A97}" srcId="{8DACE377-55E0-44B0-83B9-85A9B6F25F04}" destId="{FB58CE51-3BCB-49D7-A26A-83D9DBD03B72}" srcOrd="0" destOrd="0" parTransId="{211B370B-8DFF-4427-A747-EF10EA05BCFF}" sibTransId="{925BD6F1-2A6B-4DBA-AE15-9B39954FC2F7}"/>
    <dgm:cxn modelId="{F0BA85B3-A004-4C68-B054-3187F841D57E}" srcId="{8DACE377-55E0-44B0-83B9-85A9B6F25F04}" destId="{383695BE-098E-4B85-B598-3D727557B6C8}" srcOrd="1" destOrd="0" parTransId="{A4825A49-28F2-46A3-9F3C-3645F569AA3E}" sibTransId="{27967575-8A36-4597-A127-CFD4F79131F2}"/>
    <dgm:cxn modelId="{07C61AC4-70ED-4F80-BFF5-F11AF689FB97}" srcId="{DB760A41-0EA7-4BD7-811B-155AA8725DF9}" destId="{8DACE377-55E0-44B0-83B9-85A9B6F25F04}" srcOrd="1" destOrd="0" parTransId="{BEE4C199-4C40-404E-990B-E87B45DC3A64}" sibTransId="{7AFAE567-FC52-47C3-AC0A-378DCFC572EA}"/>
    <dgm:cxn modelId="{DF9496F1-EABF-A742-B79A-C9A048F930F3}" type="presOf" srcId="{15C1FE6B-715F-4FFB-8B98-60EF6F10BF51}" destId="{182DFDF4-EF30-0846-AB16-2BA4E23B7BB8}" srcOrd="0" destOrd="1" presId="urn:microsoft.com/office/officeart/2005/8/layout/cycle5"/>
    <dgm:cxn modelId="{D88399F3-F599-BA4B-98E9-C706F5730133}" type="presOf" srcId="{3F9AD94A-ACEA-4933-ABB7-9B5E749F4BFA}" destId="{182DFDF4-EF30-0846-AB16-2BA4E23B7BB8}" srcOrd="0" destOrd="2" presId="urn:microsoft.com/office/officeart/2005/8/layout/cycle5"/>
    <dgm:cxn modelId="{2BB519F9-4A29-9844-A2AF-53259F5FB8EF}" type="presOf" srcId="{8DACE377-55E0-44B0-83B9-85A9B6F25F04}" destId="{996C4E97-7595-894D-AC71-A2F63FEBF940}" srcOrd="0" destOrd="0" presId="urn:microsoft.com/office/officeart/2005/8/layout/cycle5"/>
    <dgm:cxn modelId="{1113D0FE-1AE5-5C42-B041-A33E7FEAC7DB}" type="presOf" srcId="{8F3B4858-A919-44DB-99C8-1923F88A342E}" destId="{182DFDF4-EF30-0846-AB16-2BA4E23B7BB8}" srcOrd="0" destOrd="0" presId="urn:microsoft.com/office/officeart/2005/8/layout/cycle5"/>
    <dgm:cxn modelId="{E737531D-6C50-0247-A85C-BE256EBF099F}" type="presParOf" srcId="{9F0775E8-04A9-854A-8508-72D3BB2A10F3}" destId="{DFF5BF01-5512-5A46-BCD9-8108ED2973CD}" srcOrd="0" destOrd="0" presId="urn:microsoft.com/office/officeart/2005/8/layout/cycle5"/>
    <dgm:cxn modelId="{CBCD87DA-C0E9-4147-ACA8-25CE705E8E14}" type="presParOf" srcId="{9F0775E8-04A9-854A-8508-72D3BB2A10F3}" destId="{0A9F2D80-177E-024A-AE18-B0FB148D89F6}" srcOrd="1" destOrd="0" presId="urn:microsoft.com/office/officeart/2005/8/layout/cycle5"/>
    <dgm:cxn modelId="{2CA721E6-5208-8245-8823-0873DA53A8DA}" type="presParOf" srcId="{9F0775E8-04A9-854A-8508-72D3BB2A10F3}" destId="{68285B53-D7F6-544E-ABC5-3A58E445F003}" srcOrd="2" destOrd="0" presId="urn:microsoft.com/office/officeart/2005/8/layout/cycle5"/>
    <dgm:cxn modelId="{7ACC13C2-A111-A34C-A1C4-8CBD654C5A02}" type="presParOf" srcId="{9F0775E8-04A9-854A-8508-72D3BB2A10F3}" destId="{996C4E97-7595-894D-AC71-A2F63FEBF940}" srcOrd="3" destOrd="0" presId="urn:microsoft.com/office/officeart/2005/8/layout/cycle5"/>
    <dgm:cxn modelId="{C1BD2E41-CF2A-A24D-85AC-F26F2C88477A}" type="presParOf" srcId="{9F0775E8-04A9-854A-8508-72D3BB2A10F3}" destId="{F3895A9E-873F-5D46-A509-39CBC2B5D483}" srcOrd="4" destOrd="0" presId="urn:microsoft.com/office/officeart/2005/8/layout/cycle5"/>
    <dgm:cxn modelId="{09F5CF47-35B5-5841-8AED-A2F92E0D14D8}" type="presParOf" srcId="{9F0775E8-04A9-854A-8508-72D3BB2A10F3}" destId="{9EF9DAA1-4A8E-DD44-A633-64DEDDF46ACC}" srcOrd="5" destOrd="0" presId="urn:microsoft.com/office/officeart/2005/8/layout/cycle5"/>
    <dgm:cxn modelId="{868B83A6-0560-724F-93C4-3DD3373F1520}" type="presParOf" srcId="{9F0775E8-04A9-854A-8508-72D3BB2A10F3}" destId="{182DFDF4-EF30-0846-AB16-2BA4E23B7BB8}" srcOrd="6" destOrd="0" presId="urn:microsoft.com/office/officeart/2005/8/layout/cycle5"/>
    <dgm:cxn modelId="{A92B96AD-5334-8F41-9BDF-967E5C2B91F2}" type="presParOf" srcId="{9F0775E8-04A9-854A-8508-72D3BB2A10F3}" destId="{7D04D64B-81EC-0243-93D9-7EB06E078BCA}" srcOrd="7" destOrd="0" presId="urn:microsoft.com/office/officeart/2005/8/layout/cycle5"/>
    <dgm:cxn modelId="{E220687E-4A96-7B4E-A1CD-8454164E558B}" type="presParOf" srcId="{9F0775E8-04A9-854A-8508-72D3BB2A10F3}" destId="{1D06F1BF-064E-F445-8652-BC5265A0B26A}" srcOrd="8"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DF15933-4302-4412-82EB-325B3F6563EB}" type="doc">
      <dgm:prSet loTypeId="urn:microsoft.com/office/officeart/2018/layout/CircleProcess" loCatId="simpleprocesssa" qsTypeId="urn:microsoft.com/office/officeart/2005/8/quickstyle/simple1" qsCatId="simple" csTypeId="urn:microsoft.com/office/officeart/2005/8/colors/colorful2" csCatId="colorful"/>
      <dgm:spPr/>
      <dgm:t>
        <a:bodyPr/>
        <a:lstStyle/>
        <a:p>
          <a:endParaRPr lang="en-US"/>
        </a:p>
      </dgm:t>
    </dgm:pt>
    <dgm:pt modelId="{7C4E459C-8707-4D56-A161-61219083451D}">
      <dgm:prSet/>
      <dgm:spPr/>
      <dgm:t>
        <a:bodyPr/>
        <a:lstStyle/>
        <a:p>
          <a:r>
            <a:rPr lang="tr-TR"/>
            <a:t>Makro besin grubu, vücudun çeşitli aktiviteleri gerçekleştirmesi</a:t>
          </a:r>
          <a:endParaRPr lang="en-US"/>
        </a:p>
      </dgm:t>
    </dgm:pt>
    <dgm:pt modelId="{95E0DA1D-BF34-41B6-BE18-C81110C0CB01}" type="parTrans" cxnId="{A4346B9B-3B8D-4ECD-B8FA-0A8F443768F2}">
      <dgm:prSet/>
      <dgm:spPr/>
      <dgm:t>
        <a:bodyPr/>
        <a:lstStyle/>
        <a:p>
          <a:endParaRPr lang="en-US"/>
        </a:p>
      </dgm:t>
    </dgm:pt>
    <dgm:pt modelId="{3FD3A38D-54BF-433C-9DB7-F7F05A6685E2}" type="sibTrans" cxnId="{A4346B9B-3B8D-4ECD-B8FA-0A8F443768F2}">
      <dgm:prSet/>
      <dgm:spPr/>
      <dgm:t>
        <a:bodyPr/>
        <a:lstStyle/>
        <a:p>
          <a:endParaRPr lang="en-US"/>
        </a:p>
      </dgm:t>
    </dgm:pt>
    <dgm:pt modelId="{599FE1DC-29BB-4F2F-931F-C44B1649FA9B}">
      <dgm:prSet/>
      <dgm:spPr/>
      <dgm:t>
        <a:bodyPr/>
        <a:lstStyle/>
        <a:p>
          <a:r>
            <a:rPr lang="tr-TR"/>
            <a:t>için ihtiyaç duyduğu enerji kaynaklarıdır. Bir sporcunun başarılı olabilmesi için</a:t>
          </a:r>
          <a:endParaRPr lang="en-US"/>
        </a:p>
      </dgm:t>
    </dgm:pt>
    <dgm:pt modelId="{1BD497DD-FF4A-4104-897C-9A4FC2233F86}" type="parTrans" cxnId="{03B9C42C-332F-4FCE-B5A5-FDA81FD81D55}">
      <dgm:prSet/>
      <dgm:spPr/>
      <dgm:t>
        <a:bodyPr/>
        <a:lstStyle/>
        <a:p>
          <a:endParaRPr lang="en-US"/>
        </a:p>
      </dgm:t>
    </dgm:pt>
    <dgm:pt modelId="{E2A9DF73-8C74-4AD6-B830-4642413D0100}" type="sibTrans" cxnId="{03B9C42C-332F-4FCE-B5A5-FDA81FD81D55}">
      <dgm:prSet/>
      <dgm:spPr/>
      <dgm:t>
        <a:bodyPr/>
        <a:lstStyle/>
        <a:p>
          <a:endParaRPr lang="en-US"/>
        </a:p>
      </dgm:t>
    </dgm:pt>
    <dgm:pt modelId="{8AC76E1D-E356-48D4-9271-56E20C0C0643}">
      <dgm:prSet/>
      <dgm:spPr/>
      <dgm:t>
        <a:bodyPr/>
        <a:lstStyle/>
        <a:p>
          <a:r>
            <a:rPr lang="tr-TR"/>
            <a:t>beslenme programında kaliteli ve doğru miktarlarda enerji ve besin içeriğine</a:t>
          </a:r>
          <a:endParaRPr lang="en-US"/>
        </a:p>
      </dgm:t>
    </dgm:pt>
    <dgm:pt modelId="{602BAB0B-02F2-4190-8544-B5F65BE23B06}" type="parTrans" cxnId="{44B8BF83-A1E4-4928-96B4-426D37BDEC55}">
      <dgm:prSet/>
      <dgm:spPr/>
      <dgm:t>
        <a:bodyPr/>
        <a:lstStyle/>
        <a:p>
          <a:endParaRPr lang="en-US"/>
        </a:p>
      </dgm:t>
    </dgm:pt>
    <dgm:pt modelId="{532C9BFF-125E-4AF9-BAAA-9FB50881A148}" type="sibTrans" cxnId="{44B8BF83-A1E4-4928-96B4-426D37BDEC55}">
      <dgm:prSet/>
      <dgm:spPr/>
      <dgm:t>
        <a:bodyPr/>
        <a:lstStyle/>
        <a:p>
          <a:endParaRPr lang="en-US"/>
        </a:p>
      </dgm:t>
    </dgm:pt>
    <dgm:pt modelId="{B08CACEA-C231-49B1-808F-3434CF373B24}">
      <dgm:prSet/>
      <dgm:spPr/>
      <dgm:t>
        <a:bodyPr/>
        <a:lstStyle/>
        <a:p>
          <a:r>
            <a:rPr lang="tr-TR"/>
            <a:t>ihtiyaç vardır. Makro besin tüketimi, bir sporcunun yarışırken performansını etkileyebilir.</a:t>
          </a:r>
          <a:endParaRPr lang="en-US"/>
        </a:p>
      </dgm:t>
    </dgm:pt>
    <dgm:pt modelId="{2C57A66C-D757-439F-8FC5-0D4C146C1F2F}" type="parTrans" cxnId="{776CD421-4BD8-4926-89EF-C63481688949}">
      <dgm:prSet/>
      <dgm:spPr/>
      <dgm:t>
        <a:bodyPr/>
        <a:lstStyle/>
        <a:p>
          <a:endParaRPr lang="en-US"/>
        </a:p>
      </dgm:t>
    </dgm:pt>
    <dgm:pt modelId="{C922EAE8-2483-4F92-A7EA-4F33CD0AED8D}" type="sibTrans" cxnId="{776CD421-4BD8-4926-89EF-C63481688949}">
      <dgm:prSet/>
      <dgm:spPr/>
      <dgm:t>
        <a:bodyPr/>
        <a:lstStyle/>
        <a:p>
          <a:endParaRPr lang="en-US"/>
        </a:p>
      </dgm:t>
    </dgm:pt>
    <dgm:pt modelId="{A4B1FB60-E051-CC40-B3AF-33DF47C4A87F}" type="pres">
      <dgm:prSet presAssocID="{4DF15933-4302-4412-82EB-325B3F6563EB}" presName="Name0" presStyleCnt="0">
        <dgm:presLayoutVars>
          <dgm:chMax val="11"/>
          <dgm:chPref val="11"/>
          <dgm:dir/>
          <dgm:resizeHandles/>
        </dgm:presLayoutVars>
      </dgm:prSet>
      <dgm:spPr/>
    </dgm:pt>
    <dgm:pt modelId="{596863A6-DCAE-E44D-8306-BE6B483A4CE5}" type="pres">
      <dgm:prSet presAssocID="{B08CACEA-C231-49B1-808F-3434CF373B24}" presName="Accent4" presStyleCnt="0"/>
      <dgm:spPr/>
    </dgm:pt>
    <dgm:pt modelId="{9F09EE5C-8087-5F44-AA0B-56721C55D49D}" type="pres">
      <dgm:prSet presAssocID="{B08CACEA-C231-49B1-808F-3434CF373B24}" presName="Accent" presStyleLbl="node1" presStyleIdx="0" presStyleCnt="8"/>
      <dgm:spPr/>
    </dgm:pt>
    <dgm:pt modelId="{F1ACA0C1-5D38-654F-9412-090A73A80A57}" type="pres">
      <dgm:prSet presAssocID="{B08CACEA-C231-49B1-808F-3434CF373B24}" presName="ParentBackground4" presStyleCnt="0"/>
      <dgm:spPr/>
    </dgm:pt>
    <dgm:pt modelId="{18099D20-24CF-7C4C-9544-CEB4120BEDBE}" type="pres">
      <dgm:prSet presAssocID="{B08CACEA-C231-49B1-808F-3434CF373B24}" presName="ParentBackground" presStyleLbl="node1" presStyleIdx="1" presStyleCnt="8"/>
      <dgm:spPr/>
    </dgm:pt>
    <dgm:pt modelId="{816AEBAD-15BB-CB47-8E1C-E833F6220739}" type="pres">
      <dgm:prSet presAssocID="{B08CACEA-C231-49B1-808F-3434CF373B24}" presName="Parent4" presStyleLbl="fgAcc0" presStyleIdx="0" presStyleCnt="0">
        <dgm:presLayoutVars>
          <dgm:chMax val="1"/>
          <dgm:chPref val="1"/>
          <dgm:bulletEnabled val="1"/>
        </dgm:presLayoutVars>
      </dgm:prSet>
      <dgm:spPr/>
    </dgm:pt>
    <dgm:pt modelId="{B4C49192-8069-A944-AC5F-AC68E2B4BADB}" type="pres">
      <dgm:prSet presAssocID="{8AC76E1D-E356-48D4-9271-56E20C0C0643}" presName="Accent3" presStyleCnt="0"/>
      <dgm:spPr/>
    </dgm:pt>
    <dgm:pt modelId="{4FF70A43-6CC5-D046-9BA3-EE4D3948958B}" type="pres">
      <dgm:prSet presAssocID="{8AC76E1D-E356-48D4-9271-56E20C0C0643}" presName="Accent" presStyleLbl="node1" presStyleIdx="2" presStyleCnt="8"/>
      <dgm:spPr/>
    </dgm:pt>
    <dgm:pt modelId="{A790BFA3-560D-2E4D-9636-3AF4470DDBFA}" type="pres">
      <dgm:prSet presAssocID="{8AC76E1D-E356-48D4-9271-56E20C0C0643}" presName="ParentBackground3" presStyleCnt="0"/>
      <dgm:spPr/>
    </dgm:pt>
    <dgm:pt modelId="{CACBEB79-7012-064A-A39A-6BE7F4FAFBBA}" type="pres">
      <dgm:prSet presAssocID="{8AC76E1D-E356-48D4-9271-56E20C0C0643}" presName="ParentBackground" presStyleLbl="node1" presStyleIdx="3" presStyleCnt="8"/>
      <dgm:spPr/>
    </dgm:pt>
    <dgm:pt modelId="{8AB813BF-ADC5-F94C-BEBF-B1F59699A9E9}" type="pres">
      <dgm:prSet presAssocID="{8AC76E1D-E356-48D4-9271-56E20C0C0643}" presName="Parent3" presStyleLbl="fgAcc0" presStyleIdx="0" presStyleCnt="0">
        <dgm:presLayoutVars>
          <dgm:chMax val="1"/>
          <dgm:chPref val="1"/>
          <dgm:bulletEnabled val="1"/>
        </dgm:presLayoutVars>
      </dgm:prSet>
      <dgm:spPr/>
    </dgm:pt>
    <dgm:pt modelId="{92435E9B-53F6-F24D-AA30-E0B01D9E8F3F}" type="pres">
      <dgm:prSet presAssocID="{599FE1DC-29BB-4F2F-931F-C44B1649FA9B}" presName="Accent2" presStyleCnt="0"/>
      <dgm:spPr/>
    </dgm:pt>
    <dgm:pt modelId="{0B4E9093-CF34-4B4F-B944-AA28572852C7}" type="pres">
      <dgm:prSet presAssocID="{599FE1DC-29BB-4F2F-931F-C44B1649FA9B}" presName="Accent" presStyleLbl="node1" presStyleIdx="4" presStyleCnt="8"/>
      <dgm:spPr/>
    </dgm:pt>
    <dgm:pt modelId="{43D57A46-902A-FE41-B4E6-7ADD525D26E6}" type="pres">
      <dgm:prSet presAssocID="{599FE1DC-29BB-4F2F-931F-C44B1649FA9B}" presName="ParentBackground2" presStyleCnt="0"/>
      <dgm:spPr/>
    </dgm:pt>
    <dgm:pt modelId="{2B1EC6B7-7CAA-5C47-A00A-D19038426C6C}" type="pres">
      <dgm:prSet presAssocID="{599FE1DC-29BB-4F2F-931F-C44B1649FA9B}" presName="ParentBackground" presStyleLbl="node1" presStyleIdx="5" presStyleCnt="8"/>
      <dgm:spPr/>
    </dgm:pt>
    <dgm:pt modelId="{800581AA-CDE4-104E-9F20-1C5366FADACA}" type="pres">
      <dgm:prSet presAssocID="{599FE1DC-29BB-4F2F-931F-C44B1649FA9B}" presName="Parent2" presStyleLbl="fgAcc0" presStyleIdx="0" presStyleCnt="0">
        <dgm:presLayoutVars>
          <dgm:chMax val="1"/>
          <dgm:chPref val="1"/>
          <dgm:bulletEnabled val="1"/>
        </dgm:presLayoutVars>
      </dgm:prSet>
      <dgm:spPr/>
    </dgm:pt>
    <dgm:pt modelId="{52894240-9DC1-B646-B27B-D7651051A6D4}" type="pres">
      <dgm:prSet presAssocID="{7C4E459C-8707-4D56-A161-61219083451D}" presName="Accent1" presStyleCnt="0"/>
      <dgm:spPr/>
    </dgm:pt>
    <dgm:pt modelId="{C638E1B7-F861-C844-84D2-861DCF075271}" type="pres">
      <dgm:prSet presAssocID="{7C4E459C-8707-4D56-A161-61219083451D}" presName="Accent" presStyleLbl="node1" presStyleIdx="6" presStyleCnt="8"/>
      <dgm:spPr/>
    </dgm:pt>
    <dgm:pt modelId="{B7F38081-8E86-DE44-A691-CDB98F8F2EC3}" type="pres">
      <dgm:prSet presAssocID="{7C4E459C-8707-4D56-A161-61219083451D}" presName="ParentBackground1" presStyleCnt="0"/>
      <dgm:spPr/>
    </dgm:pt>
    <dgm:pt modelId="{93886868-77B5-4442-9312-9D4C01FF39E3}" type="pres">
      <dgm:prSet presAssocID="{7C4E459C-8707-4D56-A161-61219083451D}" presName="ParentBackground" presStyleLbl="node1" presStyleIdx="7" presStyleCnt="8"/>
      <dgm:spPr/>
    </dgm:pt>
    <dgm:pt modelId="{EF013EE2-D1C3-1A4E-8805-4D2A019A0779}" type="pres">
      <dgm:prSet presAssocID="{7C4E459C-8707-4D56-A161-61219083451D}" presName="Parent1" presStyleLbl="fgAcc0" presStyleIdx="0" presStyleCnt="0">
        <dgm:presLayoutVars>
          <dgm:chMax val="1"/>
          <dgm:chPref val="1"/>
          <dgm:bulletEnabled val="1"/>
        </dgm:presLayoutVars>
      </dgm:prSet>
      <dgm:spPr/>
    </dgm:pt>
  </dgm:ptLst>
  <dgm:cxnLst>
    <dgm:cxn modelId="{75344317-FFBC-A84E-AA73-C06C1ED8C2D7}" type="presOf" srcId="{599FE1DC-29BB-4F2F-931F-C44B1649FA9B}" destId="{2B1EC6B7-7CAA-5C47-A00A-D19038426C6C}" srcOrd="0" destOrd="0" presId="urn:microsoft.com/office/officeart/2018/layout/CircleProcess"/>
    <dgm:cxn modelId="{2BD05F1F-F719-584D-8B87-9611ADD0040D}" type="presOf" srcId="{8AC76E1D-E356-48D4-9271-56E20C0C0643}" destId="{8AB813BF-ADC5-F94C-BEBF-B1F59699A9E9}" srcOrd="1" destOrd="0" presId="urn:microsoft.com/office/officeart/2018/layout/CircleProcess"/>
    <dgm:cxn modelId="{776CD421-4BD8-4926-89EF-C63481688949}" srcId="{4DF15933-4302-4412-82EB-325B3F6563EB}" destId="{B08CACEA-C231-49B1-808F-3434CF373B24}" srcOrd="3" destOrd="0" parTransId="{2C57A66C-D757-439F-8FC5-0D4C146C1F2F}" sibTransId="{C922EAE8-2483-4F92-A7EA-4F33CD0AED8D}"/>
    <dgm:cxn modelId="{03B9C42C-332F-4FCE-B5A5-FDA81FD81D55}" srcId="{4DF15933-4302-4412-82EB-325B3F6563EB}" destId="{599FE1DC-29BB-4F2F-931F-C44B1649FA9B}" srcOrd="1" destOrd="0" parTransId="{1BD497DD-FF4A-4104-897C-9A4FC2233F86}" sibTransId="{E2A9DF73-8C74-4AD6-B830-4642413D0100}"/>
    <dgm:cxn modelId="{142BB038-1431-DF4E-80EB-CB482C0BB959}" type="presOf" srcId="{B08CACEA-C231-49B1-808F-3434CF373B24}" destId="{18099D20-24CF-7C4C-9544-CEB4120BEDBE}" srcOrd="0" destOrd="0" presId="urn:microsoft.com/office/officeart/2018/layout/CircleProcess"/>
    <dgm:cxn modelId="{56036B41-A4D1-DC42-8E6B-223768F5DA6C}" type="presOf" srcId="{B08CACEA-C231-49B1-808F-3434CF373B24}" destId="{816AEBAD-15BB-CB47-8E1C-E833F6220739}" srcOrd="1" destOrd="0" presId="urn:microsoft.com/office/officeart/2018/layout/CircleProcess"/>
    <dgm:cxn modelId="{8A8C2453-BD5C-1D47-B20B-078112552CA8}" type="presOf" srcId="{7C4E459C-8707-4D56-A161-61219083451D}" destId="{EF013EE2-D1C3-1A4E-8805-4D2A019A0779}" srcOrd="1" destOrd="0" presId="urn:microsoft.com/office/officeart/2018/layout/CircleProcess"/>
    <dgm:cxn modelId="{92FBB85D-F07D-F348-97B8-F539C58EC106}" type="presOf" srcId="{599FE1DC-29BB-4F2F-931F-C44B1649FA9B}" destId="{800581AA-CDE4-104E-9F20-1C5366FADACA}" srcOrd="1" destOrd="0" presId="urn:microsoft.com/office/officeart/2018/layout/CircleProcess"/>
    <dgm:cxn modelId="{66AED781-B5A0-A04A-A5C6-2A57399755E7}" type="presOf" srcId="{4DF15933-4302-4412-82EB-325B3F6563EB}" destId="{A4B1FB60-E051-CC40-B3AF-33DF47C4A87F}" srcOrd="0" destOrd="0" presId="urn:microsoft.com/office/officeart/2018/layout/CircleProcess"/>
    <dgm:cxn modelId="{44B8BF83-A1E4-4928-96B4-426D37BDEC55}" srcId="{4DF15933-4302-4412-82EB-325B3F6563EB}" destId="{8AC76E1D-E356-48D4-9271-56E20C0C0643}" srcOrd="2" destOrd="0" parTransId="{602BAB0B-02F2-4190-8544-B5F65BE23B06}" sibTransId="{532C9BFF-125E-4AF9-BAAA-9FB50881A148}"/>
    <dgm:cxn modelId="{A4346B9B-3B8D-4ECD-B8FA-0A8F443768F2}" srcId="{4DF15933-4302-4412-82EB-325B3F6563EB}" destId="{7C4E459C-8707-4D56-A161-61219083451D}" srcOrd="0" destOrd="0" parTransId="{95E0DA1D-BF34-41B6-BE18-C81110C0CB01}" sibTransId="{3FD3A38D-54BF-433C-9DB7-F7F05A6685E2}"/>
    <dgm:cxn modelId="{2E4D93AB-B5C2-7C43-B859-CB38D1D967E2}" type="presOf" srcId="{7C4E459C-8707-4D56-A161-61219083451D}" destId="{93886868-77B5-4442-9312-9D4C01FF39E3}" srcOrd="0" destOrd="0" presId="urn:microsoft.com/office/officeart/2018/layout/CircleProcess"/>
    <dgm:cxn modelId="{F04C60CF-DDA1-2349-80A9-072B1EC47E4B}" type="presOf" srcId="{8AC76E1D-E356-48D4-9271-56E20C0C0643}" destId="{CACBEB79-7012-064A-A39A-6BE7F4FAFBBA}" srcOrd="0" destOrd="0" presId="urn:microsoft.com/office/officeart/2018/layout/CircleProcess"/>
    <dgm:cxn modelId="{0F082401-5832-ED44-ACFD-4524996F61AA}" type="presParOf" srcId="{A4B1FB60-E051-CC40-B3AF-33DF47C4A87F}" destId="{596863A6-DCAE-E44D-8306-BE6B483A4CE5}" srcOrd="0" destOrd="0" presId="urn:microsoft.com/office/officeart/2018/layout/CircleProcess"/>
    <dgm:cxn modelId="{6634DD6B-CF84-4A44-AE91-2D2456B31FC7}" type="presParOf" srcId="{596863A6-DCAE-E44D-8306-BE6B483A4CE5}" destId="{9F09EE5C-8087-5F44-AA0B-56721C55D49D}" srcOrd="0" destOrd="0" presId="urn:microsoft.com/office/officeart/2018/layout/CircleProcess"/>
    <dgm:cxn modelId="{F14D7C6D-0D7D-404B-B521-1BAB3A4A71C2}" type="presParOf" srcId="{A4B1FB60-E051-CC40-B3AF-33DF47C4A87F}" destId="{F1ACA0C1-5D38-654F-9412-090A73A80A57}" srcOrd="1" destOrd="0" presId="urn:microsoft.com/office/officeart/2018/layout/CircleProcess"/>
    <dgm:cxn modelId="{7A5E8983-739B-FC4C-B503-CBD27CEA2F34}" type="presParOf" srcId="{F1ACA0C1-5D38-654F-9412-090A73A80A57}" destId="{18099D20-24CF-7C4C-9544-CEB4120BEDBE}" srcOrd="0" destOrd="0" presId="urn:microsoft.com/office/officeart/2018/layout/CircleProcess"/>
    <dgm:cxn modelId="{E0DED58E-4038-C946-A896-359CBC597315}" type="presParOf" srcId="{A4B1FB60-E051-CC40-B3AF-33DF47C4A87F}" destId="{816AEBAD-15BB-CB47-8E1C-E833F6220739}" srcOrd="2" destOrd="0" presId="urn:microsoft.com/office/officeart/2018/layout/CircleProcess"/>
    <dgm:cxn modelId="{1C34A055-7C43-6D4A-B4E0-08C437C441D7}" type="presParOf" srcId="{A4B1FB60-E051-CC40-B3AF-33DF47C4A87F}" destId="{B4C49192-8069-A944-AC5F-AC68E2B4BADB}" srcOrd="3" destOrd="0" presId="urn:microsoft.com/office/officeart/2018/layout/CircleProcess"/>
    <dgm:cxn modelId="{FBEFBB0D-CE08-424C-A248-BF685C79705F}" type="presParOf" srcId="{B4C49192-8069-A944-AC5F-AC68E2B4BADB}" destId="{4FF70A43-6CC5-D046-9BA3-EE4D3948958B}" srcOrd="0" destOrd="0" presId="urn:microsoft.com/office/officeart/2018/layout/CircleProcess"/>
    <dgm:cxn modelId="{FD39D9F4-2483-BA48-B54F-920EBFC90E2B}" type="presParOf" srcId="{A4B1FB60-E051-CC40-B3AF-33DF47C4A87F}" destId="{A790BFA3-560D-2E4D-9636-3AF4470DDBFA}" srcOrd="4" destOrd="0" presId="urn:microsoft.com/office/officeart/2018/layout/CircleProcess"/>
    <dgm:cxn modelId="{F886E1BE-1851-B54C-B249-870AC71A7D7B}" type="presParOf" srcId="{A790BFA3-560D-2E4D-9636-3AF4470DDBFA}" destId="{CACBEB79-7012-064A-A39A-6BE7F4FAFBBA}" srcOrd="0" destOrd="0" presId="urn:microsoft.com/office/officeart/2018/layout/CircleProcess"/>
    <dgm:cxn modelId="{C74201B0-9E3A-EC42-ABCC-6E700A527A52}" type="presParOf" srcId="{A4B1FB60-E051-CC40-B3AF-33DF47C4A87F}" destId="{8AB813BF-ADC5-F94C-BEBF-B1F59699A9E9}" srcOrd="5" destOrd="0" presId="urn:microsoft.com/office/officeart/2018/layout/CircleProcess"/>
    <dgm:cxn modelId="{14B8131A-8160-F44C-9EBA-3F0AF734B422}" type="presParOf" srcId="{A4B1FB60-E051-CC40-B3AF-33DF47C4A87F}" destId="{92435E9B-53F6-F24D-AA30-E0B01D9E8F3F}" srcOrd="6" destOrd="0" presId="urn:microsoft.com/office/officeart/2018/layout/CircleProcess"/>
    <dgm:cxn modelId="{4CF804B2-2206-744E-9FE3-725D9F6EDBE2}" type="presParOf" srcId="{92435E9B-53F6-F24D-AA30-E0B01D9E8F3F}" destId="{0B4E9093-CF34-4B4F-B944-AA28572852C7}" srcOrd="0" destOrd="0" presId="urn:microsoft.com/office/officeart/2018/layout/CircleProcess"/>
    <dgm:cxn modelId="{9CE6F71C-9D4E-DB43-BCD9-3A26E11A64A8}" type="presParOf" srcId="{A4B1FB60-E051-CC40-B3AF-33DF47C4A87F}" destId="{43D57A46-902A-FE41-B4E6-7ADD525D26E6}" srcOrd="7" destOrd="0" presId="urn:microsoft.com/office/officeart/2018/layout/CircleProcess"/>
    <dgm:cxn modelId="{C52CD7B1-79E9-7643-8640-9833B9C8D806}" type="presParOf" srcId="{43D57A46-902A-FE41-B4E6-7ADD525D26E6}" destId="{2B1EC6B7-7CAA-5C47-A00A-D19038426C6C}" srcOrd="0" destOrd="0" presId="urn:microsoft.com/office/officeart/2018/layout/CircleProcess"/>
    <dgm:cxn modelId="{39EC848D-5F69-5549-B12A-B6412C62399D}" type="presParOf" srcId="{A4B1FB60-E051-CC40-B3AF-33DF47C4A87F}" destId="{800581AA-CDE4-104E-9F20-1C5366FADACA}" srcOrd="8" destOrd="0" presId="urn:microsoft.com/office/officeart/2018/layout/CircleProcess"/>
    <dgm:cxn modelId="{D77DFC51-B66F-FC4E-8D0A-5E3C9028C2D7}" type="presParOf" srcId="{A4B1FB60-E051-CC40-B3AF-33DF47C4A87F}" destId="{52894240-9DC1-B646-B27B-D7651051A6D4}" srcOrd="9" destOrd="0" presId="urn:microsoft.com/office/officeart/2018/layout/CircleProcess"/>
    <dgm:cxn modelId="{C97F379B-A3B8-E649-A41A-7E8A0AF3BC9A}" type="presParOf" srcId="{52894240-9DC1-B646-B27B-D7651051A6D4}" destId="{C638E1B7-F861-C844-84D2-861DCF075271}" srcOrd="0" destOrd="0" presId="urn:microsoft.com/office/officeart/2018/layout/CircleProcess"/>
    <dgm:cxn modelId="{7AC11D66-71AA-084A-87D3-8683B4B47C16}" type="presParOf" srcId="{A4B1FB60-E051-CC40-B3AF-33DF47C4A87F}" destId="{B7F38081-8E86-DE44-A691-CDB98F8F2EC3}" srcOrd="10" destOrd="0" presId="urn:microsoft.com/office/officeart/2018/layout/CircleProcess"/>
    <dgm:cxn modelId="{42168D0D-EA45-BC46-80DB-81CBE48460C6}" type="presParOf" srcId="{B7F38081-8E86-DE44-A691-CDB98F8F2EC3}" destId="{93886868-77B5-4442-9312-9D4C01FF39E3}" srcOrd="0" destOrd="0" presId="urn:microsoft.com/office/officeart/2018/layout/CircleProcess"/>
    <dgm:cxn modelId="{752E98C7-98DA-6149-B18F-091DA28612D6}" type="presParOf" srcId="{A4B1FB60-E051-CC40-B3AF-33DF47C4A87F}" destId="{EF013EE2-D1C3-1A4E-8805-4D2A019A0779}" srcOrd="11" destOrd="0" presId="urn:microsoft.com/office/officeart/2018/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649F748-1294-46A8-BD14-F241E1FAAF58}"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1AC1F491-704D-4C06-811B-BB4C440D27F3}">
      <dgm:prSet/>
      <dgm:spPr/>
      <dgm:t>
        <a:bodyPr/>
        <a:lstStyle/>
        <a:p>
          <a:r>
            <a:rPr lang="tr-TR" b="1"/>
            <a:t>Egzersiz öncesi </a:t>
          </a:r>
          <a:r>
            <a:rPr lang="tr-TR"/>
            <a:t>karbonhidrat tüketim zamanı, sporcuların tükettikleri besin miktarına ve tolere etme özelliklerine göre farklılıklar göstermektedir. </a:t>
          </a:r>
          <a:endParaRPr lang="en-US"/>
        </a:p>
      </dgm:t>
    </dgm:pt>
    <dgm:pt modelId="{268F02DC-756A-4137-A559-D918159C9137}" type="parTrans" cxnId="{8B0F980B-15CF-4E36-961B-F6C7BF8ADD16}">
      <dgm:prSet/>
      <dgm:spPr/>
      <dgm:t>
        <a:bodyPr/>
        <a:lstStyle/>
        <a:p>
          <a:endParaRPr lang="en-US"/>
        </a:p>
      </dgm:t>
    </dgm:pt>
    <dgm:pt modelId="{684441EE-E506-416A-BAC7-1CDF499E90E2}" type="sibTrans" cxnId="{8B0F980B-15CF-4E36-961B-F6C7BF8ADD16}">
      <dgm:prSet/>
      <dgm:spPr/>
      <dgm:t>
        <a:bodyPr/>
        <a:lstStyle/>
        <a:p>
          <a:endParaRPr lang="en-US"/>
        </a:p>
      </dgm:t>
    </dgm:pt>
    <dgm:pt modelId="{19E690A0-476B-4F4C-9B04-FE74E3A567CD}">
      <dgm:prSet/>
      <dgm:spPr/>
      <dgm:t>
        <a:bodyPr/>
        <a:lstStyle/>
        <a:p>
          <a:r>
            <a:rPr lang="tr-TR"/>
            <a:t>Genel kural, egzersizden 4 saat önce beslenmeye başlanması ve 30 dakika önce sonlandırılmasıdır (bu uygulama sıvı tüketimi için geçerli değildir). </a:t>
          </a:r>
          <a:endParaRPr lang="en-US"/>
        </a:p>
      </dgm:t>
    </dgm:pt>
    <dgm:pt modelId="{D5CD9FE8-1F95-4511-BD84-F98D6ABA9793}" type="parTrans" cxnId="{CF764AAC-29EC-4420-95EC-2F1E0F21DFA4}">
      <dgm:prSet/>
      <dgm:spPr/>
      <dgm:t>
        <a:bodyPr/>
        <a:lstStyle/>
        <a:p>
          <a:endParaRPr lang="en-US"/>
        </a:p>
      </dgm:t>
    </dgm:pt>
    <dgm:pt modelId="{BEAAA969-846B-4A6D-9AAD-154B69E413BF}" type="sibTrans" cxnId="{CF764AAC-29EC-4420-95EC-2F1E0F21DFA4}">
      <dgm:prSet/>
      <dgm:spPr/>
      <dgm:t>
        <a:bodyPr/>
        <a:lstStyle/>
        <a:p>
          <a:endParaRPr lang="en-US"/>
        </a:p>
      </dgm:t>
    </dgm:pt>
    <dgm:pt modelId="{1C93C897-81E9-46A4-A3A0-A32224D15AED}">
      <dgm:prSet/>
      <dgm:spPr/>
      <dgm:t>
        <a:bodyPr/>
        <a:lstStyle/>
        <a:p>
          <a:r>
            <a:rPr lang="tr-TR"/>
            <a:t>Egzersizden 1 saat önce </a:t>
          </a:r>
          <a:r>
            <a:rPr lang="tr-TR" b="1"/>
            <a:t>1-2 g/kg CHO</a:t>
          </a:r>
          <a:r>
            <a:rPr lang="tr-TR"/>
            <a:t> tüketilebilir. Daha çok glisemik indeksi düşük olan karbonhidrat kaynakları tercih edilmelidir.</a:t>
          </a:r>
          <a:endParaRPr lang="en-US"/>
        </a:p>
      </dgm:t>
    </dgm:pt>
    <dgm:pt modelId="{09F8C68B-095F-44FF-9EEE-47FAA13A51BF}" type="parTrans" cxnId="{FAFB0BD7-3DEE-47F4-A06D-0DAD1D409DC5}">
      <dgm:prSet/>
      <dgm:spPr/>
      <dgm:t>
        <a:bodyPr/>
        <a:lstStyle/>
        <a:p>
          <a:endParaRPr lang="en-US"/>
        </a:p>
      </dgm:t>
    </dgm:pt>
    <dgm:pt modelId="{C5BF775A-90F2-43FB-9DEB-C3BC630402FE}" type="sibTrans" cxnId="{FAFB0BD7-3DEE-47F4-A06D-0DAD1D409DC5}">
      <dgm:prSet/>
      <dgm:spPr/>
      <dgm:t>
        <a:bodyPr/>
        <a:lstStyle/>
        <a:p>
          <a:endParaRPr lang="en-US"/>
        </a:p>
      </dgm:t>
    </dgm:pt>
    <dgm:pt modelId="{38413CCA-3F75-3849-986B-07F7E5A83E6B}" type="pres">
      <dgm:prSet presAssocID="{F649F748-1294-46A8-BD14-F241E1FAAF58}" presName="linear" presStyleCnt="0">
        <dgm:presLayoutVars>
          <dgm:animLvl val="lvl"/>
          <dgm:resizeHandles val="exact"/>
        </dgm:presLayoutVars>
      </dgm:prSet>
      <dgm:spPr/>
    </dgm:pt>
    <dgm:pt modelId="{5B8D4306-887D-7541-BC59-642E31D156E5}" type="pres">
      <dgm:prSet presAssocID="{1AC1F491-704D-4C06-811B-BB4C440D27F3}" presName="parentText" presStyleLbl="node1" presStyleIdx="0" presStyleCnt="3">
        <dgm:presLayoutVars>
          <dgm:chMax val="0"/>
          <dgm:bulletEnabled val="1"/>
        </dgm:presLayoutVars>
      </dgm:prSet>
      <dgm:spPr/>
    </dgm:pt>
    <dgm:pt modelId="{7D5D11C5-22F2-CE44-8C20-1F5280F322FE}" type="pres">
      <dgm:prSet presAssocID="{684441EE-E506-416A-BAC7-1CDF499E90E2}" presName="spacer" presStyleCnt="0"/>
      <dgm:spPr/>
    </dgm:pt>
    <dgm:pt modelId="{E1D2CCDF-EBC8-264F-9056-64F6F370539B}" type="pres">
      <dgm:prSet presAssocID="{19E690A0-476B-4F4C-9B04-FE74E3A567CD}" presName="parentText" presStyleLbl="node1" presStyleIdx="1" presStyleCnt="3">
        <dgm:presLayoutVars>
          <dgm:chMax val="0"/>
          <dgm:bulletEnabled val="1"/>
        </dgm:presLayoutVars>
      </dgm:prSet>
      <dgm:spPr/>
    </dgm:pt>
    <dgm:pt modelId="{072FFDAB-1089-FA42-8D8D-6D9EED19A83B}" type="pres">
      <dgm:prSet presAssocID="{BEAAA969-846B-4A6D-9AAD-154B69E413BF}" presName="spacer" presStyleCnt="0"/>
      <dgm:spPr/>
    </dgm:pt>
    <dgm:pt modelId="{A3540EE3-C82B-0342-85A7-2274CB3D3569}" type="pres">
      <dgm:prSet presAssocID="{1C93C897-81E9-46A4-A3A0-A32224D15AED}" presName="parentText" presStyleLbl="node1" presStyleIdx="2" presStyleCnt="3">
        <dgm:presLayoutVars>
          <dgm:chMax val="0"/>
          <dgm:bulletEnabled val="1"/>
        </dgm:presLayoutVars>
      </dgm:prSet>
      <dgm:spPr/>
    </dgm:pt>
  </dgm:ptLst>
  <dgm:cxnLst>
    <dgm:cxn modelId="{8B0F980B-15CF-4E36-961B-F6C7BF8ADD16}" srcId="{F649F748-1294-46A8-BD14-F241E1FAAF58}" destId="{1AC1F491-704D-4C06-811B-BB4C440D27F3}" srcOrd="0" destOrd="0" parTransId="{268F02DC-756A-4137-A559-D918159C9137}" sibTransId="{684441EE-E506-416A-BAC7-1CDF499E90E2}"/>
    <dgm:cxn modelId="{D3222818-46C9-BA4E-806F-B77477EDCE79}" type="presOf" srcId="{1C93C897-81E9-46A4-A3A0-A32224D15AED}" destId="{A3540EE3-C82B-0342-85A7-2274CB3D3569}" srcOrd="0" destOrd="0" presId="urn:microsoft.com/office/officeart/2005/8/layout/vList2"/>
    <dgm:cxn modelId="{CF764AAC-29EC-4420-95EC-2F1E0F21DFA4}" srcId="{F649F748-1294-46A8-BD14-F241E1FAAF58}" destId="{19E690A0-476B-4F4C-9B04-FE74E3A567CD}" srcOrd="1" destOrd="0" parTransId="{D5CD9FE8-1F95-4511-BD84-F98D6ABA9793}" sibTransId="{BEAAA969-846B-4A6D-9AAD-154B69E413BF}"/>
    <dgm:cxn modelId="{8DE6AFB8-989F-1D43-9AFC-ED964740AB7A}" type="presOf" srcId="{19E690A0-476B-4F4C-9B04-FE74E3A567CD}" destId="{E1D2CCDF-EBC8-264F-9056-64F6F370539B}" srcOrd="0" destOrd="0" presId="urn:microsoft.com/office/officeart/2005/8/layout/vList2"/>
    <dgm:cxn modelId="{611B59C0-D767-6740-96AD-3183B3600F6F}" type="presOf" srcId="{1AC1F491-704D-4C06-811B-BB4C440D27F3}" destId="{5B8D4306-887D-7541-BC59-642E31D156E5}" srcOrd="0" destOrd="0" presId="urn:microsoft.com/office/officeart/2005/8/layout/vList2"/>
    <dgm:cxn modelId="{195694CB-334D-4543-87EE-18A51AA21DED}" type="presOf" srcId="{F649F748-1294-46A8-BD14-F241E1FAAF58}" destId="{38413CCA-3F75-3849-986B-07F7E5A83E6B}" srcOrd="0" destOrd="0" presId="urn:microsoft.com/office/officeart/2005/8/layout/vList2"/>
    <dgm:cxn modelId="{FAFB0BD7-3DEE-47F4-A06D-0DAD1D409DC5}" srcId="{F649F748-1294-46A8-BD14-F241E1FAAF58}" destId="{1C93C897-81E9-46A4-A3A0-A32224D15AED}" srcOrd="2" destOrd="0" parTransId="{09F8C68B-095F-44FF-9EEE-47FAA13A51BF}" sibTransId="{C5BF775A-90F2-43FB-9DEB-C3BC630402FE}"/>
    <dgm:cxn modelId="{DA6E72C2-7770-C24B-BB5F-CB3C2A68396F}" type="presParOf" srcId="{38413CCA-3F75-3849-986B-07F7E5A83E6B}" destId="{5B8D4306-887D-7541-BC59-642E31D156E5}" srcOrd="0" destOrd="0" presId="urn:microsoft.com/office/officeart/2005/8/layout/vList2"/>
    <dgm:cxn modelId="{1952F1BA-5436-9C4E-BC83-A2852DD5C386}" type="presParOf" srcId="{38413CCA-3F75-3849-986B-07F7E5A83E6B}" destId="{7D5D11C5-22F2-CE44-8C20-1F5280F322FE}" srcOrd="1" destOrd="0" presId="urn:microsoft.com/office/officeart/2005/8/layout/vList2"/>
    <dgm:cxn modelId="{293CF9B0-E35E-A949-9D68-59E4EA4DD305}" type="presParOf" srcId="{38413CCA-3F75-3849-986B-07F7E5A83E6B}" destId="{E1D2CCDF-EBC8-264F-9056-64F6F370539B}" srcOrd="2" destOrd="0" presId="urn:microsoft.com/office/officeart/2005/8/layout/vList2"/>
    <dgm:cxn modelId="{BF3BE837-81B3-B040-972D-A467B7CEFD9F}" type="presParOf" srcId="{38413CCA-3F75-3849-986B-07F7E5A83E6B}" destId="{072FFDAB-1089-FA42-8D8D-6D9EED19A83B}" srcOrd="3" destOrd="0" presId="urn:microsoft.com/office/officeart/2005/8/layout/vList2"/>
    <dgm:cxn modelId="{AA593584-5764-8D4D-9D79-3B08BC18BAB9}" type="presParOf" srcId="{38413CCA-3F75-3849-986B-07F7E5A83E6B}" destId="{A3540EE3-C82B-0342-85A7-2274CB3D3569}"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43B81FD-010A-4866-B910-60790A1C8896}" type="doc">
      <dgm:prSet loTypeId="urn:microsoft.com/office/officeart/2005/8/layout/vProcess5" loCatId="process" qsTypeId="urn:microsoft.com/office/officeart/2005/8/quickstyle/simple2" qsCatId="simple" csTypeId="urn:microsoft.com/office/officeart/2005/8/colors/accent4_2" csCatId="accent4" phldr="1"/>
      <dgm:spPr/>
      <dgm:t>
        <a:bodyPr/>
        <a:lstStyle/>
        <a:p>
          <a:endParaRPr lang="en-US"/>
        </a:p>
      </dgm:t>
    </dgm:pt>
    <dgm:pt modelId="{A8852D66-84D9-420A-9467-D5541431662E}">
      <dgm:prSet/>
      <dgm:spPr/>
      <dgm:t>
        <a:bodyPr/>
        <a:lstStyle/>
        <a:p>
          <a:r>
            <a:rPr lang="tr-TR" b="1" i="1"/>
            <a:t>Egzersizin hemen sonrasında yeterli karbonhidrat tüketimi toparlanma (rejenerasyon) için önemlidir.</a:t>
          </a:r>
          <a:endParaRPr lang="en-US"/>
        </a:p>
      </dgm:t>
    </dgm:pt>
    <dgm:pt modelId="{6AF3C541-DE00-4B60-A9A1-3B7C9E7E9514}" type="parTrans" cxnId="{0BC8E857-ED52-4D94-87B0-3267DC14EF21}">
      <dgm:prSet/>
      <dgm:spPr/>
      <dgm:t>
        <a:bodyPr/>
        <a:lstStyle/>
        <a:p>
          <a:endParaRPr lang="en-US"/>
        </a:p>
      </dgm:t>
    </dgm:pt>
    <dgm:pt modelId="{ABC215DE-A526-4B9E-9A3D-FCC6094C6CB3}" type="sibTrans" cxnId="{0BC8E857-ED52-4D94-87B0-3267DC14EF21}">
      <dgm:prSet/>
      <dgm:spPr/>
      <dgm:t>
        <a:bodyPr/>
        <a:lstStyle/>
        <a:p>
          <a:endParaRPr lang="en-US"/>
        </a:p>
      </dgm:t>
    </dgm:pt>
    <dgm:pt modelId="{07242B0F-D11E-D54F-8273-B2B9527D3958}" type="pres">
      <dgm:prSet presAssocID="{043B81FD-010A-4866-B910-60790A1C8896}" presName="outerComposite" presStyleCnt="0">
        <dgm:presLayoutVars>
          <dgm:chMax val="5"/>
          <dgm:dir/>
          <dgm:resizeHandles val="exact"/>
        </dgm:presLayoutVars>
      </dgm:prSet>
      <dgm:spPr/>
    </dgm:pt>
    <dgm:pt modelId="{90376CA7-BBE2-C041-9AB7-6EE855E999E9}" type="pres">
      <dgm:prSet presAssocID="{043B81FD-010A-4866-B910-60790A1C8896}" presName="dummyMaxCanvas" presStyleCnt="0">
        <dgm:presLayoutVars/>
      </dgm:prSet>
      <dgm:spPr/>
    </dgm:pt>
    <dgm:pt modelId="{82E53780-A14B-A34A-AD24-5C705A1B6FF8}" type="pres">
      <dgm:prSet presAssocID="{043B81FD-010A-4866-B910-60790A1C8896}" presName="OneNode_1" presStyleLbl="node1" presStyleIdx="0" presStyleCnt="1">
        <dgm:presLayoutVars>
          <dgm:bulletEnabled val="1"/>
        </dgm:presLayoutVars>
      </dgm:prSet>
      <dgm:spPr/>
    </dgm:pt>
  </dgm:ptLst>
  <dgm:cxnLst>
    <dgm:cxn modelId="{0BC8E857-ED52-4D94-87B0-3267DC14EF21}" srcId="{043B81FD-010A-4866-B910-60790A1C8896}" destId="{A8852D66-84D9-420A-9467-D5541431662E}" srcOrd="0" destOrd="0" parTransId="{6AF3C541-DE00-4B60-A9A1-3B7C9E7E9514}" sibTransId="{ABC215DE-A526-4B9E-9A3D-FCC6094C6CB3}"/>
    <dgm:cxn modelId="{852170A8-D972-F245-BB3F-CACF10B7D722}" type="presOf" srcId="{A8852D66-84D9-420A-9467-D5541431662E}" destId="{82E53780-A14B-A34A-AD24-5C705A1B6FF8}" srcOrd="0" destOrd="0" presId="urn:microsoft.com/office/officeart/2005/8/layout/vProcess5"/>
    <dgm:cxn modelId="{1798F4C6-0CA7-EC45-B2D3-33706ADDA041}" type="presOf" srcId="{043B81FD-010A-4866-B910-60790A1C8896}" destId="{07242B0F-D11E-D54F-8273-B2B9527D3958}" srcOrd="0" destOrd="0" presId="urn:microsoft.com/office/officeart/2005/8/layout/vProcess5"/>
    <dgm:cxn modelId="{A1FF9BF1-3163-044E-B3DA-FD5A6E9D7B8F}" type="presParOf" srcId="{07242B0F-D11E-D54F-8273-B2B9527D3958}" destId="{90376CA7-BBE2-C041-9AB7-6EE855E999E9}" srcOrd="0" destOrd="0" presId="urn:microsoft.com/office/officeart/2005/8/layout/vProcess5"/>
    <dgm:cxn modelId="{2403DCB7-A5ED-5148-90CB-6D4F245E5FDE}" type="presParOf" srcId="{07242B0F-D11E-D54F-8273-B2B9527D3958}" destId="{82E53780-A14B-A34A-AD24-5C705A1B6FF8}" srcOrd="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118414-FCB9-400D-9650-E8103CD0C379}">
      <dsp:nvSpPr>
        <dsp:cNvPr id="0" name=""/>
        <dsp:cNvSpPr/>
      </dsp:nvSpPr>
      <dsp:spPr>
        <a:xfrm>
          <a:off x="555228" y="961230"/>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EA89ECF-4E81-423C-A0C8-E07B820E3CAC}">
      <dsp:nvSpPr>
        <dsp:cNvPr id="0" name=""/>
        <dsp:cNvSpPr/>
      </dsp:nvSpPr>
      <dsp:spPr>
        <a:xfrm>
          <a:off x="555228" y="2585588"/>
          <a:ext cx="4320000" cy="668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tr-TR" sz="1400" kern="1200"/>
            <a:t>Bir futbolcu sahaya çıkıyor ve golünü atıyor , bir koşucu 100 metrede herkesi geçiyor ve rekor kırıyor , bir voleybolcu muhteşem bir smaç basıyor.</a:t>
          </a:r>
          <a:endParaRPr lang="en-US" sz="1400" kern="1200"/>
        </a:p>
      </dsp:txBody>
      <dsp:txXfrm>
        <a:off x="555228" y="2585588"/>
        <a:ext cx="4320000" cy="668250"/>
      </dsp:txXfrm>
    </dsp:sp>
    <dsp:sp modelId="{CCB9623A-1E30-4480-9072-221B4C00BF71}">
      <dsp:nvSpPr>
        <dsp:cNvPr id="0" name=""/>
        <dsp:cNvSpPr/>
      </dsp:nvSpPr>
      <dsp:spPr>
        <a:xfrm>
          <a:off x="555228" y="3306097"/>
          <a:ext cx="4320000" cy="268095"/>
        </a:xfrm>
        <a:prstGeom prst="rect">
          <a:avLst/>
        </a:prstGeom>
        <a:noFill/>
        <a:ln>
          <a:noFill/>
        </a:ln>
        <a:effectLst/>
      </dsp:spPr>
      <dsp:style>
        <a:lnRef idx="0">
          <a:scrgbClr r="0" g="0" b="0"/>
        </a:lnRef>
        <a:fillRef idx="0">
          <a:scrgbClr r="0" g="0" b="0"/>
        </a:fillRef>
        <a:effectRef idx="0">
          <a:scrgbClr r="0" g="0" b="0"/>
        </a:effectRef>
        <a:fontRef idx="minor"/>
      </dsp:style>
    </dsp:sp>
    <dsp:sp modelId="{07D88043-822F-4B91-8F61-6699EDFD52B5}">
      <dsp:nvSpPr>
        <dsp:cNvPr id="0" name=""/>
        <dsp:cNvSpPr/>
      </dsp:nvSpPr>
      <dsp:spPr>
        <a:xfrm>
          <a:off x="5631228" y="961230"/>
          <a:ext cx="1512000" cy="1512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6802A5A-7F81-4CE3-88DC-301E490938B9}">
      <dsp:nvSpPr>
        <dsp:cNvPr id="0" name=""/>
        <dsp:cNvSpPr/>
      </dsp:nvSpPr>
      <dsp:spPr>
        <a:xfrm>
          <a:off x="5631228" y="2585588"/>
          <a:ext cx="4320000" cy="668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tr-TR" sz="1400" kern="1200"/>
            <a:t>Peki bütün bunları yapmak için enerji nereden geliyor??</a:t>
          </a:r>
          <a:endParaRPr lang="en-US" sz="1400" kern="1200"/>
        </a:p>
      </dsp:txBody>
      <dsp:txXfrm>
        <a:off x="5631228" y="2585588"/>
        <a:ext cx="4320000" cy="668250"/>
      </dsp:txXfrm>
    </dsp:sp>
    <dsp:sp modelId="{9D5EAEC1-9E94-45AB-A600-EAC94D5FF901}">
      <dsp:nvSpPr>
        <dsp:cNvPr id="0" name=""/>
        <dsp:cNvSpPr/>
      </dsp:nvSpPr>
      <dsp:spPr>
        <a:xfrm>
          <a:off x="5631228" y="3306097"/>
          <a:ext cx="4320000" cy="268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tr-TR" sz="1100" kern="1200" dirty="0"/>
            <a:t>Herkesin kullandığı tek bir  enerji kaynağı var !!!</a:t>
          </a:r>
          <a:endParaRPr lang="en-US" sz="1100" kern="1200" dirty="0"/>
        </a:p>
      </dsp:txBody>
      <dsp:txXfrm>
        <a:off x="5631228" y="3306097"/>
        <a:ext cx="4320000" cy="26809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747362-5065-604F-9216-F45E95ABEF0F}">
      <dsp:nvSpPr>
        <dsp:cNvPr id="0" name=""/>
        <dsp:cNvSpPr/>
      </dsp:nvSpPr>
      <dsp:spPr>
        <a:xfrm>
          <a:off x="2134" y="730957"/>
          <a:ext cx="4551483" cy="273089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tr-TR" sz="2400" kern="1200"/>
            <a:t>Antrenman sonrası tüketilecek karbonhidrat yüksek glisemik indekse sahip olmalıdır ve aynı zamanda antrenman sonrası kas dokusu onarımı için protein tüketimi önerilmektedir. </a:t>
          </a:r>
          <a:endParaRPr lang="en-US" sz="2400" kern="1200"/>
        </a:p>
      </dsp:txBody>
      <dsp:txXfrm>
        <a:off x="82119" y="810942"/>
        <a:ext cx="4391513" cy="2570920"/>
      </dsp:txXfrm>
    </dsp:sp>
    <dsp:sp modelId="{DB9383D9-14A2-B646-A33D-C7D0CF2AFEDF}">
      <dsp:nvSpPr>
        <dsp:cNvPr id="0" name=""/>
        <dsp:cNvSpPr/>
      </dsp:nvSpPr>
      <dsp:spPr>
        <a:xfrm>
          <a:off x="4954148" y="1532018"/>
          <a:ext cx="964914" cy="1128767"/>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4954148" y="1757771"/>
        <a:ext cx="675440" cy="677261"/>
      </dsp:txXfrm>
    </dsp:sp>
    <dsp:sp modelId="{625070BE-D96B-7545-803D-82C4649054CB}">
      <dsp:nvSpPr>
        <dsp:cNvPr id="0" name=""/>
        <dsp:cNvSpPr/>
      </dsp:nvSpPr>
      <dsp:spPr>
        <a:xfrm>
          <a:off x="6374211" y="730957"/>
          <a:ext cx="4551483" cy="273089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tr-TR" sz="2400" kern="1200"/>
            <a:t>Yapılan birçok çalışmada, egzersiz sonrası karbonhidrata ilave olarak protein tüketilmesinin kas glikojen yenilenmesini hızlandırdığı ve kas dokusundaki hasarın toparlanmasına yardımcı olduğu belirlenmiştir.</a:t>
          </a:r>
          <a:endParaRPr lang="en-US" sz="2400" kern="1200"/>
        </a:p>
      </dsp:txBody>
      <dsp:txXfrm>
        <a:off x="6454196" y="810942"/>
        <a:ext cx="4391513" cy="257092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1111D5-F917-1E40-B98B-5D7789B597D2}">
      <dsp:nvSpPr>
        <dsp:cNvPr id="0" name=""/>
        <dsp:cNvSpPr/>
      </dsp:nvSpPr>
      <dsp:spPr>
        <a:xfrm>
          <a:off x="0" y="0"/>
          <a:ext cx="9288654" cy="188676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tr-TR" sz="2000" kern="1200"/>
            <a:t>Ergojenik yardım ürünleri performans artışı sağlayabilmektedir. Ancak; </a:t>
          </a:r>
          <a:r>
            <a:rPr lang="tr-TR" sz="2000" b="1" kern="1200"/>
            <a:t>doğru ürün, doğru zaman</a:t>
          </a:r>
          <a:r>
            <a:rPr lang="tr-TR" sz="2000" kern="1200"/>
            <a:t> ve </a:t>
          </a:r>
          <a:r>
            <a:rPr lang="tr-TR" sz="2000" b="1" kern="1200"/>
            <a:t>doğru miktar</a:t>
          </a:r>
          <a:r>
            <a:rPr lang="tr-TR" sz="2000" kern="1200"/>
            <a:t>da alınmalıdır. Bu konuda sporcunun profesyonel destek alınması şarttır.</a:t>
          </a:r>
          <a:endParaRPr lang="en-US" sz="2000" kern="1200"/>
        </a:p>
      </dsp:txBody>
      <dsp:txXfrm>
        <a:off x="55261" y="55261"/>
        <a:ext cx="7338539" cy="1776240"/>
      </dsp:txXfrm>
    </dsp:sp>
    <dsp:sp modelId="{0C87EAD6-F53F-094B-8228-7B0EF67C3A7B}">
      <dsp:nvSpPr>
        <dsp:cNvPr id="0" name=""/>
        <dsp:cNvSpPr/>
      </dsp:nvSpPr>
      <dsp:spPr>
        <a:xfrm>
          <a:off x="1639174" y="2306042"/>
          <a:ext cx="9288654" cy="1886762"/>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tr-TR" sz="2000" kern="1200"/>
            <a:t>Ergojenik besin desteklerin performansı arttırmasıyla birlikte yanlış kullanımda farklı sağlık problemlerine yol açabileceği bildirilmektedir. Kontrolsüz ergojenik besin destekleri kullanmak, birçok besin ögesinin biyoyararlılığını veya kullanılan diğer ilaçların etkinliğini azaltabilmektedir.</a:t>
          </a:r>
          <a:endParaRPr lang="en-US" sz="2000" kern="1200"/>
        </a:p>
      </dsp:txBody>
      <dsp:txXfrm>
        <a:off x="1694435" y="2361303"/>
        <a:ext cx="6312562" cy="1776240"/>
      </dsp:txXfrm>
    </dsp:sp>
    <dsp:sp modelId="{2CE8A019-6212-1449-833B-C790C68CCFAA}">
      <dsp:nvSpPr>
        <dsp:cNvPr id="0" name=""/>
        <dsp:cNvSpPr/>
      </dsp:nvSpPr>
      <dsp:spPr>
        <a:xfrm>
          <a:off x="8062259" y="1483204"/>
          <a:ext cx="1226395" cy="1226395"/>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338198" y="1483204"/>
        <a:ext cx="674517" cy="9228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07410B-BCC4-4658-817D-0D78F1D4107A}">
      <dsp:nvSpPr>
        <dsp:cNvPr id="0" name=""/>
        <dsp:cNvSpPr/>
      </dsp:nvSpPr>
      <dsp:spPr>
        <a:xfrm>
          <a:off x="2428694" y="1487084"/>
          <a:ext cx="1510523" cy="131157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572F704-B878-447E-8BF7-D73E59BA8AF9}">
      <dsp:nvSpPr>
        <dsp:cNvPr id="0" name=""/>
        <dsp:cNvSpPr/>
      </dsp:nvSpPr>
      <dsp:spPr>
        <a:xfrm>
          <a:off x="155357" y="2926657"/>
          <a:ext cx="6057198" cy="15671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tr-TR" sz="1400" kern="1200" dirty="0"/>
            <a:t>1-) </a:t>
          </a:r>
          <a:r>
            <a:rPr lang="tr-TR" sz="1400" kern="1200" dirty="0" err="1"/>
            <a:t>Fosfojen</a:t>
          </a:r>
          <a:r>
            <a:rPr lang="tr-TR" sz="1400" kern="1200" dirty="0"/>
            <a:t> Sistem – </a:t>
          </a:r>
          <a:r>
            <a:rPr lang="tr-TR" sz="1400" kern="1200" dirty="0" err="1"/>
            <a:t>Kreatin</a:t>
          </a:r>
          <a:r>
            <a:rPr lang="tr-TR" sz="1400" kern="1200" dirty="0"/>
            <a:t> Fosfat –CP – </a:t>
          </a:r>
          <a:r>
            <a:rPr lang="tr-TR" sz="1400" kern="1200" dirty="0" err="1"/>
            <a:t>Alaktasit</a:t>
          </a:r>
          <a:r>
            <a:rPr lang="tr-TR" sz="1400" kern="1200" dirty="0"/>
            <a:t> sistem   = Anaerobik</a:t>
          </a:r>
        </a:p>
        <a:p>
          <a:pPr marL="0" lvl="0" indent="0" algn="ctr" defTabSz="622300">
            <a:lnSpc>
              <a:spcPct val="100000"/>
            </a:lnSpc>
            <a:spcBef>
              <a:spcPct val="0"/>
            </a:spcBef>
            <a:spcAft>
              <a:spcPct val="35000"/>
            </a:spcAft>
            <a:buNone/>
            <a:defRPr b="1"/>
          </a:pPr>
          <a:r>
            <a:rPr lang="tr-TR" sz="1400" kern="1200" dirty="0"/>
            <a:t>2-) Anaerobik </a:t>
          </a:r>
          <a:r>
            <a:rPr lang="tr-TR" sz="1400" kern="1200" dirty="0" err="1"/>
            <a:t>Glikoliz</a:t>
          </a:r>
          <a:r>
            <a:rPr lang="tr-TR" sz="1400" kern="1200" dirty="0"/>
            <a:t> – </a:t>
          </a:r>
          <a:r>
            <a:rPr lang="tr-TR" sz="1400" kern="1200" dirty="0" err="1"/>
            <a:t>Laktasit</a:t>
          </a:r>
          <a:r>
            <a:rPr lang="tr-TR" sz="1400" kern="1200" dirty="0"/>
            <a:t> sistem = Anaerobik</a:t>
          </a:r>
        </a:p>
        <a:p>
          <a:pPr marL="0" lvl="0" indent="0" algn="ctr" defTabSz="622300">
            <a:lnSpc>
              <a:spcPct val="100000"/>
            </a:lnSpc>
            <a:spcBef>
              <a:spcPct val="0"/>
            </a:spcBef>
            <a:spcAft>
              <a:spcPct val="35000"/>
            </a:spcAft>
            <a:buNone/>
            <a:defRPr b="1"/>
          </a:pPr>
          <a:r>
            <a:rPr lang="tr-TR" sz="1400" kern="1200" dirty="0"/>
            <a:t>3-) Aerobik </a:t>
          </a:r>
          <a:r>
            <a:rPr lang="tr-TR" sz="1400" kern="1200" dirty="0" err="1"/>
            <a:t>system</a:t>
          </a:r>
          <a:endParaRPr lang="tr-TR" sz="1400" kern="1200" dirty="0"/>
        </a:p>
        <a:p>
          <a:pPr marL="0" lvl="0" indent="0" algn="ctr" defTabSz="622300">
            <a:lnSpc>
              <a:spcPct val="100000"/>
            </a:lnSpc>
            <a:spcBef>
              <a:spcPct val="0"/>
            </a:spcBef>
            <a:spcAft>
              <a:spcPct val="35000"/>
            </a:spcAft>
            <a:buNone/>
            <a:defRPr b="1"/>
          </a:pPr>
          <a:endParaRPr lang="tr-TR" sz="1400" kern="1200" dirty="0"/>
        </a:p>
        <a:p>
          <a:pPr marL="0" lvl="0" indent="0" algn="ctr" defTabSz="622300">
            <a:lnSpc>
              <a:spcPct val="100000"/>
            </a:lnSpc>
            <a:spcBef>
              <a:spcPct val="0"/>
            </a:spcBef>
            <a:spcAft>
              <a:spcPct val="35000"/>
            </a:spcAft>
            <a:buNone/>
            <a:defRPr b="1"/>
          </a:pPr>
          <a:endParaRPr lang="tr-TR" sz="1400" kern="1200" dirty="0"/>
        </a:p>
        <a:p>
          <a:pPr marL="0" lvl="0" indent="0" algn="ctr" defTabSz="622300">
            <a:lnSpc>
              <a:spcPct val="100000"/>
            </a:lnSpc>
            <a:spcBef>
              <a:spcPct val="0"/>
            </a:spcBef>
            <a:spcAft>
              <a:spcPct val="35000"/>
            </a:spcAft>
            <a:buNone/>
            <a:defRPr b="1"/>
          </a:pPr>
          <a:endParaRPr lang="en-US" sz="1400" kern="1200" dirty="0"/>
        </a:p>
      </dsp:txBody>
      <dsp:txXfrm>
        <a:off x="155357" y="2926657"/>
        <a:ext cx="6057198" cy="1567104"/>
      </dsp:txXfrm>
    </dsp:sp>
    <dsp:sp modelId="{FB579E3D-7880-4373-9637-9B98A66CAF3A}">
      <dsp:nvSpPr>
        <dsp:cNvPr id="0" name=""/>
        <dsp:cNvSpPr/>
      </dsp:nvSpPr>
      <dsp:spPr>
        <a:xfrm>
          <a:off x="1026065" y="4553293"/>
          <a:ext cx="4315781" cy="3652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tr-TR" sz="1100" kern="1200" dirty="0"/>
            <a:t>Anaerobik: Oksijen gerektirmeyen (2 </a:t>
          </a:r>
          <a:r>
            <a:rPr lang="tr-TR" sz="1100" kern="1200" dirty="0" err="1"/>
            <a:t>dk.az</a:t>
          </a:r>
          <a:r>
            <a:rPr lang="tr-TR" sz="1100" kern="1200" dirty="0"/>
            <a:t>)</a:t>
          </a:r>
          <a:endParaRPr lang="en-US" sz="1100" kern="1200" dirty="0"/>
        </a:p>
        <a:p>
          <a:pPr marL="0" lvl="0" indent="0" algn="ctr" defTabSz="488950">
            <a:lnSpc>
              <a:spcPct val="100000"/>
            </a:lnSpc>
            <a:spcBef>
              <a:spcPct val="0"/>
            </a:spcBef>
            <a:spcAft>
              <a:spcPct val="35000"/>
            </a:spcAft>
            <a:buNone/>
          </a:pPr>
          <a:r>
            <a:rPr lang="tr-TR" sz="1100" kern="1200" dirty="0"/>
            <a:t>Aerobik: Oksijen gerektiren (2 </a:t>
          </a:r>
          <a:r>
            <a:rPr lang="tr-TR" sz="1100" kern="1200" dirty="0" err="1"/>
            <a:t>dk.fazla</a:t>
          </a:r>
          <a:r>
            <a:rPr lang="tr-TR" sz="1100" kern="1200" dirty="0"/>
            <a:t>)</a:t>
          </a:r>
          <a:endParaRPr lang="en-US" sz="1100" kern="1200" dirty="0"/>
        </a:p>
      </dsp:txBody>
      <dsp:txXfrm>
        <a:off x="1026065" y="4553293"/>
        <a:ext cx="4315781" cy="3652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69ABAF-5ABF-D148-8856-57AA29CCC754}">
      <dsp:nvSpPr>
        <dsp:cNvPr id="0" name=""/>
        <dsp:cNvSpPr/>
      </dsp:nvSpPr>
      <dsp:spPr>
        <a:xfrm>
          <a:off x="213" y="550072"/>
          <a:ext cx="2577217" cy="309266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572" tIns="0" rIns="254572" bIns="330200" numCol="1" spcCol="1270" anchor="t" anchorCtr="0">
          <a:noAutofit/>
        </a:bodyPr>
        <a:lstStyle/>
        <a:p>
          <a:pPr marL="0" lvl="0" indent="0" algn="l" defTabSz="844550">
            <a:lnSpc>
              <a:spcPct val="90000"/>
            </a:lnSpc>
            <a:spcBef>
              <a:spcPct val="0"/>
            </a:spcBef>
            <a:spcAft>
              <a:spcPct val="35000"/>
            </a:spcAft>
            <a:buNone/>
          </a:pPr>
          <a:r>
            <a:rPr lang="tr-TR" sz="1900" kern="1200" dirty="0"/>
            <a:t>Yakıt olarak </a:t>
          </a:r>
          <a:r>
            <a:rPr lang="tr-TR" sz="1900" kern="1200" dirty="0" err="1"/>
            <a:t>kreatin</a:t>
          </a:r>
          <a:r>
            <a:rPr lang="tr-TR" sz="1900" kern="1200" dirty="0"/>
            <a:t> fosfat kullanır.</a:t>
          </a:r>
          <a:endParaRPr lang="en-US" sz="1900" kern="1200" dirty="0"/>
        </a:p>
      </dsp:txBody>
      <dsp:txXfrm>
        <a:off x="213" y="1787136"/>
        <a:ext cx="2577217" cy="1855596"/>
      </dsp:txXfrm>
    </dsp:sp>
    <dsp:sp modelId="{11929043-95DE-D944-9519-D5760783C766}">
      <dsp:nvSpPr>
        <dsp:cNvPr id="0" name=""/>
        <dsp:cNvSpPr/>
      </dsp:nvSpPr>
      <dsp:spPr>
        <a:xfrm>
          <a:off x="213" y="550072"/>
          <a:ext cx="2577217" cy="123706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54572" tIns="165100" rIns="254572" bIns="165100" numCol="1" spcCol="1270" anchor="ctr" anchorCtr="0">
          <a:noAutofit/>
        </a:bodyPr>
        <a:lstStyle/>
        <a:p>
          <a:pPr marL="0" lvl="0" indent="0" algn="l" defTabSz="2844800">
            <a:lnSpc>
              <a:spcPct val="90000"/>
            </a:lnSpc>
            <a:spcBef>
              <a:spcPct val="0"/>
            </a:spcBef>
            <a:spcAft>
              <a:spcPct val="35000"/>
            </a:spcAft>
            <a:buNone/>
          </a:pPr>
          <a:r>
            <a:rPr lang="en-US" sz="6400" kern="1200"/>
            <a:t>01</a:t>
          </a:r>
        </a:p>
      </dsp:txBody>
      <dsp:txXfrm>
        <a:off x="213" y="550072"/>
        <a:ext cx="2577217" cy="1237064"/>
      </dsp:txXfrm>
    </dsp:sp>
    <dsp:sp modelId="{4E279283-6B16-4A4D-A196-654EAD0C264A}">
      <dsp:nvSpPr>
        <dsp:cNvPr id="0" name=""/>
        <dsp:cNvSpPr/>
      </dsp:nvSpPr>
      <dsp:spPr>
        <a:xfrm>
          <a:off x="2783608" y="550072"/>
          <a:ext cx="2577217" cy="309266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572" tIns="0" rIns="254572" bIns="330200" numCol="1" spcCol="1270" anchor="t" anchorCtr="0">
          <a:noAutofit/>
        </a:bodyPr>
        <a:lstStyle/>
        <a:p>
          <a:pPr marL="0" lvl="0" indent="0" algn="l" defTabSz="844550">
            <a:lnSpc>
              <a:spcPct val="90000"/>
            </a:lnSpc>
            <a:spcBef>
              <a:spcPct val="0"/>
            </a:spcBef>
            <a:spcAft>
              <a:spcPct val="35000"/>
            </a:spcAft>
            <a:buNone/>
          </a:pPr>
          <a:r>
            <a:rPr lang="tr-TR" sz="1900" b="1" kern="1200"/>
            <a:t>K</a:t>
          </a:r>
          <a:r>
            <a:rPr lang="en-US" sz="1900" b="1" kern="1200"/>
            <a:t>reatin </a:t>
          </a:r>
          <a:r>
            <a:rPr lang="tr-TR" sz="1900" b="1" kern="1200"/>
            <a:t>F</a:t>
          </a:r>
          <a:r>
            <a:rPr lang="en-US" sz="1900" b="1" kern="1200"/>
            <a:t>osfat + </a:t>
          </a:r>
          <a:r>
            <a:rPr lang="tr-TR" sz="1900" b="1" kern="1200"/>
            <a:t>ADP</a:t>
          </a:r>
          <a:r>
            <a:rPr lang="en-US" sz="1900" b="1" kern="1200"/>
            <a:t> = </a:t>
          </a:r>
          <a:r>
            <a:rPr lang="tr-TR" sz="1900" b="1" kern="1200"/>
            <a:t>ATP</a:t>
          </a:r>
          <a:r>
            <a:rPr lang="en-US" sz="1900" b="1" kern="1200"/>
            <a:t> + </a:t>
          </a:r>
          <a:r>
            <a:rPr lang="tr-TR" sz="1900" b="1" kern="1200"/>
            <a:t>K</a:t>
          </a:r>
          <a:r>
            <a:rPr lang="en-US" sz="1900" b="1" kern="1200"/>
            <a:t>reatin</a:t>
          </a:r>
          <a:endParaRPr lang="en-US" sz="1900" kern="1200"/>
        </a:p>
      </dsp:txBody>
      <dsp:txXfrm>
        <a:off x="2783608" y="1787136"/>
        <a:ext cx="2577217" cy="1855596"/>
      </dsp:txXfrm>
    </dsp:sp>
    <dsp:sp modelId="{74769AEB-19DD-CE4D-8D1F-C7EBDBFD600E}">
      <dsp:nvSpPr>
        <dsp:cNvPr id="0" name=""/>
        <dsp:cNvSpPr/>
      </dsp:nvSpPr>
      <dsp:spPr>
        <a:xfrm>
          <a:off x="2783608" y="550072"/>
          <a:ext cx="2577217" cy="123706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54572" tIns="165100" rIns="254572" bIns="165100" numCol="1" spcCol="1270" anchor="ctr" anchorCtr="0">
          <a:noAutofit/>
        </a:bodyPr>
        <a:lstStyle/>
        <a:p>
          <a:pPr marL="0" lvl="0" indent="0" algn="l" defTabSz="2844800">
            <a:lnSpc>
              <a:spcPct val="90000"/>
            </a:lnSpc>
            <a:spcBef>
              <a:spcPct val="0"/>
            </a:spcBef>
            <a:spcAft>
              <a:spcPct val="35000"/>
            </a:spcAft>
            <a:buNone/>
          </a:pPr>
          <a:r>
            <a:rPr lang="en-US" sz="6400" kern="1200"/>
            <a:t>02</a:t>
          </a:r>
        </a:p>
      </dsp:txBody>
      <dsp:txXfrm>
        <a:off x="2783608" y="550072"/>
        <a:ext cx="2577217" cy="1237064"/>
      </dsp:txXfrm>
    </dsp:sp>
    <dsp:sp modelId="{C9CE13B5-6DC0-5E42-8335-645298BADBB8}">
      <dsp:nvSpPr>
        <dsp:cNvPr id="0" name=""/>
        <dsp:cNvSpPr/>
      </dsp:nvSpPr>
      <dsp:spPr>
        <a:xfrm>
          <a:off x="5567003" y="550072"/>
          <a:ext cx="2577217" cy="3092660"/>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572" tIns="0" rIns="254572" bIns="330200" numCol="1" spcCol="1270" anchor="t" anchorCtr="0">
          <a:noAutofit/>
        </a:bodyPr>
        <a:lstStyle/>
        <a:p>
          <a:pPr marL="0" lvl="0" indent="0" algn="l" defTabSz="844550">
            <a:lnSpc>
              <a:spcPct val="90000"/>
            </a:lnSpc>
            <a:spcBef>
              <a:spcPct val="0"/>
            </a:spcBef>
            <a:spcAft>
              <a:spcPct val="35000"/>
            </a:spcAft>
            <a:buNone/>
          </a:pPr>
          <a:r>
            <a:rPr lang="tr-TR" sz="1900" kern="1200"/>
            <a:t>Patlayıcı kuvvet gerektiren aktivitelerde ana enerji sistemidir</a:t>
          </a:r>
          <a:endParaRPr lang="en-US" sz="1900" kern="1200"/>
        </a:p>
      </dsp:txBody>
      <dsp:txXfrm>
        <a:off x="5567003" y="1787136"/>
        <a:ext cx="2577217" cy="1855596"/>
      </dsp:txXfrm>
    </dsp:sp>
    <dsp:sp modelId="{C02DF8D1-F478-AB44-8AAE-C8C73F93E7E9}">
      <dsp:nvSpPr>
        <dsp:cNvPr id="0" name=""/>
        <dsp:cNvSpPr/>
      </dsp:nvSpPr>
      <dsp:spPr>
        <a:xfrm>
          <a:off x="5567003" y="550072"/>
          <a:ext cx="2577217" cy="123706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54572" tIns="165100" rIns="254572" bIns="165100" numCol="1" spcCol="1270" anchor="ctr" anchorCtr="0">
          <a:noAutofit/>
        </a:bodyPr>
        <a:lstStyle/>
        <a:p>
          <a:pPr marL="0" lvl="0" indent="0" algn="l" defTabSz="2844800">
            <a:lnSpc>
              <a:spcPct val="90000"/>
            </a:lnSpc>
            <a:spcBef>
              <a:spcPct val="0"/>
            </a:spcBef>
            <a:spcAft>
              <a:spcPct val="35000"/>
            </a:spcAft>
            <a:buNone/>
          </a:pPr>
          <a:r>
            <a:rPr lang="en-US" sz="6400" kern="1200"/>
            <a:t>03</a:t>
          </a:r>
        </a:p>
      </dsp:txBody>
      <dsp:txXfrm>
        <a:off x="5567003" y="550072"/>
        <a:ext cx="2577217" cy="1237064"/>
      </dsp:txXfrm>
    </dsp:sp>
    <dsp:sp modelId="{04794D81-A01E-6244-88A0-E2D469BAB5B7}">
      <dsp:nvSpPr>
        <dsp:cNvPr id="0" name=""/>
        <dsp:cNvSpPr/>
      </dsp:nvSpPr>
      <dsp:spPr>
        <a:xfrm>
          <a:off x="8350398" y="550072"/>
          <a:ext cx="2577217" cy="309266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572" tIns="0" rIns="254572" bIns="330200" numCol="1" spcCol="1270" anchor="t" anchorCtr="0">
          <a:noAutofit/>
        </a:bodyPr>
        <a:lstStyle/>
        <a:p>
          <a:pPr marL="0" lvl="0" indent="0" algn="l" defTabSz="844550">
            <a:lnSpc>
              <a:spcPct val="90000"/>
            </a:lnSpc>
            <a:spcBef>
              <a:spcPct val="0"/>
            </a:spcBef>
            <a:spcAft>
              <a:spcPct val="35000"/>
            </a:spcAft>
            <a:buNone/>
          </a:pPr>
          <a:r>
            <a:rPr lang="tr-TR" sz="1900" kern="1200"/>
            <a:t>Gücü yüksek , kapasitesi düşüktür - Ani yüksek seviyede enerji üretmek için kullanılır</a:t>
          </a:r>
          <a:endParaRPr lang="en-US" sz="1900" kern="1200"/>
        </a:p>
      </dsp:txBody>
      <dsp:txXfrm>
        <a:off x="8350398" y="1787136"/>
        <a:ext cx="2577217" cy="1855596"/>
      </dsp:txXfrm>
    </dsp:sp>
    <dsp:sp modelId="{823A3619-61BC-A64F-9D8E-36ADFB958007}">
      <dsp:nvSpPr>
        <dsp:cNvPr id="0" name=""/>
        <dsp:cNvSpPr/>
      </dsp:nvSpPr>
      <dsp:spPr>
        <a:xfrm>
          <a:off x="8350398" y="550072"/>
          <a:ext cx="2577217" cy="123706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54572" tIns="165100" rIns="254572" bIns="165100" numCol="1" spcCol="1270" anchor="ctr" anchorCtr="0">
          <a:noAutofit/>
        </a:bodyPr>
        <a:lstStyle/>
        <a:p>
          <a:pPr marL="0" lvl="0" indent="0" algn="l" defTabSz="2844800">
            <a:lnSpc>
              <a:spcPct val="90000"/>
            </a:lnSpc>
            <a:spcBef>
              <a:spcPct val="0"/>
            </a:spcBef>
            <a:spcAft>
              <a:spcPct val="35000"/>
            </a:spcAft>
            <a:buNone/>
          </a:pPr>
          <a:r>
            <a:rPr lang="en-US" sz="6400" kern="1200"/>
            <a:t>04</a:t>
          </a:r>
        </a:p>
      </dsp:txBody>
      <dsp:txXfrm>
        <a:off x="8350398" y="550072"/>
        <a:ext cx="2577217" cy="123706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337493-819F-4278-B8F8-BED13078D26D}">
      <dsp:nvSpPr>
        <dsp:cNvPr id="0" name=""/>
        <dsp:cNvSpPr/>
      </dsp:nvSpPr>
      <dsp:spPr>
        <a:xfrm>
          <a:off x="947201" y="818755"/>
          <a:ext cx="1451800" cy="14518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8AD121-5712-4BB0-AB40-DA3BB80625DA}">
      <dsp:nvSpPr>
        <dsp:cNvPr id="0" name=""/>
        <dsp:cNvSpPr/>
      </dsp:nvSpPr>
      <dsp:spPr>
        <a:xfrm>
          <a:off x="59990" y="2654049"/>
          <a:ext cx="322622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tr-TR" sz="1500" kern="1200"/>
            <a:t>Yakıt olarak glikojen , glikoz kullanır.</a:t>
          </a:r>
          <a:endParaRPr lang="en-US" sz="1500" kern="1200"/>
        </a:p>
      </dsp:txBody>
      <dsp:txXfrm>
        <a:off x="59990" y="2654049"/>
        <a:ext cx="3226223" cy="720000"/>
      </dsp:txXfrm>
    </dsp:sp>
    <dsp:sp modelId="{7B53CF29-79F9-4583-B262-B9D8114EE15B}">
      <dsp:nvSpPr>
        <dsp:cNvPr id="0" name=""/>
        <dsp:cNvSpPr/>
      </dsp:nvSpPr>
      <dsp:spPr>
        <a:xfrm>
          <a:off x="4738014" y="818755"/>
          <a:ext cx="1451800" cy="14518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83B394-856D-4637-898F-BD2364C6BBD1}">
      <dsp:nvSpPr>
        <dsp:cNvPr id="0" name=""/>
        <dsp:cNvSpPr/>
      </dsp:nvSpPr>
      <dsp:spPr>
        <a:xfrm>
          <a:off x="3850802" y="2654049"/>
          <a:ext cx="322622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tr-TR" sz="1500" kern="1200"/>
            <a:t>Laktik asit oluşumu ile sonuçlanır.</a:t>
          </a:r>
          <a:endParaRPr lang="en-US" sz="1500" kern="1200"/>
        </a:p>
      </dsp:txBody>
      <dsp:txXfrm>
        <a:off x="3850802" y="2654049"/>
        <a:ext cx="3226223" cy="720000"/>
      </dsp:txXfrm>
    </dsp:sp>
    <dsp:sp modelId="{E5348205-5D54-44F7-8B51-03C5B0F73BEF}">
      <dsp:nvSpPr>
        <dsp:cNvPr id="0" name=""/>
        <dsp:cNvSpPr/>
      </dsp:nvSpPr>
      <dsp:spPr>
        <a:xfrm>
          <a:off x="8528826" y="818755"/>
          <a:ext cx="1451800" cy="14518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2CC7ED-4130-45D9-A42C-E0B6A8879BAE}">
      <dsp:nvSpPr>
        <dsp:cNvPr id="0" name=""/>
        <dsp:cNvSpPr/>
      </dsp:nvSpPr>
      <dsp:spPr>
        <a:xfrm>
          <a:off x="7641615" y="2654049"/>
          <a:ext cx="322622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tr-TR" sz="1500" kern="1200"/>
            <a:t>Yüksek kuvvet gerektiren kısa süreli antrenmanlarda bu sistem enerji üretimi için kulanılır.</a:t>
          </a:r>
          <a:endParaRPr lang="en-US" sz="1500" kern="1200"/>
        </a:p>
      </dsp:txBody>
      <dsp:txXfrm>
        <a:off x="7641615" y="2654049"/>
        <a:ext cx="3226223" cy="7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41FFC0-50E2-E040-BFF4-E457F6EA5D13}">
      <dsp:nvSpPr>
        <dsp:cNvPr id="0" name=""/>
        <dsp:cNvSpPr/>
      </dsp:nvSpPr>
      <dsp:spPr>
        <a:xfrm>
          <a:off x="0" y="0"/>
          <a:ext cx="8414428" cy="75470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tr-TR" sz="2200" kern="1200"/>
            <a:t>Yakıt olarak karbonhidrat , yağ ve protein kullanır.</a:t>
          </a:r>
          <a:endParaRPr lang="en-US" sz="2200" kern="1200"/>
        </a:p>
      </dsp:txBody>
      <dsp:txXfrm>
        <a:off x="22105" y="22105"/>
        <a:ext cx="7511741" cy="710494"/>
      </dsp:txXfrm>
    </dsp:sp>
    <dsp:sp modelId="{A4087295-51F2-4247-93B3-36012193DC77}">
      <dsp:nvSpPr>
        <dsp:cNvPr id="0" name=""/>
        <dsp:cNvSpPr/>
      </dsp:nvSpPr>
      <dsp:spPr>
        <a:xfrm>
          <a:off x="628350" y="859525"/>
          <a:ext cx="8414428" cy="754704"/>
        </a:xfrm>
        <a:prstGeom prst="roundRect">
          <a:avLst>
            <a:gd name="adj" fmla="val 10000"/>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tr-TR" sz="2200" kern="1200"/>
            <a:t>Temel enerji sistemidir.</a:t>
          </a:r>
          <a:endParaRPr lang="en-US" sz="2200" kern="1200"/>
        </a:p>
      </dsp:txBody>
      <dsp:txXfrm>
        <a:off x="650455" y="881630"/>
        <a:ext cx="7251309" cy="710494"/>
      </dsp:txXfrm>
    </dsp:sp>
    <dsp:sp modelId="{3F13E1E0-4BB1-6743-A623-C1EE2AEC73CD}">
      <dsp:nvSpPr>
        <dsp:cNvPr id="0" name=""/>
        <dsp:cNvSpPr/>
      </dsp:nvSpPr>
      <dsp:spPr>
        <a:xfrm>
          <a:off x="1256700" y="1719050"/>
          <a:ext cx="8414428" cy="754704"/>
        </a:xfrm>
        <a:prstGeom prst="roundRect">
          <a:avLst>
            <a:gd name="adj" fmla="val 10000"/>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tr-TR" sz="2200" kern="1200"/>
            <a:t>Üç kademeden oluşur , ilk aşama kullanılan yakıta göre değişir.</a:t>
          </a:r>
          <a:endParaRPr lang="en-US" sz="2200" kern="1200"/>
        </a:p>
      </dsp:txBody>
      <dsp:txXfrm>
        <a:off x="1278805" y="1741155"/>
        <a:ext cx="7251309" cy="710494"/>
      </dsp:txXfrm>
    </dsp:sp>
    <dsp:sp modelId="{8C52280C-92DD-FC49-B070-F002DBB0F50C}">
      <dsp:nvSpPr>
        <dsp:cNvPr id="0" name=""/>
        <dsp:cNvSpPr/>
      </dsp:nvSpPr>
      <dsp:spPr>
        <a:xfrm>
          <a:off x="1885050" y="2578575"/>
          <a:ext cx="8414428" cy="754704"/>
        </a:xfrm>
        <a:prstGeom prst="roundRect">
          <a:avLst>
            <a:gd name="adj" fmla="val 10000"/>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tr-TR" sz="2200" kern="1200"/>
            <a:t>Uzun süreli ama düşük güçte aktivitelerin enerji sistemidir.</a:t>
          </a:r>
          <a:endParaRPr lang="en-US" sz="2200" kern="1200"/>
        </a:p>
      </dsp:txBody>
      <dsp:txXfrm>
        <a:off x="1907155" y="2600680"/>
        <a:ext cx="7251309" cy="710494"/>
      </dsp:txXfrm>
    </dsp:sp>
    <dsp:sp modelId="{D4F8E3E1-9BA9-6B4C-9C65-65F7F1076E5C}">
      <dsp:nvSpPr>
        <dsp:cNvPr id="0" name=""/>
        <dsp:cNvSpPr/>
      </dsp:nvSpPr>
      <dsp:spPr>
        <a:xfrm>
          <a:off x="2513400" y="3438100"/>
          <a:ext cx="8414428" cy="754704"/>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tr-TR" sz="2200" kern="1200"/>
            <a:t>Gücü düşük kapasitesi çok yüksektir.</a:t>
          </a:r>
          <a:endParaRPr lang="en-US" sz="2200" kern="1200"/>
        </a:p>
      </dsp:txBody>
      <dsp:txXfrm>
        <a:off x="2535505" y="3460205"/>
        <a:ext cx="7251309" cy="710494"/>
      </dsp:txXfrm>
    </dsp:sp>
    <dsp:sp modelId="{FE9E9827-2397-6148-84E0-C17FDED03273}">
      <dsp:nvSpPr>
        <dsp:cNvPr id="0" name=""/>
        <dsp:cNvSpPr/>
      </dsp:nvSpPr>
      <dsp:spPr>
        <a:xfrm>
          <a:off x="7923870" y="551353"/>
          <a:ext cx="490558" cy="490558"/>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8034246" y="551353"/>
        <a:ext cx="269806" cy="369145"/>
      </dsp:txXfrm>
    </dsp:sp>
    <dsp:sp modelId="{EADAAA9A-42B0-C549-BBEF-1636C7A75F34}">
      <dsp:nvSpPr>
        <dsp:cNvPr id="0" name=""/>
        <dsp:cNvSpPr/>
      </dsp:nvSpPr>
      <dsp:spPr>
        <a:xfrm>
          <a:off x="8552220" y="1410878"/>
          <a:ext cx="490558" cy="490558"/>
        </a:xfrm>
        <a:prstGeom prst="downArrow">
          <a:avLst>
            <a:gd name="adj1" fmla="val 55000"/>
            <a:gd name="adj2" fmla="val 45000"/>
          </a:avLst>
        </a:prstGeom>
        <a:solidFill>
          <a:schemeClr val="accent2">
            <a:tint val="40000"/>
            <a:alpha val="90000"/>
            <a:hueOff val="-283075"/>
            <a:satOff val="-25115"/>
            <a:lumOff val="-256"/>
            <a:alphaOff val="0"/>
          </a:schemeClr>
        </a:solidFill>
        <a:ln w="12700" cap="flat" cmpd="sng" algn="ctr">
          <a:solidFill>
            <a:schemeClr val="accent2">
              <a:tint val="40000"/>
              <a:alpha val="90000"/>
              <a:hueOff val="-283075"/>
              <a:satOff val="-25115"/>
              <a:lumOff val="-25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8662596" y="1410878"/>
        <a:ext cx="269806" cy="369145"/>
      </dsp:txXfrm>
    </dsp:sp>
    <dsp:sp modelId="{EF4E8DAF-5610-EA4E-80D3-4203B49DDAA6}">
      <dsp:nvSpPr>
        <dsp:cNvPr id="0" name=""/>
        <dsp:cNvSpPr/>
      </dsp:nvSpPr>
      <dsp:spPr>
        <a:xfrm>
          <a:off x="9180570" y="2257825"/>
          <a:ext cx="490558" cy="490558"/>
        </a:xfrm>
        <a:prstGeom prst="downArrow">
          <a:avLst>
            <a:gd name="adj1" fmla="val 55000"/>
            <a:gd name="adj2" fmla="val 45000"/>
          </a:avLst>
        </a:prstGeom>
        <a:solidFill>
          <a:schemeClr val="accent2">
            <a:tint val="40000"/>
            <a:alpha val="90000"/>
            <a:hueOff val="-566151"/>
            <a:satOff val="-50231"/>
            <a:lumOff val="-513"/>
            <a:alphaOff val="0"/>
          </a:schemeClr>
        </a:solidFill>
        <a:ln w="12700" cap="flat" cmpd="sng" algn="ctr">
          <a:solidFill>
            <a:schemeClr val="accent2">
              <a:tint val="40000"/>
              <a:alpha val="90000"/>
              <a:hueOff val="-566151"/>
              <a:satOff val="-50231"/>
              <a:lumOff val="-51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9290946" y="2257825"/>
        <a:ext cx="269806" cy="369145"/>
      </dsp:txXfrm>
    </dsp:sp>
    <dsp:sp modelId="{8523AD6B-D5E4-034F-B873-1BE2D3B9C4C6}">
      <dsp:nvSpPr>
        <dsp:cNvPr id="0" name=""/>
        <dsp:cNvSpPr/>
      </dsp:nvSpPr>
      <dsp:spPr>
        <a:xfrm>
          <a:off x="9808920" y="3125736"/>
          <a:ext cx="490558" cy="490558"/>
        </a:xfrm>
        <a:prstGeom prst="downArrow">
          <a:avLst>
            <a:gd name="adj1" fmla="val 55000"/>
            <a:gd name="adj2" fmla="val 45000"/>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9919296" y="3125736"/>
        <a:ext cx="269806" cy="36914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F5BF01-5512-5A46-BCD9-8108ED2973CD}">
      <dsp:nvSpPr>
        <dsp:cNvPr id="0" name=""/>
        <dsp:cNvSpPr/>
      </dsp:nvSpPr>
      <dsp:spPr>
        <a:xfrm>
          <a:off x="4502126" y="2274"/>
          <a:ext cx="1923575" cy="1250323"/>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kern="1200"/>
            <a:t>Sporcuların ihtiyaç duyduğu besin alımı, makro besinler ve mikro besinlerden oluşur. </a:t>
          </a:r>
          <a:endParaRPr lang="en-US" sz="1400" kern="1200"/>
        </a:p>
      </dsp:txBody>
      <dsp:txXfrm>
        <a:off x="4563162" y="63310"/>
        <a:ext cx="1801503" cy="1128251"/>
      </dsp:txXfrm>
    </dsp:sp>
    <dsp:sp modelId="{68285B53-D7F6-544E-ABC5-3A58E445F003}">
      <dsp:nvSpPr>
        <dsp:cNvPr id="0" name=""/>
        <dsp:cNvSpPr/>
      </dsp:nvSpPr>
      <dsp:spPr>
        <a:xfrm>
          <a:off x="3797782" y="627436"/>
          <a:ext cx="3332264" cy="3332264"/>
        </a:xfrm>
        <a:custGeom>
          <a:avLst/>
          <a:gdLst/>
          <a:ahLst/>
          <a:cxnLst/>
          <a:rect l="0" t="0" r="0" b="0"/>
          <a:pathLst>
            <a:path>
              <a:moveTo>
                <a:pt x="2885582" y="530818"/>
              </a:moveTo>
              <a:arcTo wR="1666132" hR="1666132" stAng="19022779" swAng="2300007"/>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996C4E97-7595-894D-AC71-A2F63FEBF940}">
      <dsp:nvSpPr>
        <dsp:cNvPr id="0" name=""/>
        <dsp:cNvSpPr/>
      </dsp:nvSpPr>
      <dsp:spPr>
        <a:xfrm>
          <a:off x="5945039" y="2501473"/>
          <a:ext cx="1923575" cy="1250323"/>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tr-TR" sz="1400" b="1" kern="1200"/>
            <a:t>Makro Nutrientler</a:t>
          </a:r>
          <a:endParaRPr lang="en-US" sz="1400" kern="1200"/>
        </a:p>
        <a:p>
          <a:pPr marL="57150" lvl="1" indent="-57150" algn="l" defTabSz="488950">
            <a:lnSpc>
              <a:spcPct val="90000"/>
            </a:lnSpc>
            <a:spcBef>
              <a:spcPct val="0"/>
            </a:spcBef>
            <a:spcAft>
              <a:spcPct val="15000"/>
            </a:spcAft>
            <a:buChar char="•"/>
          </a:pPr>
          <a:r>
            <a:rPr lang="tr-TR" sz="1100" kern="1200"/>
            <a:t>Karbonhidratları</a:t>
          </a:r>
          <a:endParaRPr lang="en-US" sz="1100" kern="1200"/>
        </a:p>
        <a:p>
          <a:pPr marL="57150" lvl="1" indent="-57150" algn="l" defTabSz="488950">
            <a:lnSpc>
              <a:spcPct val="90000"/>
            </a:lnSpc>
            <a:spcBef>
              <a:spcPct val="0"/>
            </a:spcBef>
            <a:spcAft>
              <a:spcPct val="15000"/>
            </a:spcAft>
            <a:buChar char="•"/>
          </a:pPr>
          <a:r>
            <a:rPr lang="tr-TR" sz="1100" kern="1200"/>
            <a:t>Yağları</a:t>
          </a:r>
          <a:endParaRPr lang="en-US" sz="1100" kern="1200"/>
        </a:p>
        <a:p>
          <a:pPr marL="57150" lvl="1" indent="-57150" algn="l" defTabSz="488950">
            <a:lnSpc>
              <a:spcPct val="90000"/>
            </a:lnSpc>
            <a:spcBef>
              <a:spcPct val="0"/>
            </a:spcBef>
            <a:spcAft>
              <a:spcPct val="15000"/>
            </a:spcAft>
            <a:buChar char="•"/>
          </a:pPr>
          <a:r>
            <a:rPr lang="tr-TR" sz="1100" kern="1200"/>
            <a:t>Proteinleri </a:t>
          </a:r>
          <a:endParaRPr lang="en-US" sz="1100" kern="1200"/>
        </a:p>
      </dsp:txBody>
      <dsp:txXfrm>
        <a:off x="6006075" y="2562509"/>
        <a:ext cx="1801503" cy="1128251"/>
      </dsp:txXfrm>
    </dsp:sp>
    <dsp:sp modelId="{9EF9DAA1-4A8E-DD44-A633-64DEDDF46ACC}">
      <dsp:nvSpPr>
        <dsp:cNvPr id="0" name=""/>
        <dsp:cNvSpPr/>
      </dsp:nvSpPr>
      <dsp:spPr>
        <a:xfrm>
          <a:off x="3797782" y="627436"/>
          <a:ext cx="3332264" cy="3332264"/>
        </a:xfrm>
        <a:custGeom>
          <a:avLst/>
          <a:gdLst/>
          <a:ahLst/>
          <a:cxnLst/>
          <a:rect l="0" t="0" r="0" b="0"/>
          <a:pathLst>
            <a:path>
              <a:moveTo>
                <a:pt x="2176651" y="3252122"/>
              </a:moveTo>
              <a:arcTo wR="1666132" hR="1666132" stAng="4329420" swAng="2141160"/>
            </a:path>
          </a:pathLst>
        </a:custGeom>
        <a:noFill/>
        <a:ln w="6350" cap="flat" cmpd="sng" algn="ctr">
          <a:solidFill>
            <a:schemeClr val="accent5">
              <a:hueOff val="-3379271"/>
              <a:satOff val="-8710"/>
              <a:lumOff val="-5883"/>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182DFDF4-EF30-0846-AB16-2BA4E23B7BB8}">
      <dsp:nvSpPr>
        <dsp:cNvPr id="0" name=""/>
        <dsp:cNvSpPr/>
      </dsp:nvSpPr>
      <dsp:spPr>
        <a:xfrm>
          <a:off x="3059214" y="2501473"/>
          <a:ext cx="1923575" cy="1250323"/>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tr-TR" sz="1400" b="1" kern="1200"/>
            <a:t>Mikro Nutrientler </a:t>
          </a:r>
          <a:endParaRPr lang="en-US" sz="1400" kern="1200"/>
        </a:p>
        <a:p>
          <a:pPr marL="57150" lvl="1" indent="-57150" algn="l" defTabSz="488950">
            <a:lnSpc>
              <a:spcPct val="90000"/>
            </a:lnSpc>
            <a:spcBef>
              <a:spcPct val="0"/>
            </a:spcBef>
            <a:spcAft>
              <a:spcPct val="15000"/>
            </a:spcAft>
            <a:buChar char="•"/>
          </a:pPr>
          <a:r>
            <a:rPr lang="tr-TR" sz="1100" kern="1200"/>
            <a:t>Vitamin</a:t>
          </a:r>
          <a:endParaRPr lang="en-US" sz="1100" kern="1200"/>
        </a:p>
        <a:p>
          <a:pPr marL="57150" lvl="1" indent="-57150" algn="l" defTabSz="488950">
            <a:lnSpc>
              <a:spcPct val="90000"/>
            </a:lnSpc>
            <a:spcBef>
              <a:spcPct val="0"/>
            </a:spcBef>
            <a:spcAft>
              <a:spcPct val="15000"/>
            </a:spcAft>
            <a:buChar char="•"/>
          </a:pPr>
          <a:r>
            <a:rPr lang="tr-TR" sz="1100" kern="1200"/>
            <a:t>Mineraller</a:t>
          </a:r>
          <a:endParaRPr lang="en-US" sz="1100" kern="1200"/>
        </a:p>
        <a:p>
          <a:pPr marL="57150" lvl="1" indent="-57150" algn="l" defTabSz="488950">
            <a:lnSpc>
              <a:spcPct val="90000"/>
            </a:lnSpc>
            <a:spcBef>
              <a:spcPct val="0"/>
            </a:spcBef>
            <a:spcAft>
              <a:spcPct val="15000"/>
            </a:spcAft>
            <a:buChar char="•"/>
          </a:pPr>
          <a:r>
            <a:rPr lang="tr-TR" sz="1100" kern="1200"/>
            <a:t>Su </a:t>
          </a:r>
          <a:endParaRPr lang="en-US" sz="1100" kern="1200"/>
        </a:p>
      </dsp:txBody>
      <dsp:txXfrm>
        <a:off x="3120250" y="2562509"/>
        <a:ext cx="1801503" cy="1128251"/>
      </dsp:txXfrm>
    </dsp:sp>
    <dsp:sp modelId="{1D06F1BF-064E-F445-8652-BC5265A0B26A}">
      <dsp:nvSpPr>
        <dsp:cNvPr id="0" name=""/>
        <dsp:cNvSpPr/>
      </dsp:nvSpPr>
      <dsp:spPr>
        <a:xfrm>
          <a:off x="3797782" y="627436"/>
          <a:ext cx="3332264" cy="3332264"/>
        </a:xfrm>
        <a:custGeom>
          <a:avLst/>
          <a:gdLst/>
          <a:ahLst/>
          <a:cxnLst/>
          <a:rect l="0" t="0" r="0" b="0"/>
          <a:pathLst>
            <a:path>
              <a:moveTo>
                <a:pt x="5414" y="1531923"/>
              </a:moveTo>
              <a:arcTo wR="1666132" hR="1666132" stAng="11077214" swAng="2300007"/>
            </a:path>
          </a:pathLst>
        </a:custGeom>
        <a:noFill/>
        <a:ln w="6350" cap="flat" cmpd="sng" algn="ctr">
          <a:solidFill>
            <a:schemeClr val="accent5">
              <a:hueOff val="-6758543"/>
              <a:satOff val="-17419"/>
              <a:lumOff val="-11765"/>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09EE5C-8087-5F44-AA0B-56721C55D49D}">
      <dsp:nvSpPr>
        <dsp:cNvPr id="0" name=""/>
        <dsp:cNvSpPr/>
      </dsp:nvSpPr>
      <dsp:spPr>
        <a:xfrm>
          <a:off x="7854097" y="849403"/>
          <a:ext cx="2250349" cy="2250464"/>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099D20-24CF-7C4C-9544-CEB4120BEDBE}">
      <dsp:nvSpPr>
        <dsp:cNvPr id="0" name=""/>
        <dsp:cNvSpPr/>
      </dsp:nvSpPr>
      <dsp:spPr>
        <a:xfrm>
          <a:off x="7929366" y="924431"/>
          <a:ext cx="2100776" cy="2100407"/>
        </a:xfrm>
        <a:prstGeom prst="ellipse">
          <a:avLst/>
        </a:prstGeom>
        <a:solidFill>
          <a:schemeClr val="accent2">
            <a:hueOff val="-207909"/>
            <a:satOff val="-11990"/>
            <a:lumOff val="123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tr-TR" sz="1400" kern="1200"/>
            <a:t>ihtiyaç vardır. Makro besin tüketimi, bir sporcunun yarışırken performansını etkileyebilir.</a:t>
          </a:r>
          <a:endParaRPr lang="en-US" sz="1400" kern="1200"/>
        </a:p>
      </dsp:txBody>
      <dsp:txXfrm>
        <a:off x="8229476" y="1224546"/>
        <a:ext cx="1500554" cy="1500177"/>
      </dsp:txXfrm>
    </dsp:sp>
    <dsp:sp modelId="{4FF70A43-6CC5-D046-9BA3-EE4D3948958B}">
      <dsp:nvSpPr>
        <dsp:cNvPr id="0" name=""/>
        <dsp:cNvSpPr/>
      </dsp:nvSpPr>
      <dsp:spPr>
        <a:xfrm rot="2700000">
          <a:off x="5518810" y="849244"/>
          <a:ext cx="2250386" cy="2250386"/>
        </a:xfrm>
        <a:prstGeom prst="teardrop">
          <a:avLst>
            <a:gd name="adj" fmla="val 100000"/>
          </a:avLst>
        </a:prstGeom>
        <a:solidFill>
          <a:schemeClr val="accent2">
            <a:hueOff val="-415818"/>
            <a:satOff val="-23979"/>
            <a:lumOff val="24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CBEB79-7012-064A-A39A-6BE7F4FAFBBA}">
      <dsp:nvSpPr>
        <dsp:cNvPr id="0" name=""/>
        <dsp:cNvSpPr/>
      </dsp:nvSpPr>
      <dsp:spPr>
        <a:xfrm>
          <a:off x="5603747" y="924431"/>
          <a:ext cx="2100776" cy="2100407"/>
        </a:xfrm>
        <a:prstGeom prst="ellipse">
          <a:avLst/>
        </a:prstGeom>
        <a:solidFill>
          <a:schemeClr val="accent2">
            <a:hueOff val="-623727"/>
            <a:satOff val="-35969"/>
            <a:lumOff val="36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tr-TR" sz="1400" kern="1200"/>
            <a:t>beslenme programında kaliteli ve doğru miktarlarda enerji ve besin içeriğine</a:t>
          </a:r>
          <a:endParaRPr lang="en-US" sz="1400" kern="1200"/>
        </a:p>
      </dsp:txBody>
      <dsp:txXfrm>
        <a:off x="5903858" y="1224546"/>
        <a:ext cx="1500554" cy="1500177"/>
      </dsp:txXfrm>
    </dsp:sp>
    <dsp:sp modelId="{0B4E9093-CF34-4B4F-B944-AA28572852C7}">
      <dsp:nvSpPr>
        <dsp:cNvPr id="0" name=""/>
        <dsp:cNvSpPr/>
      </dsp:nvSpPr>
      <dsp:spPr>
        <a:xfrm rot="2700000">
          <a:off x="3202842" y="849244"/>
          <a:ext cx="2250386" cy="2250386"/>
        </a:xfrm>
        <a:prstGeom prst="teardrop">
          <a:avLst>
            <a:gd name="adj" fmla="val 100000"/>
          </a:avLst>
        </a:prstGeom>
        <a:solidFill>
          <a:schemeClr val="accent2">
            <a:hueOff val="-831636"/>
            <a:satOff val="-47959"/>
            <a:lumOff val="49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1EC6B7-7CAA-5C47-A00A-D19038426C6C}">
      <dsp:nvSpPr>
        <dsp:cNvPr id="0" name=""/>
        <dsp:cNvSpPr/>
      </dsp:nvSpPr>
      <dsp:spPr>
        <a:xfrm>
          <a:off x="3278129" y="924431"/>
          <a:ext cx="2100776" cy="2100407"/>
        </a:xfrm>
        <a:prstGeom prst="ellipse">
          <a:avLst/>
        </a:prstGeom>
        <a:solidFill>
          <a:schemeClr val="accent2">
            <a:hueOff val="-1039545"/>
            <a:satOff val="-59949"/>
            <a:lumOff val="61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tr-TR" sz="1400" kern="1200"/>
            <a:t>için ihtiyaç duyduğu enerji kaynaklarıdır. Bir sporcunun başarılı olabilmesi için</a:t>
          </a:r>
          <a:endParaRPr lang="en-US" sz="1400" kern="1200"/>
        </a:p>
      </dsp:txBody>
      <dsp:txXfrm>
        <a:off x="3578240" y="1224546"/>
        <a:ext cx="1500554" cy="1500177"/>
      </dsp:txXfrm>
    </dsp:sp>
    <dsp:sp modelId="{C638E1B7-F861-C844-84D2-861DCF075271}">
      <dsp:nvSpPr>
        <dsp:cNvPr id="0" name=""/>
        <dsp:cNvSpPr/>
      </dsp:nvSpPr>
      <dsp:spPr>
        <a:xfrm rot="2700000">
          <a:off x="877223" y="849244"/>
          <a:ext cx="2250386" cy="2250386"/>
        </a:xfrm>
        <a:prstGeom prst="teardrop">
          <a:avLst>
            <a:gd name="adj" fmla="val 100000"/>
          </a:avLst>
        </a:prstGeom>
        <a:solidFill>
          <a:schemeClr val="accent2">
            <a:hueOff val="-1247454"/>
            <a:satOff val="-71938"/>
            <a:lumOff val="73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886868-77B5-4442-9312-9D4C01FF39E3}">
      <dsp:nvSpPr>
        <dsp:cNvPr id="0" name=""/>
        <dsp:cNvSpPr/>
      </dsp:nvSpPr>
      <dsp:spPr>
        <a:xfrm>
          <a:off x="952511" y="924431"/>
          <a:ext cx="2100776" cy="2100407"/>
        </a:xfrm>
        <a:prstGeom prst="ellipse">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tr-TR" sz="1400" kern="1200"/>
            <a:t>Makro besin grubu, vücudun çeşitli aktiviteleri gerçekleştirmesi</a:t>
          </a:r>
          <a:endParaRPr lang="en-US" sz="1400" kern="1200"/>
        </a:p>
      </dsp:txBody>
      <dsp:txXfrm>
        <a:off x="1252622" y="1224546"/>
        <a:ext cx="1500554" cy="150017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8D4306-887D-7541-BC59-642E31D156E5}">
      <dsp:nvSpPr>
        <dsp:cNvPr id="0" name=""/>
        <dsp:cNvSpPr/>
      </dsp:nvSpPr>
      <dsp:spPr>
        <a:xfrm>
          <a:off x="0" y="348137"/>
          <a:ext cx="10515600" cy="10342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tr-TR" sz="2600" b="1" kern="1200"/>
            <a:t>Egzersiz öncesi </a:t>
          </a:r>
          <a:r>
            <a:rPr lang="tr-TR" sz="2600" kern="1200"/>
            <a:t>karbonhidrat tüketim zamanı, sporcuların tükettikleri besin miktarına ve tolere etme özelliklerine göre farklılıklar göstermektedir. </a:t>
          </a:r>
          <a:endParaRPr lang="en-US" sz="2600" kern="1200"/>
        </a:p>
      </dsp:txBody>
      <dsp:txXfrm>
        <a:off x="50489" y="398626"/>
        <a:ext cx="10414622" cy="933302"/>
      </dsp:txXfrm>
    </dsp:sp>
    <dsp:sp modelId="{E1D2CCDF-EBC8-264F-9056-64F6F370539B}">
      <dsp:nvSpPr>
        <dsp:cNvPr id="0" name=""/>
        <dsp:cNvSpPr/>
      </dsp:nvSpPr>
      <dsp:spPr>
        <a:xfrm>
          <a:off x="0" y="1457298"/>
          <a:ext cx="10515600" cy="103428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tr-TR" sz="2600" kern="1200"/>
            <a:t>Genel kural, egzersizden 4 saat önce beslenmeye başlanması ve 30 dakika önce sonlandırılmasıdır (bu uygulama sıvı tüketimi için geçerli değildir). </a:t>
          </a:r>
          <a:endParaRPr lang="en-US" sz="2600" kern="1200"/>
        </a:p>
      </dsp:txBody>
      <dsp:txXfrm>
        <a:off x="50489" y="1507787"/>
        <a:ext cx="10414622" cy="933302"/>
      </dsp:txXfrm>
    </dsp:sp>
    <dsp:sp modelId="{A3540EE3-C82B-0342-85A7-2274CB3D3569}">
      <dsp:nvSpPr>
        <dsp:cNvPr id="0" name=""/>
        <dsp:cNvSpPr/>
      </dsp:nvSpPr>
      <dsp:spPr>
        <a:xfrm>
          <a:off x="0" y="2566458"/>
          <a:ext cx="10515600" cy="103428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tr-TR" sz="2600" kern="1200"/>
            <a:t>Egzersizden 1 saat önce </a:t>
          </a:r>
          <a:r>
            <a:rPr lang="tr-TR" sz="2600" b="1" kern="1200"/>
            <a:t>1-2 g/kg CHO</a:t>
          </a:r>
          <a:r>
            <a:rPr lang="tr-TR" sz="2600" kern="1200"/>
            <a:t> tüketilebilir. Daha çok glisemik indeksi düşük olan karbonhidrat kaynakları tercih edilmelidir.</a:t>
          </a:r>
          <a:endParaRPr lang="en-US" sz="2600" kern="1200"/>
        </a:p>
      </dsp:txBody>
      <dsp:txXfrm>
        <a:off x="50489" y="2616947"/>
        <a:ext cx="10414622" cy="93330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E53780-A14B-A34A-AD24-5C705A1B6FF8}">
      <dsp:nvSpPr>
        <dsp:cNvPr id="0" name=""/>
        <dsp:cNvSpPr/>
      </dsp:nvSpPr>
      <dsp:spPr>
        <a:xfrm>
          <a:off x="0" y="1087834"/>
          <a:ext cx="10515600" cy="2175669"/>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tr-TR" sz="4100" b="1" i="1" kern="1200"/>
            <a:t>Egzersizin hemen sonrasında yeterli karbonhidrat tüketimi toparlanma (rejenerasyon) için önemlidir.</a:t>
          </a:r>
          <a:endParaRPr lang="en-US" sz="4100" kern="1200"/>
        </a:p>
      </dsp:txBody>
      <dsp:txXfrm>
        <a:off x="63723" y="1151557"/>
        <a:ext cx="10388154" cy="2048223"/>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7.xml><?xml version="1.0" encoding="utf-8"?>
<dgm:layoutDef xmlns:dgm="http://schemas.openxmlformats.org/drawingml/2006/diagram" xmlns:a="http://schemas.openxmlformats.org/drawingml/2006/main" uniqueId="urn:microsoft.com/office/officeart/2018/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node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tr-TR"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3" name="Google Shape;9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d15e37e4d7_0_2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d15e37e4d7_0_23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gd15e37e4d7_0_23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tr-TR"/>
              <a:t>37</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d15e37e4d7_1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d15e37e4d7_1_6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gd15e37e4d7_1_6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tr-TR"/>
              <a:t>38</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d15e37e4d7_1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d15e37e4d7_1_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 name="Google Shape;163;gd15e37e4d7_1_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tr-TR"/>
              <a:t>39</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9" name="Google Shape;169;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cd6ad763c4_0_2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cd6ad763c4_0_2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3" name="Google Shape;303;gcd6ad763c4_0_24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tr-TR"/>
              <a:t>41</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5" name="Google Shape;175;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d15e37e4d7_1_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d15e37e4d7_1_3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 name="Google Shape;182;gd15e37e4d7_1_3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tr-TR"/>
              <a:t>44</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d15e37e4d7_1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d15e37e4d7_1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9" name="Google Shape;189;gd15e37e4d7_1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tr-TR"/>
              <a:t>45</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d15e37e4d7_1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d15e37e4d7_1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gd15e37e4d7_1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tr-TR"/>
              <a:t>46</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0" name="Google Shape;200;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tr-TR" sz="1200" b="0" i="0" u="none" strike="noStrike" cap="none" smtClean="0">
                <a:solidFill>
                  <a:schemeClr val="dk1"/>
                </a:solidFill>
                <a:latin typeface="Calibri"/>
                <a:ea typeface="Calibri"/>
                <a:cs typeface="Calibri"/>
                <a:sym typeface="Calibri"/>
              </a:rPr>
              <a:t>20</a:t>
            </a:fld>
            <a:endParaRPr lang="tr-T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117963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5" name="Google Shape;205;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cd6ad763c4_0_1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cd6ad763c4_0_1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9" name="Google Shape;289;gcd6ad763c4_0_1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tr-TR"/>
              <a:t>49</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d15e37e4d7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0" name="Google Shape;210;gd15e37e4d7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d15e37e4d7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d15e37e4d7_0_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 name="Google Shape;216;gd15e37e4d7_0_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tr-TR"/>
              <a:t>51</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d15e37e4d7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d15e37e4d7_0_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 name="Google Shape;223;gd15e37e4d7_0_2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tr-TR"/>
              <a:t>52</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d15e37e4d7_0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d15e37e4d7_0_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0" name="Google Shape;230;gd15e37e4d7_0_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tr-TR"/>
              <a:t>53</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d15e37e4d7_0_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d15e37e4d7_0_4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6" name="Google Shape;236;gd15e37e4d7_0_4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tr-TR"/>
              <a:t>54</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d15e37e4d7_0_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d15e37e4d7_0_5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3" name="Google Shape;243;gd15e37e4d7_0_5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tr-TR"/>
              <a:t>55</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d15e37e4d7_0_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d15e37e4d7_0_6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0" name="Google Shape;250;gd15e37e4d7_0_6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tr-TR"/>
              <a:t>56</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d15e37e4d7_0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d15e37e4d7_0_8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7" name="Google Shape;257;gd15e37e4d7_0_8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tr-TR"/>
              <a:t>57</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d15e37e4d7_0_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d15e37e4d7_0_8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4" name="Google Shape;264;gd15e37e4d7_0_8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tr-TR"/>
              <a:t>58</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d15e37e4d7_0_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d15e37e4d7_0_9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1" name="Google Shape;271;gd15e37e4d7_0_9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tr-TR"/>
              <a:t>59</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d15e37e4d7_0_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d15e37e4d7_0_10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8" name="Google Shape;278;gd15e37e4d7_0_10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tr-TR"/>
              <a:t>60</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d15e37e4d7_0_1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d15e37e4d7_0_1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6" name="Google Shape;286;gd15e37e4d7_0_12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tr-TR"/>
              <a:t>61</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d15e37e4d7_0_1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d15e37e4d7_0_1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0" name="Google Shape;300;gd15e37e4d7_0_13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tr-TR"/>
              <a:t>62</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d15e37e4d7_1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d15e37e4d7_1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8" name="Google Shape;308;gd15e37e4d7_1_2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tr-TR"/>
              <a:t>63</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d15e37e4d7_0_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d15e37e4d7_0_1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 name="Google Shape;315;gd15e37e4d7_0_14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tr-TR"/>
              <a:t>64</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d15e37e4d7_0_1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d15e37e4d7_0_1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2" name="Google Shape;322;gd15e37e4d7_0_15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tr-TR"/>
              <a:t>66</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d15e37e4d7_0_1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d15e37e4d7_0_16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gd15e37e4d7_0_16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tr-TR"/>
              <a:t>67</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d15e37e4d7_0_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d15e37e4d7_0_1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6" name="Google Shape;336;gd15e37e4d7_0_17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tr-TR"/>
              <a:t>68</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d15e37e4d7_0_2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d15e37e4d7_0_20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gd15e37e4d7_0_20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tr-TR"/>
              <a:t>31</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d15e37e4d7_1_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d15e37e4d7_1_7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4" name="Google Shape;344;gd15e37e4d7_1_7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tr-TR"/>
              <a:t>69</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d15e37e4d7_0_1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d15e37e4d7_0_18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0" name="Google Shape;350;gd15e37e4d7_0_18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tr-TR"/>
              <a:t>70</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d15e37e4d7_1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d15e37e4d7_1_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8" name="Google Shape;358;gd15e37e4d7_1_7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tr-TR"/>
              <a:t>71</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d15e37e4d7_0_2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d15e37e4d7_0_2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 name="Google Shape;112;gd15e37e4d7_0_2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tr-TR"/>
              <a:t>32</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cd6ad763c4_0_2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cd6ad763c4_0_2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gcd6ad763c4_0_2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tr-TR"/>
              <a:t>33</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7" name="Google Shape;117;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d15e37e4d7_0_2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d15e37e4d7_0_2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 name="Google Shape;123;gd15e37e4d7_0_2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tr-TR"/>
              <a:t>35</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d15e37e4d7_1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d15e37e4d7_1_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 name="Google Shape;130;gd15e37e4d7_1_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tr-TR"/>
              <a:t>36</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CA5B33C-1FED-3C4D-B507-82574F5A790E}"/>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endParaRPr lang="tr-US"/>
          </a:p>
        </p:txBody>
      </p:sp>
      <p:sp>
        <p:nvSpPr>
          <p:cNvPr id="3" name="Alt Başlık 2">
            <a:extLst>
              <a:ext uri="{FF2B5EF4-FFF2-40B4-BE49-F238E27FC236}">
                <a16:creationId xmlns:a16="http://schemas.microsoft.com/office/drawing/2014/main" id="{7422E8E5-E800-1E44-8FDE-F733E6F04B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tr-US"/>
          </a:p>
        </p:txBody>
      </p:sp>
      <p:sp>
        <p:nvSpPr>
          <p:cNvPr id="4" name="Veri Yer Tutucusu 3">
            <a:extLst>
              <a:ext uri="{FF2B5EF4-FFF2-40B4-BE49-F238E27FC236}">
                <a16:creationId xmlns:a16="http://schemas.microsoft.com/office/drawing/2014/main" id="{F05AE033-0A34-5D4A-B6A9-EC7621E3DFE2}"/>
              </a:ext>
            </a:extLst>
          </p:cNvPr>
          <p:cNvSpPr>
            <a:spLocks noGrp="1"/>
          </p:cNvSpPr>
          <p:nvPr>
            <p:ph type="dt" sz="half" idx="10"/>
          </p:nvPr>
        </p:nvSpPr>
        <p:spPr/>
        <p:txBody>
          <a:bodyPr/>
          <a:lstStyle/>
          <a:p>
            <a:endParaRPr lang="tr-US"/>
          </a:p>
        </p:txBody>
      </p:sp>
      <p:sp>
        <p:nvSpPr>
          <p:cNvPr id="5" name="Alt Bilgi Yer Tutucusu 4">
            <a:extLst>
              <a:ext uri="{FF2B5EF4-FFF2-40B4-BE49-F238E27FC236}">
                <a16:creationId xmlns:a16="http://schemas.microsoft.com/office/drawing/2014/main" id="{24BE7757-6C91-C341-92A3-E0D107227C6E}"/>
              </a:ext>
            </a:extLst>
          </p:cNvPr>
          <p:cNvSpPr>
            <a:spLocks noGrp="1"/>
          </p:cNvSpPr>
          <p:nvPr>
            <p:ph type="ftr" sz="quarter" idx="11"/>
          </p:nvPr>
        </p:nvSpPr>
        <p:spPr/>
        <p:txBody>
          <a:bodyPr/>
          <a:lstStyle/>
          <a:p>
            <a:endParaRPr lang="tr-US"/>
          </a:p>
        </p:txBody>
      </p:sp>
      <p:sp>
        <p:nvSpPr>
          <p:cNvPr id="6" name="Slayt Numarası Yer Tutucusu 5">
            <a:extLst>
              <a:ext uri="{FF2B5EF4-FFF2-40B4-BE49-F238E27FC236}">
                <a16:creationId xmlns:a16="http://schemas.microsoft.com/office/drawing/2014/main" id="{8083A55B-53CE-7348-84DB-F9CF6C1DC73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tr-TR" smtClean="0"/>
              <a:t>‹#›</a:t>
            </a:fld>
            <a:endParaRPr lang="tr-TR"/>
          </a:p>
        </p:txBody>
      </p:sp>
    </p:spTree>
    <p:extLst>
      <p:ext uri="{BB962C8B-B14F-4D97-AF65-F5344CB8AC3E}">
        <p14:creationId xmlns:p14="http://schemas.microsoft.com/office/powerpoint/2010/main" val="682780284"/>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37E2282-9FED-4548-98DA-68B81D99ED05}"/>
              </a:ext>
            </a:extLst>
          </p:cNvPr>
          <p:cNvSpPr>
            <a:spLocks noGrp="1"/>
          </p:cNvSpPr>
          <p:nvPr>
            <p:ph type="title"/>
          </p:nvPr>
        </p:nvSpPr>
        <p:spPr/>
        <p:txBody>
          <a:bodyPr/>
          <a:lstStyle/>
          <a:p>
            <a:r>
              <a:rPr lang="tr-TR"/>
              <a:t>Asıl başlık stilini düzenlemek için tıklayın</a:t>
            </a:r>
            <a:endParaRPr lang="tr-US"/>
          </a:p>
        </p:txBody>
      </p:sp>
      <p:sp>
        <p:nvSpPr>
          <p:cNvPr id="3" name="Dikey Metin Yer Tutucusu 2">
            <a:extLst>
              <a:ext uri="{FF2B5EF4-FFF2-40B4-BE49-F238E27FC236}">
                <a16:creationId xmlns:a16="http://schemas.microsoft.com/office/drawing/2014/main" id="{B3E1777C-99FC-304F-8B01-639EEF8A8AEF}"/>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tr-US"/>
          </a:p>
        </p:txBody>
      </p:sp>
      <p:sp>
        <p:nvSpPr>
          <p:cNvPr id="4" name="Veri Yer Tutucusu 3">
            <a:extLst>
              <a:ext uri="{FF2B5EF4-FFF2-40B4-BE49-F238E27FC236}">
                <a16:creationId xmlns:a16="http://schemas.microsoft.com/office/drawing/2014/main" id="{1F729A31-CBD4-6E46-AA67-837F63A76B3B}"/>
              </a:ext>
            </a:extLst>
          </p:cNvPr>
          <p:cNvSpPr>
            <a:spLocks noGrp="1"/>
          </p:cNvSpPr>
          <p:nvPr>
            <p:ph type="dt" sz="half" idx="10"/>
          </p:nvPr>
        </p:nvSpPr>
        <p:spPr/>
        <p:txBody>
          <a:bodyPr/>
          <a:lstStyle/>
          <a:p>
            <a:endParaRPr lang="tr-US"/>
          </a:p>
        </p:txBody>
      </p:sp>
      <p:sp>
        <p:nvSpPr>
          <p:cNvPr id="5" name="Alt Bilgi Yer Tutucusu 4">
            <a:extLst>
              <a:ext uri="{FF2B5EF4-FFF2-40B4-BE49-F238E27FC236}">
                <a16:creationId xmlns:a16="http://schemas.microsoft.com/office/drawing/2014/main" id="{E05C553B-FC9C-6847-A5C1-9AC0FADF61D7}"/>
              </a:ext>
            </a:extLst>
          </p:cNvPr>
          <p:cNvSpPr>
            <a:spLocks noGrp="1"/>
          </p:cNvSpPr>
          <p:nvPr>
            <p:ph type="ftr" sz="quarter" idx="11"/>
          </p:nvPr>
        </p:nvSpPr>
        <p:spPr/>
        <p:txBody>
          <a:bodyPr/>
          <a:lstStyle/>
          <a:p>
            <a:endParaRPr lang="tr-US"/>
          </a:p>
        </p:txBody>
      </p:sp>
      <p:sp>
        <p:nvSpPr>
          <p:cNvPr id="6" name="Slayt Numarası Yer Tutucusu 5">
            <a:extLst>
              <a:ext uri="{FF2B5EF4-FFF2-40B4-BE49-F238E27FC236}">
                <a16:creationId xmlns:a16="http://schemas.microsoft.com/office/drawing/2014/main" id="{4B68EC69-DB82-1545-940F-21B5D40B34D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tr-TR" smtClean="0"/>
              <a:t>‹#›</a:t>
            </a:fld>
            <a:endParaRPr lang="tr-TR"/>
          </a:p>
        </p:txBody>
      </p:sp>
    </p:spTree>
    <p:extLst>
      <p:ext uri="{BB962C8B-B14F-4D97-AF65-F5344CB8AC3E}">
        <p14:creationId xmlns:p14="http://schemas.microsoft.com/office/powerpoint/2010/main" val="177487745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6EBC488A-ACD6-514F-9A59-2350D9B91BFC}"/>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endParaRPr lang="tr-US"/>
          </a:p>
        </p:txBody>
      </p:sp>
      <p:sp>
        <p:nvSpPr>
          <p:cNvPr id="3" name="Dikey Metin Yer Tutucusu 2">
            <a:extLst>
              <a:ext uri="{FF2B5EF4-FFF2-40B4-BE49-F238E27FC236}">
                <a16:creationId xmlns:a16="http://schemas.microsoft.com/office/drawing/2014/main" id="{08B1E669-B43A-C749-AD6F-5F82C027600C}"/>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tr-US"/>
          </a:p>
        </p:txBody>
      </p:sp>
      <p:sp>
        <p:nvSpPr>
          <p:cNvPr id="4" name="Veri Yer Tutucusu 3">
            <a:extLst>
              <a:ext uri="{FF2B5EF4-FFF2-40B4-BE49-F238E27FC236}">
                <a16:creationId xmlns:a16="http://schemas.microsoft.com/office/drawing/2014/main" id="{C113AAFA-89F3-7E46-B0A2-0FB2D87B3A09}"/>
              </a:ext>
            </a:extLst>
          </p:cNvPr>
          <p:cNvSpPr>
            <a:spLocks noGrp="1"/>
          </p:cNvSpPr>
          <p:nvPr>
            <p:ph type="dt" sz="half" idx="10"/>
          </p:nvPr>
        </p:nvSpPr>
        <p:spPr/>
        <p:txBody>
          <a:bodyPr/>
          <a:lstStyle/>
          <a:p>
            <a:endParaRPr lang="tr-US"/>
          </a:p>
        </p:txBody>
      </p:sp>
      <p:sp>
        <p:nvSpPr>
          <p:cNvPr id="5" name="Alt Bilgi Yer Tutucusu 4">
            <a:extLst>
              <a:ext uri="{FF2B5EF4-FFF2-40B4-BE49-F238E27FC236}">
                <a16:creationId xmlns:a16="http://schemas.microsoft.com/office/drawing/2014/main" id="{8C3A7EA5-8BD0-D745-B21A-B1E3A8C99D78}"/>
              </a:ext>
            </a:extLst>
          </p:cNvPr>
          <p:cNvSpPr>
            <a:spLocks noGrp="1"/>
          </p:cNvSpPr>
          <p:nvPr>
            <p:ph type="ftr" sz="quarter" idx="11"/>
          </p:nvPr>
        </p:nvSpPr>
        <p:spPr/>
        <p:txBody>
          <a:bodyPr/>
          <a:lstStyle/>
          <a:p>
            <a:endParaRPr lang="tr-US"/>
          </a:p>
        </p:txBody>
      </p:sp>
      <p:sp>
        <p:nvSpPr>
          <p:cNvPr id="6" name="Slayt Numarası Yer Tutucusu 5">
            <a:extLst>
              <a:ext uri="{FF2B5EF4-FFF2-40B4-BE49-F238E27FC236}">
                <a16:creationId xmlns:a16="http://schemas.microsoft.com/office/drawing/2014/main" id="{99E61AC5-7AE6-EE4E-B96C-0D922663384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tr-TR" smtClean="0"/>
              <a:t>‹#›</a:t>
            </a:fld>
            <a:endParaRPr lang="tr-TR"/>
          </a:p>
        </p:txBody>
      </p:sp>
    </p:spTree>
    <p:extLst>
      <p:ext uri="{BB962C8B-B14F-4D97-AF65-F5344CB8AC3E}">
        <p14:creationId xmlns:p14="http://schemas.microsoft.com/office/powerpoint/2010/main" val="2241146183"/>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48739BA-A02B-CD42-848F-F4CBB96F23D6}"/>
              </a:ext>
            </a:extLst>
          </p:cNvPr>
          <p:cNvSpPr>
            <a:spLocks noGrp="1"/>
          </p:cNvSpPr>
          <p:nvPr>
            <p:ph type="title"/>
          </p:nvPr>
        </p:nvSpPr>
        <p:spPr/>
        <p:txBody>
          <a:bodyPr/>
          <a:lstStyle/>
          <a:p>
            <a:r>
              <a:rPr lang="tr-TR"/>
              <a:t>Asıl başlık stilini düzenlemek için tıklayın</a:t>
            </a:r>
            <a:endParaRPr lang="tr-US"/>
          </a:p>
        </p:txBody>
      </p:sp>
      <p:sp>
        <p:nvSpPr>
          <p:cNvPr id="3" name="İçerik Yer Tutucusu 2">
            <a:extLst>
              <a:ext uri="{FF2B5EF4-FFF2-40B4-BE49-F238E27FC236}">
                <a16:creationId xmlns:a16="http://schemas.microsoft.com/office/drawing/2014/main" id="{AFB18F4E-292C-7149-AC09-2768FBAA77B2}"/>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tr-US"/>
          </a:p>
        </p:txBody>
      </p:sp>
      <p:sp>
        <p:nvSpPr>
          <p:cNvPr id="4" name="Veri Yer Tutucusu 3">
            <a:extLst>
              <a:ext uri="{FF2B5EF4-FFF2-40B4-BE49-F238E27FC236}">
                <a16:creationId xmlns:a16="http://schemas.microsoft.com/office/drawing/2014/main" id="{DF9218E2-275C-9F46-AE51-FCEB6C6B0AA3}"/>
              </a:ext>
            </a:extLst>
          </p:cNvPr>
          <p:cNvSpPr>
            <a:spLocks noGrp="1"/>
          </p:cNvSpPr>
          <p:nvPr>
            <p:ph type="dt" sz="half" idx="10"/>
          </p:nvPr>
        </p:nvSpPr>
        <p:spPr/>
        <p:txBody>
          <a:bodyPr/>
          <a:lstStyle/>
          <a:p>
            <a:endParaRPr lang="tr-US"/>
          </a:p>
        </p:txBody>
      </p:sp>
      <p:sp>
        <p:nvSpPr>
          <p:cNvPr id="5" name="Alt Bilgi Yer Tutucusu 4">
            <a:extLst>
              <a:ext uri="{FF2B5EF4-FFF2-40B4-BE49-F238E27FC236}">
                <a16:creationId xmlns:a16="http://schemas.microsoft.com/office/drawing/2014/main" id="{32F9004C-C1E4-5549-8446-A40C8A18B9AF}"/>
              </a:ext>
            </a:extLst>
          </p:cNvPr>
          <p:cNvSpPr>
            <a:spLocks noGrp="1"/>
          </p:cNvSpPr>
          <p:nvPr>
            <p:ph type="ftr" sz="quarter" idx="11"/>
          </p:nvPr>
        </p:nvSpPr>
        <p:spPr/>
        <p:txBody>
          <a:bodyPr/>
          <a:lstStyle/>
          <a:p>
            <a:endParaRPr lang="tr-US"/>
          </a:p>
        </p:txBody>
      </p:sp>
      <p:sp>
        <p:nvSpPr>
          <p:cNvPr id="6" name="Slayt Numarası Yer Tutucusu 5">
            <a:extLst>
              <a:ext uri="{FF2B5EF4-FFF2-40B4-BE49-F238E27FC236}">
                <a16:creationId xmlns:a16="http://schemas.microsoft.com/office/drawing/2014/main" id="{E5367024-877D-8349-8F58-B6F8497C7F7A}"/>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tr-TR" smtClean="0"/>
              <a:t>‹#›</a:t>
            </a:fld>
            <a:endParaRPr lang="tr-TR"/>
          </a:p>
        </p:txBody>
      </p:sp>
    </p:spTree>
    <p:extLst>
      <p:ext uri="{BB962C8B-B14F-4D97-AF65-F5344CB8AC3E}">
        <p14:creationId xmlns:p14="http://schemas.microsoft.com/office/powerpoint/2010/main" val="901930003"/>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21B802C-F2D2-F643-A67D-11D847A65B38}"/>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endParaRPr lang="tr-US"/>
          </a:p>
        </p:txBody>
      </p:sp>
      <p:sp>
        <p:nvSpPr>
          <p:cNvPr id="3" name="Metin Yer Tutucusu 2">
            <a:extLst>
              <a:ext uri="{FF2B5EF4-FFF2-40B4-BE49-F238E27FC236}">
                <a16:creationId xmlns:a16="http://schemas.microsoft.com/office/drawing/2014/main" id="{88BADE1B-CF5A-B241-9DEF-207613030CD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16F7CFEC-47F2-FA49-AAD4-9C05E6F2EE90}"/>
              </a:ext>
            </a:extLst>
          </p:cNvPr>
          <p:cNvSpPr>
            <a:spLocks noGrp="1"/>
          </p:cNvSpPr>
          <p:nvPr>
            <p:ph type="dt" sz="half" idx="10"/>
          </p:nvPr>
        </p:nvSpPr>
        <p:spPr/>
        <p:txBody>
          <a:bodyPr/>
          <a:lstStyle/>
          <a:p>
            <a:endParaRPr lang="tr-US"/>
          </a:p>
        </p:txBody>
      </p:sp>
      <p:sp>
        <p:nvSpPr>
          <p:cNvPr id="5" name="Alt Bilgi Yer Tutucusu 4">
            <a:extLst>
              <a:ext uri="{FF2B5EF4-FFF2-40B4-BE49-F238E27FC236}">
                <a16:creationId xmlns:a16="http://schemas.microsoft.com/office/drawing/2014/main" id="{6B01E395-0491-3D45-B665-96B3C536E3B7}"/>
              </a:ext>
            </a:extLst>
          </p:cNvPr>
          <p:cNvSpPr>
            <a:spLocks noGrp="1"/>
          </p:cNvSpPr>
          <p:nvPr>
            <p:ph type="ftr" sz="quarter" idx="11"/>
          </p:nvPr>
        </p:nvSpPr>
        <p:spPr/>
        <p:txBody>
          <a:bodyPr/>
          <a:lstStyle/>
          <a:p>
            <a:endParaRPr lang="tr-US"/>
          </a:p>
        </p:txBody>
      </p:sp>
      <p:sp>
        <p:nvSpPr>
          <p:cNvPr id="6" name="Slayt Numarası Yer Tutucusu 5">
            <a:extLst>
              <a:ext uri="{FF2B5EF4-FFF2-40B4-BE49-F238E27FC236}">
                <a16:creationId xmlns:a16="http://schemas.microsoft.com/office/drawing/2014/main" id="{E5C83AE2-F17A-CF46-976F-B786822E4CD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tr-TR" smtClean="0"/>
              <a:t>‹#›</a:t>
            </a:fld>
            <a:endParaRPr lang="tr-TR"/>
          </a:p>
        </p:txBody>
      </p:sp>
    </p:spTree>
    <p:extLst>
      <p:ext uri="{BB962C8B-B14F-4D97-AF65-F5344CB8AC3E}">
        <p14:creationId xmlns:p14="http://schemas.microsoft.com/office/powerpoint/2010/main" val="128763138"/>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D2611C9-1889-9D41-97CA-7E68B291F642}"/>
              </a:ext>
            </a:extLst>
          </p:cNvPr>
          <p:cNvSpPr>
            <a:spLocks noGrp="1"/>
          </p:cNvSpPr>
          <p:nvPr>
            <p:ph type="title"/>
          </p:nvPr>
        </p:nvSpPr>
        <p:spPr/>
        <p:txBody>
          <a:bodyPr/>
          <a:lstStyle/>
          <a:p>
            <a:r>
              <a:rPr lang="tr-TR"/>
              <a:t>Asıl başlık stilini düzenlemek için tıklayın</a:t>
            </a:r>
            <a:endParaRPr lang="tr-US"/>
          </a:p>
        </p:txBody>
      </p:sp>
      <p:sp>
        <p:nvSpPr>
          <p:cNvPr id="3" name="İçerik Yer Tutucusu 2">
            <a:extLst>
              <a:ext uri="{FF2B5EF4-FFF2-40B4-BE49-F238E27FC236}">
                <a16:creationId xmlns:a16="http://schemas.microsoft.com/office/drawing/2014/main" id="{6EC39E59-7DC5-6D4E-82D0-F3E60B21ECB0}"/>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tr-US"/>
          </a:p>
        </p:txBody>
      </p:sp>
      <p:sp>
        <p:nvSpPr>
          <p:cNvPr id="4" name="İçerik Yer Tutucusu 3">
            <a:extLst>
              <a:ext uri="{FF2B5EF4-FFF2-40B4-BE49-F238E27FC236}">
                <a16:creationId xmlns:a16="http://schemas.microsoft.com/office/drawing/2014/main" id="{3A5DF1A5-41C8-8B41-97EA-824D3C904B7B}"/>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tr-US"/>
          </a:p>
        </p:txBody>
      </p:sp>
      <p:sp>
        <p:nvSpPr>
          <p:cNvPr id="5" name="Veri Yer Tutucusu 4">
            <a:extLst>
              <a:ext uri="{FF2B5EF4-FFF2-40B4-BE49-F238E27FC236}">
                <a16:creationId xmlns:a16="http://schemas.microsoft.com/office/drawing/2014/main" id="{45F165F9-0664-7E48-A857-3A610B662B3A}"/>
              </a:ext>
            </a:extLst>
          </p:cNvPr>
          <p:cNvSpPr>
            <a:spLocks noGrp="1"/>
          </p:cNvSpPr>
          <p:nvPr>
            <p:ph type="dt" sz="half" idx="10"/>
          </p:nvPr>
        </p:nvSpPr>
        <p:spPr/>
        <p:txBody>
          <a:bodyPr/>
          <a:lstStyle/>
          <a:p>
            <a:endParaRPr lang="tr-US"/>
          </a:p>
        </p:txBody>
      </p:sp>
      <p:sp>
        <p:nvSpPr>
          <p:cNvPr id="6" name="Alt Bilgi Yer Tutucusu 5">
            <a:extLst>
              <a:ext uri="{FF2B5EF4-FFF2-40B4-BE49-F238E27FC236}">
                <a16:creationId xmlns:a16="http://schemas.microsoft.com/office/drawing/2014/main" id="{8F62FD3E-BEAD-F843-BB32-B0234514002F}"/>
              </a:ext>
            </a:extLst>
          </p:cNvPr>
          <p:cNvSpPr>
            <a:spLocks noGrp="1"/>
          </p:cNvSpPr>
          <p:nvPr>
            <p:ph type="ftr" sz="quarter" idx="11"/>
          </p:nvPr>
        </p:nvSpPr>
        <p:spPr/>
        <p:txBody>
          <a:bodyPr/>
          <a:lstStyle/>
          <a:p>
            <a:endParaRPr lang="tr-US"/>
          </a:p>
        </p:txBody>
      </p:sp>
      <p:sp>
        <p:nvSpPr>
          <p:cNvPr id="7" name="Slayt Numarası Yer Tutucusu 6">
            <a:extLst>
              <a:ext uri="{FF2B5EF4-FFF2-40B4-BE49-F238E27FC236}">
                <a16:creationId xmlns:a16="http://schemas.microsoft.com/office/drawing/2014/main" id="{9CAF0248-9A5E-0148-9A23-9B9ACC48022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tr-TR" smtClean="0"/>
              <a:t>‹#›</a:t>
            </a:fld>
            <a:endParaRPr lang="tr-TR"/>
          </a:p>
        </p:txBody>
      </p:sp>
    </p:spTree>
    <p:extLst>
      <p:ext uri="{BB962C8B-B14F-4D97-AF65-F5344CB8AC3E}">
        <p14:creationId xmlns:p14="http://schemas.microsoft.com/office/powerpoint/2010/main" val="4008992293"/>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018782A-A910-C84E-AB74-4A40814F329D}"/>
              </a:ext>
            </a:extLst>
          </p:cNvPr>
          <p:cNvSpPr>
            <a:spLocks noGrp="1"/>
          </p:cNvSpPr>
          <p:nvPr>
            <p:ph type="title"/>
          </p:nvPr>
        </p:nvSpPr>
        <p:spPr>
          <a:xfrm>
            <a:off x="839788" y="365125"/>
            <a:ext cx="10515600" cy="1325563"/>
          </a:xfrm>
        </p:spPr>
        <p:txBody>
          <a:bodyPr/>
          <a:lstStyle/>
          <a:p>
            <a:r>
              <a:rPr lang="tr-TR"/>
              <a:t>Asıl başlık stilini düzenlemek için tıklayın</a:t>
            </a:r>
            <a:endParaRPr lang="tr-US"/>
          </a:p>
        </p:txBody>
      </p:sp>
      <p:sp>
        <p:nvSpPr>
          <p:cNvPr id="3" name="Metin Yer Tutucusu 2">
            <a:extLst>
              <a:ext uri="{FF2B5EF4-FFF2-40B4-BE49-F238E27FC236}">
                <a16:creationId xmlns:a16="http://schemas.microsoft.com/office/drawing/2014/main" id="{DA729110-1E6F-0940-ADD9-426B32F4B5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4AB4DBD9-5DAC-7E47-9A6C-07121D4A036F}"/>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tr-US"/>
          </a:p>
        </p:txBody>
      </p:sp>
      <p:sp>
        <p:nvSpPr>
          <p:cNvPr id="5" name="Metin Yer Tutucusu 4">
            <a:extLst>
              <a:ext uri="{FF2B5EF4-FFF2-40B4-BE49-F238E27FC236}">
                <a16:creationId xmlns:a16="http://schemas.microsoft.com/office/drawing/2014/main" id="{13E90A74-3497-F644-A81C-D31E800ACA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9F74A2C4-4FC9-5D49-AD63-C6330AC461DD}"/>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tr-US"/>
          </a:p>
        </p:txBody>
      </p:sp>
      <p:sp>
        <p:nvSpPr>
          <p:cNvPr id="7" name="Veri Yer Tutucusu 6">
            <a:extLst>
              <a:ext uri="{FF2B5EF4-FFF2-40B4-BE49-F238E27FC236}">
                <a16:creationId xmlns:a16="http://schemas.microsoft.com/office/drawing/2014/main" id="{9ED65487-9D2C-D842-A536-85205ED608A5}"/>
              </a:ext>
            </a:extLst>
          </p:cNvPr>
          <p:cNvSpPr>
            <a:spLocks noGrp="1"/>
          </p:cNvSpPr>
          <p:nvPr>
            <p:ph type="dt" sz="half" idx="10"/>
          </p:nvPr>
        </p:nvSpPr>
        <p:spPr/>
        <p:txBody>
          <a:bodyPr/>
          <a:lstStyle/>
          <a:p>
            <a:endParaRPr lang="tr-US"/>
          </a:p>
        </p:txBody>
      </p:sp>
      <p:sp>
        <p:nvSpPr>
          <p:cNvPr id="8" name="Alt Bilgi Yer Tutucusu 7">
            <a:extLst>
              <a:ext uri="{FF2B5EF4-FFF2-40B4-BE49-F238E27FC236}">
                <a16:creationId xmlns:a16="http://schemas.microsoft.com/office/drawing/2014/main" id="{12CC026C-111A-FA42-A81D-7545FD8E2E35}"/>
              </a:ext>
            </a:extLst>
          </p:cNvPr>
          <p:cNvSpPr>
            <a:spLocks noGrp="1"/>
          </p:cNvSpPr>
          <p:nvPr>
            <p:ph type="ftr" sz="quarter" idx="11"/>
          </p:nvPr>
        </p:nvSpPr>
        <p:spPr/>
        <p:txBody>
          <a:bodyPr/>
          <a:lstStyle/>
          <a:p>
            <a:endParaRPr lang="tr-US"/>
          </a:p>
        </p:txBody>
      </p:sp>
      <p:sp>
        <p:nvSpPr>
          <p:cNvPr id="9" name="Slayt Numarası Yer Tutucusu 8">
            <a:extLst>
              <a:ext uri="{FF2B5EF4-FFF2-40B4-BE49-F238E27FC236}">
                <a16:creationId xmlns:a16="http://schemas.microsoft.com/office/drawing/2014/main" id="{46FBBBEF-0BCE-DF4C-89CA-9DCAAAD6E8E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tr-TR" smtClean="0"/>
              <a:t>‹#›</a:t>
            </a:fld>
            <a:endParaRPr lang="tr-TR"/>
          </a:p>
        </p:txBody>
      </p:sp>
    </p:spTree>
    <p:extLst>
      <p:ext uri="{BB962C8B-B14F-4D97-AF65-F5344CB8AC3E}">
        <p14:creationId xmlns:p14="http://schemas.microsoft.com/office/powerpoint/2010/main" val="37045704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D060332-73BB-8C41-A8D9-74FBCFF18962}"/>
              </a:ext>
            </a:extLst>
          </p:cNvPr>
          <p:cNvSpPr>
            <a:spLocks noGrp="1"/>
          </p:cNvSpPr>
          <p:nvPr>
            <p:ph type="title"/>
          </p:nvPr>
        </p:nvSpPr>
        <p:spPr/>
        <p:txBody>
          <a:bodyPr/>
          <a:lstStyle/>
          <a:p>
            <a:r>
              <a:rPr lang="tr-TR"/>
              <a:t>Asıl başlık stilini düzenlemek için tıklayın</a:t>
            </a:r>
            <a:endParaRPr lang="tr-US"/>
          </a:p>
        </p:txBody>
      </p:sp>
      <p:sp>
        <p:nvSpPr>
          <p:cNvPr id="3" name="Veri Yer Tutucusu 2">
            <a:extLst>
              <a:ext uri="{FF2B5EF4-FFF2-40B4-BE49-F238E27FC236}">
                <a16:creationId xmlns:a16="http://schemas.microsoft.com/office/drawing/2014/main" id="{FC872518-3D13-2747-B9B3-5C0799AB1457}"/>
              </a:ext>
            </a:extLst>
          </p:cNvPr>
          <p:cNvSpPr>
            <a:spLocks noGrp="1"/>
          </p:cNvSpPr>
          <p:nvPr>
            <p:ph type="dt" sz="half" idx="10"/>
          </p:nvPr>
        </p:nvSpPr>
        <p:spPr/>
        <p:txBody>
          <a:bodyPr/>
          <a:lstStyle/>
          <a:p>
            <a:endParaRPr lang="tr-US"/>
          </a:p>
        </p:txBody>
      </p:sp>
      <p:sp>
        <p:nvSpPr>
          <p:cNvPr id="4" name="Alt Bilgi Yer Tutucusu 3">
            <a:extLst>
              <a:ext uri="{FF2B5EF4-FFF2-40B4-BE49-F238E27FC236}">
                <a16:creationId xmlns:a16="http://schemas.microsoft.com/office/drawing/2014/main" id="{AD418BF3-70D9-4E4C-963F-21642EEFBF2A}"/>
              </a:ext>
            </a:extLst>
          </p:cNvPr>
          <p:cNvSpPr>
            <a:spLocks noGrp="1"/>
          </p:cNvSpPr>
          <p:nvPr>
            <p:ph type="ftr" sz="quarter" idx="11"/>
          </p:nvPr>
        </p:nvSpPr>
        <p:spPr/>
        <p:txBody>
          <a:bodyPr/>
          <a:lstStyle/>
          <a:p>
            <a:endParaRPr lang="tr-US"/>
          </a:p>
        </p:txBody>
      </p:sp>
      <p:sp>
        <p:nvSpPr>
          <p:cNvPr id="5" name="Slayt Numarası Yer Tutucusu 4">
            <a:extLst>
              <a:ext uri="{FF2B5EF4-FFF2-40B4-BE49-F238E27FC236}">
                <a16:creationId xmlns:a16="http://schemas.microsoft.com/office/drawing/2014/main" id="{8A81D57B-7B5A-584D-B3D6-DB293740A9A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tr-TR" smtClean="0"/>
              <a:t>‹#›</a:t>
            </a:fld>
            <a:endParaRPr lang="tr-TR"/>
          </a:p>
        </p:txBody>
      </p:sp>
    </p:spTree>
    <p:extLst>
      <p:ext uri="{BB962C8B-B14F-4D97-AF65-F5344CB8AC3E}">
        <p14:creationId xmlns:p14="http://schemas.microsoft.com/office/powerpoint/2010/main" val="279601270"/>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5F02569A-293F-FF4F-90A6-C979A7F77C2A}"/>
              </a:ext>
            </a:extLst>
          </p:cNvPr>
          <p:cNvSpPr>
            <a:spLocks noGrp="1"/>
          </p:cNvSpPr>
          <p:nvPr>
            <p:ph type="dt" sz="half" idx="10"/>
          </p:nvPr>
        </p:nvSpPr>
        <p:spPr/>
        <p:txBody>
          <a:bodyPr/>
          <a:lstStyle/>
          <a:p>
            <a:endParaRPr lang="tr-US"/>
          </a:p>
        </p:txBody>
      </p:sp>
      <p:sp>
        <p:nvSpPr>
          <p:cNvPr id="3" name="Alt Bilgi Yer Tutucusu 2">
            <a:extLst>
              <a:ext uri="{FF2B5EF4-FFF2-40B4-BE49-F238E27FC236}">
                <a16:creationId xmlns:a16="http://schemas.microsoft.com/office/drawing/2014/main" id="{E6A1B424-32B0-A94A-8031-9D37B9B3107F}"/>
              </a:ext>
            </a:extLst>
          </p:cNvPr>
          <p:cNvSpPr>
            <a:spLocks noGrp="1"/>
          </p:cNvSpPr>
          <p:nvPr>
            <p:ph type="ftr" sz="quarter" idx="11"/>
          </p:nvPr>
        </p:nvSpPr>
        <p:spPr/>
        <p:txBody>
          <a:bodyPr/>
          <a:lstStyle/>
          <a:p>
            <a:endParaRPr lang="tr-US"/>
          </a:p>
        </p:txBody>
      </p:sp>
      <p:sp>
        <p:nvSpPr>
          <p:cNvPr id="4" name="Slayt Numarası Yer Tutucusu 3">
            <a:extLst>
              <a:ext uri="{FF2B5EF4-FFF2-40B4-BE49-F238E27FC236}">
                <a16:creationId xmlns:a16="http://schemas.microsoft.com/office/drawing/2014/main" id="{534D4DFB-9BB8-EB43-950A-16D91514CAE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tr-TR" smtClean="0"/>
              <a:t>‹#›</a:t>
            </a:fld>
            <a:endParaRPr lang="tr-TR"/>
          </a:p>
        </p:txBody>
      </p:sp>
    </p:spTree>
    <p:extLst>
      <p:ext uri="{BB962C8B-B14F-4D97-AF65-F5344CB8AC3E}">
        <p14:creationId xmlns:p14="http://schemas.microsoft.com/office/powerpoint/2010/main" val="2685010090"/>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E840382-4BF5-F346-B889-56B1618630BB}"/>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tr-US"/>
          </a:p>
        </p:txBody>
      </p:sp>
      <p:sp>
        <p:nvSpPr>
          <p:cNvPr id="3" name="İçerik Yer Tutucusu 2">
            <a:extLst>
              <a:ext uri="{FF2B5EF4-FFF2-40B4-BE49-F238E27FC236}">
                <a16:creationId xmlns:a16="http://schemas.microsoft.com/office/drawing/2014/main" id="{4EBCF328-38A3-0F43-BC7C-DBE6D028BC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tr-US"/>
          </a:p>
        </p:txBody>
      </p:sp>
      <p:sp>
        <p:nvSpPr>
          <p:cNvPr id="4" name="Metin Yer Tutucusu 3">
            <a:extLst>
              <a:ext uri="{FF2B5EF4-FFF2-40B4-BE49-F238E27FC236}">
                <a16:creationId xmlns:a16="http://schemas.microsoft.com/office/drawing/2014/main" id="{60FEF614-490B-474D-B6F9-0D7EB2D396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CF65B5AC-F1DB-7F4C-B3A5-D84D611637D7}"/>
              </a:ext>
            </a:extLst>
          </p:cNvPr>
          <p:cNvSpPr>
            <a:spLocks noGrp="1"/>
          </p:cNvSpPr>
          <p:nvPr>
            <p:ph type="dt" sz="half" idx="10"/>
          </p:nvPr>
        </p:nvSpPr>
        <p:spPr/>
        <p:txBody>
          <a:bodyPr/>
          <a:lstStyle/>
          <a:p>
            <a:endParaRPr lang="tr-US"/>
          </a:p>
        </p:txBody>
      </p:sp>
      <p:sp>
        <p:nvSpPr>
          <p:cNvPr id="6" name="Alt Bilgi Yer Tutucusu 5">
            <a:extLst>
              <a:ext uri="{FF2B5EF4-FFF2-40B4-BE49-F238E27FC236}">
                <a16:creationId xmlns:a16="http://schemas.microsoft.com/office/drawing/2014/main" id="{FCCE28E5-3EF9-E34C-989B-E234575433A4}"/>
              </a:ext>
            </a:extLst>
          </p:cNvPr>
          <p:cNvSpPr>
            <a:spLocks noGrp="1"/>
          </p:cNvSpPr>
          <p:nvPr>
            <p:ph type="ftr" sz="quarter" idx="11"/>
          </p:nvPr>
        </p:nvSpPr>
        <p:spPr/>
        <p:txBody>
          <a:bodyPr/>
          <a:lstStyle/>
          <a:p>
            <a:endParaRPr lang="tr-US"/>
          </a:p>
        </p:txBody>
      </p:sp>
      <p:sp>
        <p:nvSpPr>
          <p:cNvPr id="7" name="Slayt Numarası Yer Tutucusu 6">
            <a:extLst>
              <a:ext uri="{FF2B5EF4-FFF2-40B4-BE49-F238E27FC236}">
                <a16:creationId xmlns:a16="http://schemas.microsoft.com/office/drawing/2014/main" id="{445A45A1-BBD9-B146-838A-F388B3AE010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tr-TR" smtClean="0"/>
              <a:t>‹#›</a:t>
            </a:fld>
            <a:endParaRPr lang="tr-TR"/>
          </a:p>
        </p:txBody>
      </p:sp>
    </p:spTree>
    <p:extLst>
      <p:ext uri="{BB962C8B-B14F-4D97-AF65-F5344CB8AC3E}">
        <p14:creationId xmlns:p14="http://schemas.microsoft.com/office/powerpoint/2010/main" val="775924981"/>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AC6ED9B-EC58-084D-B433-24345436771D}"/>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tr-US"/>
          </a:p>
        </p:txBody>
      </p:sp>
      <p:sp>
        <p:nvSpPr>
          <p:cNvPr id="3" name="Resim Yer Tutucusu 2">
            <a:extLst>
              <a:ext uri="{FF2B5EF4-FFF2-40B4-BE49-F238E27FC236}">
                <a16:creationId xmlns:a16="http://schemas.microsoft.com/office/drawing/2014/main" id="{5BB57B93-DCE3-CB49-B775-47F49333A3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US"/>
          </a:p>
        </p:txBody>
      </p:sp>
      <p:sp>
        <p:nvSpPr>
          <p:cNvPr id="4" name="Metin Yer Tutucusu 3">
            <a:extLst>
              <a:ext uri="{FF2B5EF4-FFF2-40B4-BE49-F238E27FC236}">
                <a16:creationId xmlns:a16="http://schemas.microsoft.com/office/drawing/2014/main" id="{E523E709-8E44-0A48-B14D-576491D712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25C7D34F-089E-6F4F-B78F-C4EA8FC52C99}"/>
              </a:ext>
            </a:extLst>
          </p:cNvPr>
          <p:cNvSpPr>
            <a:spLocks noGrp="1"/>
          </p:cNvSpPr>
          <p:nvPr>
            <p:ph type="dt" sz="half" idx="10"/>
          </p:nvPr>
        </p:nvSpPr>
        <p:spPr/>
        <p:txBody>
          <a:bodyPr/>
          <a:lstStyle/>
          <a:p>
            <a:endParaRPr lang="tr-US"/>
          </a:p>
        </p:txBody>
      </p:sp>
      <p:sp>
        <p:nvSpPr>
          <p:cNvPr id="6" name="Alt Bilgi Yer Tutucusu 5">
            <a:extLst>
              <a:ext uri="{FF2B5EF4-FFF2-40B4-BE49-F238E27FC236}">
                <a16:creationId xmlns:a16="http://schemas.microsoft.com/office/drawing/2014/main" id="{11C24875-66DE-6C44-B5A0-11545A3E7136}"/>
              </a:ext>
            </a:extLst>
          </p:cNvPr>
          <p:cNvSpPr>
            <a:spLocks noGrp="1"/>
          </p:cNvSpPr>
          <p:nvPr>
            <p:ph type="ftr" sz="quarter" idx="11"/>
          </p:nvPr>
        </p:nvSpPr>
        <p:spPr/>
        <p:txBody>
          <a:bodyPr/>
          <a:lstStyle/>
          <a:p>
            <a:endParaRPr lang="tr-US"/>
          </a:p>
        </p:txBody>
      </p:sp>
      <p:sp>
        <p:nvSpPr>
          <p:cNvPr id="7" name="Slayt Numarası Yer Tutucusu 6">
            <a:extLst>
              <a:ext uri="{FF2B5EF4-FFF2-40B4-BE49-F238E27FC236}">
                <a16:creationId xmlns:a16="http://schemas.microsoft.com/office/drawing/2014/main" id="{65256362-CDFE-314A-9705-2822047198E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tr-TR" smtClean="0"/>
              <a:t>‹#›</a:t>
            </a:fld>
            <a:endParaRPr lang="tr-TR"/>
          </a:p>
        </p:txBody>
      </p:sp>
    </p:spTree>
    <p:extLst>
      <p:ext uri="{BB962C8B-B14F-4D97-AF65-F5344CB8AC3E}">
        <p14:creationId xmlns:p14="http://schemas.microsoft.com/office/powerpoint/2010/main" val="2006291338"/>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9F01CE73-21AB-BF41-B1E5-2295DCB5CC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endParaRPr lang="tr-US"/>
          </a:p>
        </p:txBody>
      </p:sp>
      <p:sp>
        <p:nvSpPr>
          <p:cNvPr id="3" name="Metin Yer Tutucusu 2">
            <a:extLst>
              <a:ext uri="{FF2B5EF4-FFF2-40B4-BE49-F238E27FC236}">
                <a16:creationId xmlns:a16="http://schemas.microsoft.com/office/drawing/2014/main" id="{6870A77B-DCF7-F240-985F-1938322664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tr-US"/>
          </a:p>
        </p:txBody>
      </p:sp>
      <p:sp>
        <p:nvSpPr>
          <p:cNvPr id="4" name="Veri Yer Tutucusu 3">
            <a:extLst>
              <a:ext uri="{FF2B5EF4-FFF2-40B4-BE49-F238E27FC236}">
                <a16:creationId xmlns:a16="http://schemas.microsoft.com/office/drawing/2014/main" id="{7A09D6E6-1B32-044B-86F0-EAA589D025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tr-US"/>
          </a:p>
        </p:txBody>
      </p:sp>
      <p:sp>
        <p:nvSpPr>
          <p:cNvPr id="5" name="Alt Bilgi Yer Tutucusu 4">
            <a:extLst>
              <a:ext uri="{FF2B5EF4-FFF2-40B4-BE49-F238E27FC236}">
                <a16:creationId xmlns:a16="http://schemas.microsoft.com/office/drawing/2014/main" id="{4B2AA360-092B-9649-ACE0-D616374162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US"/>
          </a:p>
        </p:txBody>
      </p:sp>
      <p:sp>
        <p:nvSpPr>
          <p:cNvPr id="6" name="Slayt Numarası Yer Tutucusu 5">
            <a:extLst>
              <a:ext uri="{FF2B5EF4-FFF2-40B4-BE49-F238E27FC236}">
                <a16:creationId xmlns:a16="http://schemas.microsoft.com/office/drawing/2014/main" id="{77063668-1CFC-014B-9B19-99FADA0EAC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lvl="0" indent="0" algn="r" rtl="0">
              <a:spcBef>
                <a:spcPts val="0"/>
              </a:spcBef>
              <a:spcAft>
                <a:spcPts val="0"/>
              </a:spcAft>
              <a:buNone/>
            </a:pPr>
            <a:fld id="{00000000-1234-1234-1234-123412341234}" type="slidenum">
              <a:rPr lang="tr-TR" smtClean="0"/>
              <a:t>‹#›</a:t>
            </a:fld>
            <a:endParaRPr lang="tr-TR"/>
          </a:p>
        </p:txBody>
      </p:sp>
    </p:spTree>
    <p:extLst>
      <p:ext uri="{BB962C8B-B14F-4D97-AF65-F5344CB8AC3E}">
        <p14:creationId xmlns:p14="http://schemas.microsoft.com/office/powerpoint/2010/main" val="27866222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250">
        <p:wipe/>
      </p:transition>
    </mc:Choice>
    <mc:Fallback xmlns="">
      <p:transition spd="slow">
        <p:wip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4.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3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A7FE4364-F1E8-4140-8BEA-22917D0AD52D}"/>
              </a:ext>
            </a:extLst>
          </p:cNvPr>
          <p:cNvSpPr/>
          <p:nvPr/>
        </p:nvSpPr>
        <p:spPr>
          <a:xfrm>
            <a:off x="674913" y="779929"/>
            <a:ext cx="10722429" cy="5478423"/>
          </a:xfrm>
          <a:prstGeom prst="rect">
            <a:avLst/>
          </a:prstGeom>
        </p:spPr>
        <p:txBody>
          <a:bodyPr wrap="square">
            <a:spAutoFit/>
          </a:bodyPr>
          <a:lstStyle/>
          <a:p>
            <a:pPr algn="ctr"/>
            <a:endParaRPr lang="tr-TR" sz="3600" dirty="0"/>
          </a:p>
          <a:p>
            <a:pPr algn="ctr"/>
            <a:r>
              <a:rPr lang="tr-TR" sz="4800" dirty="0"/>
              <a:t>Türkiye </a:t>
            </a:r>
            <a:r>
              <a:rPr lang="tr-TR" sz="4800" dirty="0" err="1"/>
              <a:t>Muay</a:t>
            </a:r>
            <a:r>
              <a:rPr lang="tr-TR" sz="4800" dirty="0"/>
              <a:t> </a:t>
            </a:r>
            <a:r>
              <a:rPr lang="tr-TR" sz="4800" dirty="0" err="1"/>
              <a:t>Thai</a:t>
            </a:r>
            <a:r>
              <a:rPr lang="tr-TR" sz="4800" dirty="0"/>
              <a:t> Federasyonu </a:t>
            </a:r>
            <a:br>
              <a:rPr lang="tr-TR" sz="4800" dirty="0"/>
            </a:br>
            <a:r>
              <a:rPr lang="tr-TR" sz="4800" dirty="0" err="1"/>
              <a:t>Muay</a:t>
            </a:r>
            <a:r>
              <a:rPr lang="tr-TR" sz="4800" dirty="0"/>
              <a:t> </a:t>
            </a:r>
            <a:r>
              <a:rPr lang="tr-TR" sz="4800" dirty="0" err="1"/>
              <a:t>Thai</a:t>
            </a:r>
            <a:r>
              <a:rPr lang="tr-TR" sz="4800" dirty="0"/>
              <a:t> Beslenme</a:t>
            </a:r>
            <a:br>
              <a:rPr lang="tr-TR" dirty="0"/>
            </a:br>
            <a:endParaRPr lang="tr-TR" dirty="0"/>
          </a:p>
          <a:p>
            <a:endParaRPr lang="tr-TR" sz="2000" dirty="0"/>
          </a:p>
          <a:p>
            <a:endParaRPr lang="tr-TR" sz="2000" dirty="0"/>
          </a:p>
          <a:p>
            <a:endParaRPr lang="tr-TR" sz="2000" dirty="0"/>
          </a:p>
          <a:p>
            <a:endParaRPr lang="tr-TR" sz="2000" dirty="0"/>
          </a:p>
          <a:p>
            <a:endParaRPr lang="tr-TR" sz="2000" dirty="0"/>
          </a:p>
          <a:p>
            <a:endParaRPr lang="tr-TR" sz="2000" dirty="0"/>
          </a:p>
          <a:p>
            <a:br>
              <a:rPr lang="tr-TR" sz="2000" dirty="0"/>
            </a:br>
            <a:r>
              <a:rPr lang="tr-TR" sz="2000" dirty="0"/>
              <a:t>Diyetisyen Pınar Demirkaya - </a:t>
            </a:r>
            <a:r>
              <a:rPr lang="tr-TR" sz="2000" dirty="0" err="1"/>
              <a:t>Bahçeşehir</a:t>
            </a:r>
            <a:r>
              <a:rPr lang="tr-TR" sz="2000" dirty="0"/>
              <a:t> Üniversitesi</a:t>
            </a:r>
          </a:p>
          <a:p>
            <a:r>
              <a:rPr lang="tr-TR" sz="2000" dirty="0" err="1"/>
              <a:t>İnstagram</a:t>
            </a:r>
            <a:r>
              <a:rPr lang="tr-TR" sz="2000" dirty="0"/>
              <a:t> : @</a:t>
            </a:r>
            <a:r>
              <a:rPr lang="tr-TR" sz="2000" dirty="0" err="1"/>
              <a:t>diyetisyenpinardemirkaya</a:t>
            </a:r>
            <a:endParaRPr lang="tr-TR" sz="2000" dirty="0"/>
          </a:p>
          <a:p>
            <a:r>
              <a:rPr lang="tr-TR" sz="2000" dirty="0"/>
              <a:t>Mail: </a:t>
            </a:r>
            <a:r>
              <a:rPr lang="tr-TR" sz="2000" dirty="0" err="1"/>
              <a:t>info@pinardemirkaya.com.tr</a:t>
            </a:r>
            <a:endParaRPr lang="tr-US" sz="2000" dirty="0"/>
          </a:p>
        </p:txBody>
      </p:sp>
    </p:spTree>
    <p:extLst>
      <p:ext uri="{BB962C8B-B14F-4D97-AF65-F5344CB8AC3E}">
        <p14:creationId xmlns:p14="http://schemas.microsoft.com/office/powerpoint/2010/main" val="2635049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5" name="Rectangle 94">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D26F254A-72CA-44C4-B963-EB1517179AB7}"/>
              </a:ext>
            </a:extLst>
          </p:cNvPr>
          <p:cNvSpPr>
            <a:spLocks noGrp="1"/>
          </p:cNvSpPr>
          <p:nvPr>
            <p:ph type="title"/>
          </p:nvPr>
        </p:nvSpPr>
        <p:spPr>
          <a:xfrm>
            <a:off x="1371597" y="348865"/>
            <a:ext cx="10044023" cy="877729"/>
          </a:xfrm>
        </p:spPr>
        <p:txBody>
          <a:bodyPr anchor="ctr">
            <a:normAutofit/>
          </a:bodyPr>
          <a:lstStyle/>
          <a:p>
            <a:r>
              <a:rPr lang="tr-TR" sz="3400">
                <a:solidFill>
                  <a:srgbClr val="FFFFFF"/>
                </a:solidFill>
              </a:rPr>
              <a:t>Fosfojen Sistem – Kreatin Fosfat –CP – Alaktasit Sistem</a:t>
            </a:r>
          </a:p>
        </p:txBody>
      </p:sp>
      <p:graphicFrame>
        <p:nvGraphicFramePr>
          <p:cNvPr id="53" name="Metin Yer Tutucusu 2">
            <a:extLst>
              <a:ext uri="{FF2B5EF4-FFF2-40B4-BE49-F238E27FC236}">
                <a16:creationId xmlns:a16="http://schemas.microsoft.com/office/drawing/2014/main" id="{CAD2CD52-637E-4038-9689-B7D60D0BBBB0}"/>
              </a:ext>
            </a:extLst>
          </p:cNvPr>
          <p:cNvGraphicFramePr>
            <a:graphicFrameLocks noGrp="1"/>
          </p:cNvGraphicFramePr>
          <p:nvPr>
            <p:ph idx="1"/>
            <p:extLst>
              <p:ext uri="{D42A27DB-BD31-4B8C-83A1-F6EECF244321}">
                <p14:modId xmlns:p14="http://schemas.microsoft.com/office/powerpoint/2010/main" val="2962677425"/>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5847022"/>
      </p:ext>
    </p:extLst>
  </p:cSld>
  <p:clrMapOvr>
    <a:masterClrMapping/>
  </p:clrMapOvr>
  <mc:AlternateContent xmlns:mc="http://schemas.openxmlformats.org/markup-compatibility/2006" xmlns:p14="http://schemas.microsoft.com/office/powerpoint/2010/main">
    <mc:Choice Requires="p14">
      <p:transition spd="slow" p14:dur="1250">
        <p:wipe/>
      </p:transition>
    </mc:Choice>
    <mc:Fallback xmlns="">
      <p:transition spd="slow">
        <p:wip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9866A4BA-72A0-43D9-ACBF-AFC2A95CF73C}"/>
              </a:ext>
            </a:extLst>
          </p:cNvPr>
          <p:cNvSpPr>
            <a:spLocks noGrp="1"/>
          </p:cNvSpPr>
          <p:nvPr>
            <p:ph type="title"/>
          </p:nvPr>
        </p:nvSpPr>
        <p:spPr>
          <a:xfrm>
            <a:off x="1371597" y="348865"/>
            <a:ext cx="10044023" cy="877729"/>
          </a:xfrm>
        </p:spPr>
        <p:txBody>
          <a:bodyPr anchor="ctr">
            <a:normAutofit/>
          </a:bodyPr>
          <a:lstStyle/>
          <a:p>
            <a:r>
              <a:rPr lang="tr-TR" sz="4000">
                <a:solidFill>
                  <a:srgbClr val="FFFFFF"/>
                </a:solidFill>
              </a:rPr>
              <a:t>Anaerobik Glikoliz – Laktasit Sistemi</a:t>
            </a:r>
          </a:p>
        </p:txBody>
      </p:sp>
      <p:graphicFrame>
        <p:nvGraphicFramePr>
          <p:cNvPr id="5" name="Metin Yer Tutucusu 2">
            <a:extLst>
              <a:ext uri="{FF2B5EF4-FFF2-40B4-BE49-F238E27FC236}">
                <a16:creationId xmlns:a16="http://schemas.microsoft.com/office/drawing/2014/main" id="{AFB3337A-8CB3-4072-BDC9-63D03EE8AA74}"/>
              </a:ext>
            </a:extLst>
          </p:cNvPr>
          <p:cNvGraphicFramePr>
            <a:graphicFrameLocks noGrp="1"/>
          </p:cNvGraphicFramePr>
          <p:nvPr>
            <p:ph idx="1"/>
            <p:extLst>
              <p:ext uri="{D42A27DB-BD31-4B8C-83A1-F6EECF244321}">
                <p14:modId xmlns:p14="http://schemas.microsoft.com/office/powerpoint/2010/main" val="572683196"/>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21381002"/>
      </p:ext>
    </p:extLst>
  </p:cSld>
  <p:clrMapOvr>
    <a:masterClrMapping/>
  </p:clrMapOvr>
  <mc:AlternateContent xmlns:mc="http://schemas.openxmlformats.org/markup-compatibility/2006" xmlns:p14="http://schemas.microsoft.com/office/powerpoint/2010/main">
    <mc:Choice Requires="p14">
      <p:transition spd="slow" p14:dur="1250">
        <p:wipe/>
      </p:transition>
    </mc:Choice>
    <mc:Fallback xmlns="">
      <p:transition spd="slow">
        <p:wip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2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23">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2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27">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04F2F4AF-00BE-4643-A028-71383B6A41E4}"/>
              </a:ext>
            </a:extLst>
          </p:cNvPr>
          <p:cNvSpPr>
            <a:spLocks noGrp="1"/>
          </p:cNvSpPr>
          <p:nvPr>
            <p:ph type="title"/>
          </p:nvPr>
        </p:nvSpPr>
        <p:spPr>
          <a:xfrm>
            <a:off x="1371597" y="348865"/>
            <a:ext cx="10044023" cy="877729"/>
          </a:xfrm>
        </p:spPr>
        <p:txBody>
          <a:bodyPr anchor="ctr">
            <a:normAutofit/>
          </a:bodyPr>
          <a:lstStyle/>
          <a:p>
            <a:r>
              <a:rPr lang="tr-TR" sz="4000">
                <a:solidFill>
                  <a:srgbClr val="FFFFFF"/>
                </a:solidFill>
              </a:rPr>
              <a:t>Aerobik Enerji Sistemi</a:t>
            </a:r>
          </a:p>
        </p:txBody>
      </p:sp>
      <p:graphicFrame>
        <p:nvGraphicFramePr>
          <p:cNvPr id="18" name="Metin Yer Tutucusu 2">
            <a:extLst>
              <a:ext uri="{FF2B5EF4-FFF2-40B4-BE49-F238E27FC236}">
                <a16:creationId xmlns:a16="http://schemas.microsoft.com/office/drawing/2014/main" id="{596B5E59-884B-4C97-A432-423DCE0F06CE}"/>
              </a:ext>
            </a:extLst>
          </p:cNvPr>
          <p:cNvGraphicFramePr>
            <a:graphicFrameLocks noGrp="1"/>
          </p:cNvGraphicFramePr>
          <p:nvPr>
            <p:ph idx="1"/>
            <p:extLst>
              <p:ext uri="{D42A27DB-BD31-4B8C-83A1-F6EECF244321}">
                <p14:modId xmlns:p14="http://schemas.microsoft.com/office/powerpoint/2010/main" val="76972003"/>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31215733"/>
      </p:ext>
    </p:extLst>
  </p:cSld>
  <p:clrMapOvr>
    <a:masterClrMapping/>
  </p:clrMapOvr>
  <mc:AlternateContent xmlns:mc="http://schemas.openxmlformats.org/markup-compatibility/2006" xmlns:p14="http://schemas.microsoft.com/office/powerpoint/2010/main">
    <mc:Choice Requires="p14">
      <p:transition spd="slow" p14:dur="1250">
        <p:wipe/>
      </p:transition>
    </mc:Choice>
    <mc:Fallback xmlns="">
      <p:transition spd="slow">
        <p:wip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C29BA6AF-F5AE-4880-AF72-551ACA3A1114}"/>
              </a:ext>
            </a:extLst>
          </p:cNvPr>
          <p:cNvSpPr>
            <a:spLocks noGrp="1"/>
          </p:cNvSpPr>
          <p:nvPr>
            <p:ph type="title"/>
          </p:nvPr>
        </p:nvSpPr>
        <p:spPr>
          <a:xfrm>
            <a:off x="7085532" y="640080"/>
            <a:ext cx="4196932" cy="3566160"/>
          </a:xfrm>
        </p:spPr>
        <p:txBody>
          <a:bodyPr vert="horz" lIns="91440" tIns="45720" rIns="91440" bIns="45720" rtlCol="0" anchor="b">
            <a:normAutofit/>
          </a:bodyPr>
          <a:lstStyle/>
          <a:p>
            <a:r>
              <a:rPr lang="en-US" sz="5400"/>
              <a:t>SORU</a:t>
            </a:r>
          </a:p>
        </p:txBody>
      </p:sp>
      <p:sp>
        <p:nvSpPr>
          <p:cNvPr id="3" name="Metin Yer Tutucusu 2">
            <a:extLst>
              <a:ext uri="{FF2B5EF4-FFF2-40B4-BE49-F238E27FC236}">
                <a16:creationId xmlns:a16="http://schemas.microsoft.com/office/drawing/2014/main" id="{36D425FC-DC6D-49CE-BFEB-3EF06136F4F3}"/>
              </a:ext>
            </a:extLst>
          </p:cNvPr>
          <p:cNvSpPr>
            <a:spLocks noGrp="1"/>
          </p:cNvSpPr>
          <p:nvPr>
            <p:ph idx="1"/>
          </p:nvPr>
        </p:nvSpPr>
        <p:spPr>
          <a:xfrm>
            <a:off x="7085532" y="4636008"/>
            <a:ext cx="4261043" cy="1394584"/>
          </a:xfrm>
        </p:spPr>
        <p:txBody>
          <a:bodyPr vert="horz" lIns="91440" tIns="45720" rIns="91440" bIns="45720" rtlCol="0">
            <a:normAutofit/>
          </a:bodyPr>
          <a:lstStyle/>
          <a:p>
            <a:pPr marL="0" indent="0">
              <a:buNone/>
            </a:pPr>
            <a:r>
              <a:rPr lang="en-US" sz="2400" dirty="0" err="1"/>
              <a:t>Peki</a:t>
            </a:r>
            <a:r>
              <a:rPr lang="en-US" sz="2400" dirty="0"/>
              <a:t> o zaman  Muay Thai de </a:t>
            </a:r>
            <a:r>
              <a:rPr lang="en-US" sz="2400" dirty="0" err="1"/>
              <a:t>hangi</a:t>
            </a:r>
            <a:r>
              <a:rPr lang="en-US" sz="2400" dirty="0"/>
              <a:t> </a:t>
            </a:r>
            <a:r>
              <a:rPr lang="en-US" sz="2400" dirty="0" err="1"/>
              <a:t>enerji</a:t>
            </a:r>
            <a:r>
              <a:rPr lang="en-US" sz="2400" dirty="0"/>
              <a:t> </a:t>
            </a:r>
            <a:r>
              <a:rPr lang="en-US" sz="2400" dirty="0" err="1"/>
              <a:t>sistemini</a:t>
            </a:r>
            <a:r>
              <a:rPr lang="en-US" sz="2400" dirty="0"/>
              <a:t> </a:t>
            </a:r>
            <a:r>
              <a:rPr lang="en-US" sz="2400" dirty="0" err="1"/>
              <a:t>kullanıyoruz</a:t>
            </a:r>
            <a:r>
              <a:rPr lang="en-US" sz="2400" dirty="0"/>
              <a:t>?</a:t>
            </a:r>
          </a:p>
        </p:txBody>
      </p:sp>
      <p:pic>
        <p:nvPicPr>
          <p:cNvPr id="4" name="Resim 3">
            <a:extLst>
              <a:ext uri="{FF2B5EF4-FFF2-40B4-BE49-F238E27FC236}">
                <a16:creationId xmlns:a16="http://schemas.microsoft.com/office/drawing/2014/main" id="{83C8E1C1-D260-4094-9B9F-AB3312C40DC3}"/>
              </a:ext>
            </a:extLst>
          </p:cNvPr>
          <p:cNvPicPr>
            <a:picLocks noChangeAspect="1"/>
          </p:cNvPicPr>
          <p:nvPr/>
        </p:nvPicPr>
        <p:blipFill rotWithShape="1">
          <a:blip r:embed="rId2"/>
          <a:srcRect l="16341" r="15734" b="-2"/>
          <a:stretch/>
        </p:blipFill>
        <p:spPr>
          <a:xfrm>
            <a:off x="866691" y="1216968"/>
            <a:ext cx="5416261" cy="4424065"/>
          </a:xfrm>
          <a:custGeom>
            <a:avLst/>
            <a:gdLst/>
            <a:ahLst/>
            <a:cxnLst/>
            <a:rect l="l" t="t" r="r" b="b"/>
            <a:pathLst>
              <a:path w="5531320" h="4424065">
                <a:moveTo>
                  <a:pt x="4292328" y="3931444"/>
                </a:moveTo>
                <a:cubicBezTo>
                  <a:pt x="3830135" y="4131325"/>
                  <a:pt x="3346708" y="4259111"/>
                  <a:pt x="2855653" y="4364392"/>
                </a:cubicBezTo>
                <a:lnTo>
                  <a:pt x="2855525" y="4364392"/>
                </a:lnTo>
                <a:cubicBezTo>
                  <a:pt x="3386634" y="4394018"/>
                  <a:pt x="3853531" y="4210158"/>
                  <a:pt x="4292328" y="3931444"/>
                </a:cubicBezTo>
                <a:close/>
                <a:moveTo>
                  <a:pt x="4302118" y="3923561"/>
                </a:moveTo>
                <a:lnTo>
                  <a:pt x="4301102" y="3924959"/>
                </a:lnTo>
                <a:lnTo>
                  <a:pt x="4302881" y="3924959"/>
                </a:lnTo>
                <a:close/>
                <a:moveTo>
                  <a:pt x="3885572" y="334733"/>
                </a:moveTo>
                <a:cubicBezTo>
                  <a:pt x="4046889" y="406840"/>
                  <a:pt x="4203653" y="488713"/>
                  <a:pt x="4355013" y="579880"/>
                </a:cubicBezTo>
                <a:cubicBezTo>
                  <a:pt x="4662082" y="768063"/>
                  <a:pt x="4933803" y="995790"/>
                  <a:pt x="5144619" y="1290779"/>
                </a:cubicBezTo>
                <a:cubicBezTo>
                  <a:pt x="5314365" y="1528042"/>
                  <a:pt x="5426258" y="1789591"/>
                  <a:pt x="5468598" y="2088522"/>
                </a:cubicBezTo>
                <a:cubicBezTo>
                  <a:pt x="5479330" y="2001424"/>
                  <a:pt x="5480182" y="1913385"/>
                  <a:pt x="5471141" y="1826083"/>
                </a:cubicBezTo>
                <a:cubicBezTo>
                  <a:pt x="5455337" y="1662962"/>
                  <a:pt x="5406307" y="1504799"/>
                  <a:pt x="5327080" y="1361348"/>
                </a:cubicBezTo>
                <a:cubicBezTo>
                  <a:pt x="5206160" y="1140233"/>
                  <a:pt x="5033362" y="965782"/>
                  <a:pt x="4833354" y="816507"/>
                </a:cubicBezTo>
                <a:cubicBezTo>
                  <a:pt x="4597235" y="640276"/>
                  <a:pt x="4336322" y="509438"/>
                  <a:pt x="4063457" y="400724"/>
                </a:cubicBezTo>
                <a:cubicBezTo>
                  <a:pt x="4033360" y="388607"/>
                  <a:pt x="4003060" y="376909"/>
                  <a:pt x="3972544" y="365631"/>
                </a:cubicBezTo>
                <a:cubicBezTo>
                  <a:pt x="3943680" y="354950"/>
                  <a:pt x="3914563" y="345033"/>
                  <a:pt x="3885572" y="334733"/>
                </a:cubicBezTo>
                <a:close/>
                <a:moveTo>
                  <a:pt x="3865737" y="329520"/>
                </a:moveTo>
                <a:cubicBezTo>
                  <a:pt x="3865737" y="329520"/>
                  <a:pt x="3865737" y="330410"/>
                  <a:pt x="3866500" y="330537"/>
                </a:cubicBezTo>
                <a:lnTo>
                  <a:pt x="3869806" y="330156"/>
                </a:lnTo>
                <a:close/>
                <a:moveTo>
                  <a:pt x="2219772" y="85645"/>
                </a:moveTo>
                <a:cubicBezTo>
                  <a:pt x="2206943" y="84005"/>
                  <a:pt x="2193910" y="85264"/>
                  <a:pt x="2181627" y="89333"/>
                </a:cubicBezTo>
                <a:cubicBezTo>
                  <a:pt x="1932920" y="125113"/>
                  <a:pt x="1690800" y="197118"/>
                  <a:pt x="1462972" y="303073"/>
                </a:cubicBezTo>
                <a:cubicBezTo>
                  <a:pt x="971789" y="529528"/>
                  <a:pt x="578130" y="865460"/>
                  <a:pt x="308698" y="1338461"/>
                </a:cubicBezTo>
                <a:cubicBezTo>
                  <a:pt x="180225" y="1561852"/>
                  <a:pt x="97653" y="1808638"/>
                  <a:pt x="65840" y="2064364"/>
                </a:cubicBezTo>
                <a:cubicBezTo>
                  <a:pt x="71943" y="2050505"/>
                  <a:pt x="77284" y="2036391"/>
                  <a:pt x="82115" y="2022150"/>
                </a:cubicBezTo>
                <a:cubicBezTo>
                  <a:pt x="170104" y="1763653"/>
                  <a:pt x="279580" y="1515073"/>
                  <a:pt x="423261" y="1282260"/>
                </a:cubicBezTo>
                <a:cubicBezTo>
                  <a:pt x="630770" y="945565"/>
                  <a:pt x="895371" y="664944"/>
                  <a:pt x="1231812" y="454001"/>
                </a:cubicBezTo>
                <a:cubicBezTo>
                  <a:pt x="1535193" y="263783"/>
                  <a:pt x="1866802" y="149729"/>
                  <a:pt x="2219772" y="85645"/>
                </a:cubicBezTo>
                <a:close/>
                <a:moveTo>
                  <a:pt x="2612541" y="836"/>
                </a:moveTo>
                <a:cubicBezTo>
                  <a:pt x="2715914" y="-4250"/>
                  <a:pt x="2831240" y="14695"/>
                  <a:pt x="2946311" y="35548"/>
                </a:cubicBezTo>
                <a:cubicBezTo>
                  <a:pt x="3291652" y="98106"/>
                  <a:pt x="3631144" y="182915"/>
                  <a:pt x="3961100" y="303581"/>
                </a:cubicBezTo>
                <a:cubicBezTo>
                  <a:pt x="4278341" y="419543"/>
                  <a:pt x="4581341" y="563350"/>
                  <a:pt x="4854588" y="764502"/>
                </a:cubicBezTo>
                <a:cubicBezTo>
                  <a:pt x="5067438" y="921152"/>
                  <a:pt x="5250408" y="1105521"/>
                  <a:pt x="5377813" y="1339732"/>
                </a:cubicBezTo>
                <a:cubicBezTo>
                  <a:pt x="5459812" y="1489986"/>
                  <a:pt x="5510304" y="1655396"/>
                  <a:pt x="5526198" y="1825829"/>
                </a:cubicBezTo>
                <a:cubicBezTo>
                  <a:pt x="5538277" y="1951327"/>
                  <a:pt x="5527342" y="2074917"/>
                  <a:pt x="5510558" y="2199398"/>
                </a:cubicBezTo>
                <a:cubicBezTo>
                  <a:pt x="5502967" y="2266991"/>
                  <a:pt x="5502713" y="2335195"/>
                  <a:pt x="5509796" y="2402839"/>
                </a:cubicBezTo>
                <a:cubicBezTo>
                  <a:pt x="5534208" y="2664197"/>
                  <a:pt x="5468472" y="2926051"/>
                  <a:pt x="5323520" y="3144890"/>
                </a:cubicBezTo>
                <a:cubicBezTo>
                  <a:pt x="5201340" y="3332234"/>
                  <a:pt x="5041042" y="3491719"/>
                  <a:pt x="4853062" y="3612932"/>
                </a:cubicBezTo>
                <a:cubicBezTo>
                  <a:pt x="4671110" y="3732072"/>
                  <a:pt x="4498566" y="3864563"/>
                  <a:pt x="4316359" y="3982940"/>
                </a:cubicBezTo>
                <a:cubicBezTo>
                  <a:pt x="4019717" y="4175573"/>
                  <a:pt x="3701077" y="4317347"/>
                  <a:pt x="3352557" y="4386771"/>
                </a:cubicBezTo>
                <a:cubicBezTo>
                  <a:pt x="3160954" y="4425590"/>
                  <a:pt x="2964456" y="4434173"/>
                  <a:pt x="2770207" y="4412201"/>
                </a:cubicBezTo>
                <a:cubicBezTo>
                  <a:pt x="2685525" y="4402537"/>
                  <a:pt x="2599953" y="4402410"/>
                  <a:pt x="2514889" y="4393637"/>
                </a:cubicBezTo>
                <a:cubicBezTo>
                  <a:pt x="2307137" y="4370851"/>
                  <a:pt x="2102209" y="4327277"/>
                  <a:pt x="1903167" y="4263562"/>
                </a:cubicBezTo>
                <a:cubicBezTo>
                  <a:pt x="1560623" y="4156119"/>
                  <a:pt x="1238932" y="4006972"/>
                  <a:pt x="948393" y="3794249"/>
                </a:cubicBezTo>
                <a:cubicBezTo>
                  <a:pt x="647554" y="3573897"/>
                  <a:pt x="396813" y="3308660"/>
                  <a:pt x="223634" y="2975526"/>
                </a:cubicBezTo>
                <a:cubicBezTo>
                  <a:pt x="129454" y="2796370"/>
                  <a:pt x="67150" y="2602198"/>
                  <a:pt x="39520" y="2401695"/>
                </a:cubicBezTo>
                <a:cubicBezTo>
                  <a:pt x="34510" y="2367555"/>
                  <a:pt x="26729" y="2333872"/>
                  <a:pt x="16252" y="2300991"/>
                </a:cubicBezTo>
                <a:cubicBezTo>
                  <a:pt x="-9179" y="2218598"/>
                  <a:pt x="-24" y="2135695"/>
                  <a:pt x="11801" y="2053556"/>
                </a:cubicBezTo>
                <a:cubicBezTo>
                  <a:pt x="93686" y="1480615"/>
                  <a:pt x="377868" y="1021983"/>
                  <a:pt x="812850" y="651084"/>
                </a:cubicBezTo>
                <a:cubicBezTo>
                  <a:pt x="1176755" y="340201"/>
                  <a:pt x="1598260" y="146042"/>
                  <a:pt x="2066810" y="52586"/>
                </a:cubicBezTo>
                <a:cubicBezTo>
                  <a:pt x="2154544" y="35039"/>
                  <a:pt x="2243041" y="23087"/>
                  <a:pt x="2332046" y="14441"/>
                </a:cubicBezTo>
                <a:cubicBezTo>
                  <a:pt x="2421052" y="5794"/>
                  <a:pt x="2508913" y="2107"/>
                  <a:pt x="2612541" y="836"/>
                </a:cubicBezTo>
                <a:close/>
              </a:path>
            </a:pathLst>
          </a:custGeom>
        </p:spPr>
      </p:pic>
      <p:sp>
        <p:nvSpPr>
          <p:cNvPr id="25" name="sketchy line">
            <a:extLst>
              <a:ext uri="{FF2B5EF4-FFF2-40B4-BE49-F238E27FC236}">
                <a16:creationId xmlns:a16="http://schemas.microsoft.com/office/drawing/2014/main" id="{3F9B0603-37C5-4312-AE4D-A3D015475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85532"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6436860"/>
      </p:ext>
    </p:extLst>
  </p:cSld>
  <p:clrMapOvr>
    <a:masterClrMapping/>
  </p:clrMapOvr>
  <mc:AlternateContent xmlns:mc="http://schemas.openxmlformats.org/markup-compatibility/2006" xmlns:p14="http://schemas.microsoft.com/office/powerpoint/2010/main">
    <mc:Choice Requires="p14">
      <p:transition spd="slow" p14:dur="125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DA2E7C1E-2B5A-4BBA-AE51-1CD8C19309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6">
            <a:extLst>
              <a:ext uri="{FF2B5EF4-FFF2-40B4-BE49-F238E27FC236}">
                <a16:creationId xmlns:a16="http://schemas.microsoft.com/office/drawing/2014/main" id="{43DF76B1-5174-4FAF-9D19-FFEE98426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Resim 5">
            <a:extLst>
              <a:ext uri="{FF2B5EF4-FFF2-40B4-BE49-F238E27FC236}">
                <a16:creationId xmlns:a16="http://schemas.microsoft.com/office/drawing/2014/main" id="{6764FA23-1480-4914-B478-E8FDA35B3EA2}"/>
              </a:ext>
            </a:extLst>
          </p:cNvPr>
          <p:cNvPicPr>
            <a:picLocks noChangeAspect="1"/>
          </p:cNvPicPr>
          <p:nvPr/>
        </p:nvPicPr>
        <p:blipFill>
          <a:blip r:embed="rId2"/>
          <a:stretch>
            <a:fillRect/>
          </a:stretch>
        </p:blipFill>
        <p:spPr>
          <a:xfrm>
            <a:off x="2745354" y="914400"/>
            <a:ext cx="6625091" cy="4968819"/>
          </a:xfrm>
          <a:prstGeom prst="rect">
            <a:avLst/>
          </a:prstGeom>
        </p:spPr>
      </p:pic>
    </p:spTree>
    <p:extLst>
      <p:ext uri="{BB962C8B-B14F-4D97-AF65-F5344CB8AC3E}">
        <p14:creationId xmlns:p14="http://schemas.microsoft.com/office/powerpoint/2010/main" val="3847931403"/>
      </p:ext>
    </p:extLst>
  </p:cSld>
  <p:clrMapOvr>
    <a:masterClrMapping/>
  </p:clrMapOvr>
  <mc:AlternateContent xmlns:mc="http://schemas.openxmlformats.org/markup-compatibility/2006" xmlns:p14="http://schemas.microsoft.com/office/powerpoint/2010/main">
    <mc:Choice Requires="p14">
      <p:transition spd="slow" p14:dur="1250">
        <p:wipe/>
      </p:transition>
    </mc:Choice>
    <mc:Fallback xmlns="">
      <p:transition spd="slow">
        <p:wip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lowchart: Document 13">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296A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sim 3">
            <a:extLst>
              <a:ext uri="{FF2B5EF4-FFF2-40B4-BE49-F238E27FC236}">
                <a16:creationId xmlns:a16="http://schemas.microsoft.com/office/drawing/2014/main" id="{A1F0E9E2-8996-4789-AFA9-CD6E359FFE42}"/>
              </a:ext>
            </a:extLst>
          </p:cNvPr>
          <p:cNvPicPr>
            <a:picLocks noChangeAspect="1"/>
          </p:cNvPicPr>
          <p:nvPr/>
        </p:nvPicPr>
        <p:blipFill>
          <a:blip r:embed="rId2"/>
          <a:stretch>
            <a:fillRect/>
          </a:stretch>
        </p:blipFill>
        <p:spPr>
          <a:xfrm>
            <a:off x="4207933" y="674162"/>
            <a:ext cx="7347537" cy="5510652"/>
          </a:xfrm>
          <a:prstGeom prst="rect">
            <a:avLst/>
          </a:prstGeom>
        </p:spPr>
      </p:pic>
    </p:spTree>
    <p:extLst>
      <p:ext uri="{BB962C8B-B14F-4D97-AF65-F5344CB8AC3E}">
        <p14:creationId xmlns:p14="http://schemas.microsoft.com/office/powerpoint/2010/main" val="3801386872"/>
      </p:ext>
    </p:extLst>
  </p:cSld>
  <p:clrMapOvr>
    <a:masterClrMapping/>
  </p:clrMapOvr>
  <mc:AlternateContent xmlns:mc="http://schemas.openxmlformats.org/markup-compatibility/2006" xmlns:p14="http://schemas.microsoft.com/office/powerpoint/2010/main">
    <mc:Choice Requires="p14">
      <p:transition spd="slow" p14:dur="1250">
        <p:wipe/>
      </p:transition>
    </mc:Choice>
    <mc:Fallback xmlns="">
      <p:transition spd="slow">
        <p:wip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Başlık 2">
            <a:extLst>
              <a:ext uri="{FF2B5EF4-FFF2-40B4-BE49-F238E27FC236}">
                <a16:creationId xmlns:a16="http://schemas.microsoft.com/office/drawing/2014/main" id="{5EEA10F4-0C17-40D4-A8B8-ABE5A386D363}"/>
              </a:ext>
            </a:extLst>
          </p:cNvPr>
          <p:cNvSpPr>
            <a:spLocks noGrp="1"/>
          </p:cNvSpPr>
          <p:nvPr>
            <p:ph type="title"/>
          </p:nvPr>
        </p:nvSpPr>
        <p:spPr>
          <a:xfrm>
            <a:off x="6513788" y="365125"/>
            <a:ext cx="5286326" cy="1807305"/>
          </a:xfrm>
        </p:spPr>
        <p:txBody>
          <a:bodyPr>
            <a:normAutofit/>
          </a:bodyPr>
          <a:lstStyle/>
          <a:p>
            <a:r>
              <a:rPr lang="tr-TR" sz="3600" dirty="0"/>
              <a:t>Egzersiz Sonrası Toparlanma - </a:t>
            </a:r>
            <a:r>
              <a:rPr lang="tr-TR" sz="3600" dirty="0" err="1"/>
              <a:t>Recovery</a:t>
            </a:r>
            <a:endParaRPr lang="tr-TR" sz="3600" dirty="0"/>
          </a:p>
        </p:txBody>
      </p:sp>
      <p:pic>
        <p:nvPicPr>
          <p:cNvPr id="6" name="Picture 5" descr="Zaman hareketi bulanıklığı efektiyle kronometre">
            <a:extLst>
              <a:ext uri="{FF2B5EF4-FFF2-40B4-BE49-F238E27FC236}">
                <a16:creationId xmlns:a16="http://schemas.microsoft.com/office/drawing/2014/main" id="{C8884041-CF7D-41A3-B7F4-C7A659942840}"/>
              </a:ext>
            </a:extLst>
          </p:cNvPr>
          <p:cNvPicPr>
            <a:picLocks noChangeAspect="1"/>
          </p:cNvPicPr>
          <p:nvPr/>
        </p:nvPicPr>
        <p:blipFill rotWithShape="1">
          <a:blip r:embed="rId2"/>
          <a:srcRect r="-2" b="25157"/>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4" name="Metin Yer Tutucusu 3">
            <a:extLst>
              <a:ext uri="{FF2B5EF4-FFF2-40B4-BE49-F238E27FC236}">
                <a16:creationId xmlns:a16="http://schemas.microsoft.com/office/drawing/2014/main" id="{F56FF063-BEA6-4607-9FC3-1C2DA17A6349}"/>
              </a:ext>
            </a:extLst>
          </p:cNvPr>
          <p:cNvSpPr>
            <a:spLocks noGrp="1"/>
          </p:cNvSpPr>
          <p:nvPr>
            <p:ph idx="1"/>
          </p:nvPr>
        </p:nvSpPr>
        <p:spPr>
          <a:xfrm>
            <a:off x="6513788" y="2333297"/>
            <a:ext cx="4840010" cy="3843666"/>
          </a:xfrm>
        </p:spPr>
        <p:txBody>
          <a:bodyPr>
            <a:normAutofit/>
          </a:bodyPr>
          <a:lstStyle/>
          <a:p>
            <a:pPr marL="0" indent="0" algn="ctr">
              <a:buNone/>
            </a:pPr>
            <a:r>
              <a:rPr lang="tr-TR" sz="1900" dirty="0"/>
              <a:t>Toparlanma hızlı ve yavaş olmak üzere iki kademede gerçekleşir ; </a:t>
            </a:r>
          </a:p>
          <a:p>
            <a:pPr marL="50800" indent="0">
              <a:buNone/>
            </a:pPr>
            <a:r>
              <a:rPr lang="tr-TR" sz="1900" dirty="0"/>
              <a:t>Hızlı bölümü 10 saniye ile birkaç dakika içerisinde son bulurken yavaş bölümü birkaç dakika ile birkaç saat veya gün sürebilir.</a:t>
            </a:r>
          </a:p>
          <a:p>
            <a:pPr marL="50800" indent="0">
              <a:buNone/>
            </a:pPr>
            <a:r>
              <a:rPr lang="tr-TR" sz="1900" dirty="0"/>
              <a:t>1. Hızlı toparlanma oksijen fazı : (</a:t>
            </a:r>
            <a:r>
              <a:rPr lang="tr-TR" sz="1900" dirty="0" err="1"/>
              <a:t>Alaktasit</a:t>
            </a:r>
            <a:r>
              <a:rPr lang="tr-TR" sz="1900" dirty="0"/>
              <a:t> Faz)</a:t>
            </a:r>
          </a:p>
          <a:p>
            <a:pPr marL="50800" indent="0">
              <a:buNone/>
            </a:pPr>
            <a:r>
              <a:rPr lang="tr-TR" sz="1900" dirty="0"/>
              <a:t>ATP-KF depolarının yenilenmesi , </a:t>
            </a:r>
            <a:r>
              <a:rPr lang="tr-TR" sz="1900" dirty="0" err="1"/>
              <a:t>myoglobin</a:t>
            </a:r>
            <a:r>
              <a:rPr lang="tr-TR" sz="1900" dirty="0"/>
              <a:t> ve hemoglobinin oksijene doyması sağlanır.</a:t>
            </a:r>
          </a:p>
          <a:p>
            <a:pPr marL="50800" indent="0">
              <a:buNone/>
            </a:pPr>
            <a:r>
              <a:rPr lang="tr-TR" sz="1900" dirty="0"/>
              <a:t>2. Yavaş toparlanma oksijen fazı: (</a:t>
            </a:r>
            <a:r>
              <a:rPr lang="tr-TR" sz="1900" dirty="0" err="1"/>
              <a:t>Laktasit</a:t>
            </a:r>
            <a:r>
              <a:rPr lang="tr-TR" sz="1900" dirty="0"/>
              <a:t> Faz)</a:t>
            </a:r>
          </a:p>
          <a:p>
            <a:pPr marL="50800" indent="0">
              <a:buNone/>
            </a:pPr>
            <a:r>
              <a:rPr lang="tr-TR" sz="1900" dirty="0"/>
              <a:t>Laktik </a:t>
            </a:r>
            <a:r>
              <a:rPr lang="tr-TR" sz="1900" dirty="0" err="1"/>
              <a:t>asitin</a:t>
            </a:r>
            <a:r>
              <a:rPr lang="tr-TR" sz="1900" dirty="0"/>
              <a:t> kandan uzaklaştırılması ve glikojen depolarının yenilenmesini kapsar.</a:t>
            </a:r>
          </a:p>
          <a:p>
            <a:pPr marL="50800" indent="0">
              <a:buNone/>
            </a:pPr>
            <a:endParaRPr lang="tr-TR" sz="1900" dirty="0"/>
          </a:p>
          <a:p>
            <a:pPr marL="50800" indent="0">
              <a:buNone/>
            </a:pPr>
            <a:endParaRPr lang="tr-TR" sz="1900" dirty="0"/>
          </a:p>
        </p:txBody>
      </p:sp>
    </p:spTree>
    <p:extLst>
      <p:ext uri="{BB962C8B-B14F-4D97-AF65-F5344CB8AC3E}">
        <p14:creationId xmlns:p14="http://schemas.microsoft.com/office/powerpoint/2010/main" val="781351229"/>
      </p:ext>
    </p:extLst>
  </p:cSld>
  <p:clrMapOvr>
    <a:masterClrMapping/>
  </p:clrMapOvr>
  <mc:AlternateContent xmlns:mc="http://schemas.openxmlformats.org/markup-compatibility/2006" xmlns:p14="http://schemas.microsoft.com/office/powerpoint/2010/main">
    <mc:Choice Requires="p14">
      <p:transition spd="slow" p14:dur="1250">
        <p:wipe/>
      </p:transition>
    </mc:Choice>
    <mc:Fallback xmlns="">
      <p:transition spd="slow">
        <p:wip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etin Yer Tutucusu 2">
            <a:extLst>
              <a:ext uri="{FF2B5EF4-FFF2-40B4-BE49-F238E27FC236}">
                <a16:creationId xmlns:a16="http://schemas.microsoft.com/office/drawing/2014/main" id="{29FA30E8-FF9C-4C59-9F5F-CB96540A5935}"/>
              </a:ext>
            </a:extLst>
          </p:cNvPr>
          <p:cNvSpPr>
            <a:spLocks noGrp="1"/>
          </p:cNvSpPr>
          <p:nvPr>
            <p:ph idx="1"/>
          </p:nvPr>
        </p:nvSpPr>
        <p:spPr>
          <a:xfrm>
            <a:off x="640080" y="2872899"/>
            <a:ext cx="4243589" cy="3320668"/>
          </a:xfrm>
        </p:spPr>
        <p:txBody>
          <a:bodyPr>
            <a:normAutofit/>
          </a:bodyPr>
          <a:lstStyle/>
          <a:p>
            <a:r>
              <a:rPr lang="tr-TR" sz="2200"/>
              <a:t>Beslenme ve toparlanma stratejisine göre bu toparlanma süreçlerinin süresi değişir!!!</a:t>
            </a:r>
          </a:p>
        </p:txBody>
      </p:sp>
      <p:pic>
        <p:nvPicPr>
          <p:cNvPr id="5" name="Resim 4">
            <a:extLst>
              <a:ext uri="{FF2B5EF4-FFF2-40B4-BE49-F238E27FC236}">
                <a16:creationId xmlns:a16="http://schemas.microsoft.com/office/drawing/2014/main" id="{AD8C27F6-0633-4FC0-B98F-2BA244A58E2E}"/>
              </a:ext>
            </a:extLst>
          </p:cNvPr>
          <p:cNvPicPr>
            <a:picLocks noChangeAspect="1"/>
          </p:cNvPicPr>
          <p:nvPr/>
        </p:nvPicPr>
        <p:blipFill rotWithShape="1">
          <a:blip r:embed="rId2"/>
          <a:srcRect l="33039" r="1129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119928981"/>
      </p:ext>
    </p:extLst>
  </p:cSld>
  <p:clrMapOvr>
    <a:masterClrMapping/>
  </p:clrMapOvr>
  <mc:AlternateContent xmlns:mc="http://schemas.openxmlformats.org/markup-compatibility/2006" xmlns:p14="http://schemas.microsoft.com/office/powerpoint/2010/main">
    <mc:Choice Requires="p14">
      <p:transition spd="slow" p14:dur="1250">
        <p:wipe/>
      </p:transition>
    </mc:Choice>
    <mc:Fallback xmlns="">
      <p:transition spd="slow">
        <p:wip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6151376A-5BA0-3A44-968F-7E5D5D20C94E}"/>
              </a:ext>
            </a:extLst>
          </p:cNvPr>
          <p:cNvSpPr>
            <a:spLocks noGrp="1"/>
          </p:cNvSpPr>
          <p:nvPr>
            <p:ph type="title"/>
          </p:nvPr>
        </p:nvSpPr>
        <p:spPr>
          <a:xfrm>
            <a:off x="6513788" y="365125"/>
            <a:ext cx="4840010" cy="1807305"/>
          </a:xfrm>
        </p:spPr>
        <p:txBody>
          <a:bodyPr>
            <a:normAutofit/>
          </a:bodyPr>
          <a:lstStyle/>
          <a:p>
            <a:r>
              <a:rPr lang="tr-US" sz="4100"/>
              <a:t>Sporcunun Performansını Etkileyen Faktörler</a:t>
            </a:r>
          </a:p>
        </p:txBody>
      </p:sp>
      <p:pic>
        <p:nvPicPr>
          <p:cNvPr id="14" name="Picture 4" descr="Üzerinde doktorların kullandığı gereçler bulunan pembe bir masa">
            <a:extLst>
              <a:ext uri="{FF2B5EF4-FFF2-40B4-BE49-F238E27FC236}">
                <a16:creationId xmlns:a16="http://schemas.microsoft.com/office/drawing/2014/main" id="{EB9A8D10-89F7-4CDA-9CB3-A69E873BCCF6}"/>
              </a:ext>
            </a:extLst>
          </p:cNvPr>
          <p:cNvPicPr>
            <a:picLocks noChangeAspect="1"/>
          </p:cNvPicPr>
          <p:nvPr/>
        </p:nvPicPr>
        <p:blipFill rotWithShape="1">
          <a:blip r:embed="rId2"/>
          <a:srcRect l="40467" r="-1"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13" name="İçerik Yer Tutucusu 2">
            <a:extLst>
              <a:ext uri="{FF2B5EF4-FFF2-40B4-BE49-F238E27FC236}">
                <a16:creationId xmlns:a16="http://schemas.microsoft.com/office/drawing/2014/main" id="{533B9B32-DC28-4041-90F1-670B1484C195}"/>
              </a:ext>
            </a:extLst>
          </p:cNvPr>
          <p:cNvSpPr>
            <a:spLocks noGrp="1"/>
          </p:cNvSpPr>
          <p:nvPr>
            <p:ph idx="1"/>
          </p:nvPr>
        </p:nvSpPr>
        <p:spPr>
          <a:xfrm>
            <a:off x="6513788" y="2333297"/>
            <a:ext cx="4840010" cy="3843666"/>
          </a:xfrm>
        </p:spPr>
        <p:txBody>
          <a:bodyPr>
            <a:normAutofit/>
          </a:bodyPr>
          <a:lstStyle/>
          <a:p>
            <a:pPr marL="0" indent="0">
              <a:buNone/>
            </a:pPr>
            <a:r>
              <a:rPr lang="tr-TR" sz="1700"/>
              <a:t>1. Teknik Faktörler </a:t>
            </a:r>
          </a:p>
          <a:p>
            <a:pPr marL="0" indent="0">
              <a:buNone/>
            </a:pPr>
            <a:r>
              <a:rPr lang="tr-TR" sz="1700"/>
              <a:t>Sağlık faktörleri, zindelik düzeyi, psikolojik durum, fiziksel aktivite, tesisler ve altyapı desteği ,beslenme ve hidrasyon durumu.</a:t>
            </a:r>
            <a:endParaRPr lang="tr-US" sz="1700"/>
          </a:p>
          <a:p>
            <a:pPr marL="0" indent="0">
              <a:buNone/>
            </a:pPr>
            <a:endParaRPr lang="tr-TR" sz="1700"/>
          </a:p>
          <a:p>
            <a:pPr marL="0" indent="0">
              <a:buNone/>
            </a:pPr>
            <a:r>
              <a:rPr lang="tr-TR" sz="1700"/>
              <a:t>2. Teknik olmayan faktörler </a:t>
            </a:r>
          </a:p>
          <a:p>
            <a:pPr marL="0" indent="0">
              <a:buNone/>
            </a:pPr>
            <a:r>
              <a:rPr lang="tr-TR" sz="1700"/>
              <a:t>Teknik olmayan faktörler, uygulanan politikaları, sporcu performansını iyileştirmek için kullanılan yönetim yöntemlerini, mevcut insan kaynaklarını,mevcut finansmanı, prosedürlerin uygulanmasından sorumlu organizasyonu ve iyi planlanmış ve programlanmış programlar.</a:t>
            </a:r>
            <a:endParaRPr lang="tr-US" sz="1700"/>
          </a:p>
        </p:txBody>
      </p:sp>
    </p:spTree>
    <p:extLst>
      <p:ext uri="{BB962C8B-B14F-4D97-AF65-F5344CB8AC3E}">
        <p14:creationId xmlns:p14="http://schemas.microsoft.com/office/powerpoint/2010/main" val="729403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4"/>
        <p:cNvGrpSpPr/>
        <p:nvPr/>
      </p:nvGrpSpPr>
      <p:grpSpPr>
        <a:xfrm>
          <a:off x="0" y="0"/>
          <a:ext cx="0" cy="0"/>
          <a:chOff x="0" y="0"/>
          <a:chExt cx="0" cy="0"/>
        </a:xfrm>
      </p:grpSpPr>
      <p:sp useBgFill="1">
        <p:nvSpPr>
          <p:cNvPr id="101" name="Rectangle 10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7" name="Video 96">
            <a:extLst>
              <a:ext uri="{FF2B5EF4-FFF2-40B4-BE49-F238E27FC236}">
                <a16:creationId xmlns:a16="http://schemas.microsoft.com/office/drawing/2014/main" id="{53CC6FCA-B0B9-4B27-B774-48FB677A93C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r="1" b="285"/>
          <a:stretch/>
        </p:blipFill>
        <p:spPr>
          <a:xfrm>
            <a:off x="-3047" y="10"/>
            <a:ext cx="12191999" cy="6857990"/>
          </a:xfrm>
          <a:prstGeom prst="rect">
            <a:avLst/>
          </a:prstGeom>
        </p:spPr>
      </p:pic>
      <p:sp>
        <p:nvSpPr>
          <p:cNvPr id="103" name="Rectangle 10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Google Shape;95;p1"/>
          <p:cNvSpPr txBox="1">
            <a:spLocks noGrp="1"/>
          </p:cNvSpPr>
          <p:nvPr>
            <p:ph type="ctrTitle"/>
          </p:nvPr>
        </p:nvSpPr>
        <p:spPr>
          <a:xfrm>
            <a:off x="1097280" y="325550"/>
            <a:ext cx="10058400" cy="3574778"/>
          </a:xfrm>
          <a:prstGeom prst="rect">
            <a:avLst/>
          </a:prstGeom>
          <a:effectLst>
            <a:outerShdw blurRad="50800" dist="38100" dir="2700000" algn="tl" rotWithShape="0">
              <a:prstClr val="black">
                <a:alpha val="40000"/>
              </a:prstClr>
            </a:outerShdw>
          </a:effectLst>
        </p:spPr>
        <p:txBody>
          <a:bodyPr spcFirstLastPara="1" lIns="91425" tIns="45700" rIns="91425" bIns="45700" anchorCtr="0">
            <a:normAutofit/>
          </a:bodyPr>
          <a:lstStyle/>
          <a:p>
            <a:pPr marL="0" lvl="0" indent="0" rtl="0">
              <a:spcBef>
                <a:spcPts val="0"/>
              </a:spcBef>
              <a:spcAft>
                <a:spcPts val="0"/>
              </a:spcAft>
              <a:buClr>
                <a:schemeClr val="dk1"/>
              </a:buClr>
              <a:buSzPts val="3600"/>
              <a:buFont typeface="Cambria"/>
              <a:buNone/>
            </a:pPr>
            <a:r>
              <a:rPr lang="tr-TR" sz="5200">
                <a:solidFill>
                  <a:srgbClr val="FFFFFF"/>
                </a:solidFill>
              </a:rPr>
              <a:t>MÜSABAKA ÖNCESİ VE SONRASINDA BESLENMENİN PLANLANMASI</a:t>
            </a:r>
            <a:br>
              <a:rPr lang="tr-TR" sz="5200">
                <a:solidFill>
                  <a:srgbClr val="FFFFFF"/>
                </a:solidFill>
              </a:rPr>
            </a:br>
            <a:r>
              <a:rPr lang="tr-TR" sz="5200">
                <a:solidFill>
                  <a:srgbClr val="FFFFFF"/>
                </a:solidFill>
              </a:rPr>
              <a:t>-</a:t>
            </a:r>
            <a:br>
              <a:rPr lang="tr-TR" sz="5200">
                <a:solidFill>
                  <a:srgbClr val="FFFFFF"/>
                </a:solidFill>
              </a:rPr>
            </a:br>
            <a:r>
              <a:rPr lang="tr-TR" sz="5200">
                <a:solidFill>
                  <a:srgbClr val="FFFFFF"/>
                </a:solidFill>
              </a:rPr>
              <a:t>ERGOJENİK DESTEKLER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64" fill="hold"/>
                                        <p:tgtEl>
                                          <p:spTgt spid="9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7"/>
                                        </p:tgtEl>
                                      </p:cBhvr>
                                    </p:cmd>
                                  </p:childTnLst>
                                </p:cTn>
                              </p:par>
                            </p:childTnLst>
                          </p:cTn>
                        </p:par>
                      </p:childTnLst>
                    </p:cTn>
                  </p:par>
                </p:childTnLst>
              </p:cTn>
              <p:nextCondLst>
                <p:cond evt="onClick" delay="0">
                  <p:tgtEl>
                    <p:spTgt spid="97"/>
                  </p:tgtEl>
                </p:cond>
              </p:nextCondLst>
            </p:seq>
            <p:video>
              <p:cMediaNode mute="1">
                <p:cTn id="12" repeatCount="indefinite" fill="hold" display="0">
                  <p:stCondLst>
                    <p:cond delay="indefinite"/>
                  </p:stCondLst>
                </p:cTn>
                <p:tgtEl>
                  <p:spTgt spid="97"/>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B7F7578-A16B-4B0A-9778-135D76649E0E}"/>
              </a:ext>
            </a:extLst>
          </p:cNvPr>
          <p:cNvSpPr>
            <a:spLocks noGrp="1"/>
          </p:cNvSpPr>
          <p:nvPr>
            <p:ph type="ctrTitle"/>
          </p:nvPr>
        </p:nvSpPr>
        <p:spPr/>
        <p:txBody>
          <a:bodyPr/>
          <a:lstStyle/>
          <a:p>
            <a:r>
              <a:rPr lang="tr-TR" dirty="0"/>
              <a:t>Enerji Sistemleri</a:t>
            </a:r>
          </a:p>
        </p:txBody>
      </p:sp>
    </p:spTree>
    <p:extLst>
      <p:ext uri="{BB962C8B-B14F-4D97-AF65-F5344CB8AC3E}">
        <p14:creationId xmlns:p14="http://schemas.microsoft.com/office/powerpoint/2010/main" val="1026245577"/>
      </p:ext>
    </p:extLst>
  </p:cSld>
  <p:clrMapOvr>
    <a:masterClrMapping/>
  </p:clrMapOvr>
  <mc:AlternateContent xmlns:mc="http://schemas.openxmlformats.org/markup-compatibility/2006" xmlns:p14="http://schemas.microsoft.com/office/powerpoint/2010/main">
    <mc:Choice Requires="p14">
      <p:transition spd="slow" p14:dur="1250">
        <p:wipe/>
      </p:transition>
    </mc:Choice>
    <mc:Fallback xmlns="">
      <p:transition spd="slow">
        <p:wip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3">
            <a:extLst>
              <a:ext uri="{FF2B5EF4-FFF2-40B4-BE49-F238E27FC236}">
                <a16:creationId xmlns:a16="http://schemas.microsoft.com/office/drawing/2014/main" id="{0288C6B4-AFC3-407F-A595-EFFD38D4C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Freeform: Shape 15">
            <a:extLst>
              <a:ext uri="{FF2B5EF4-FFF2-40B4-BE49-F238E27FC236}">
                <a16:creationId xmlns:a16="http://schemas.microsoft.com/office/drawing/2014/main" id="{CF236821-17FE-429B-8D2C-08E13A64EA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Freeform: Shape 17">
            <a:extLst>
              <a:ext uri="{FF2B5EF4-FFF2-40B4-BE49-F238E27FC236}">
                <a16:creationId xmlns:a16="http://schemas.microsoft.com/office/drawing/2014/main" id="{C0BDBCD2-E081-43AB-9119-C55465E59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92B0D7EA-3689-1548-B649-D2CC681A1625}"/>
              </a:ext>
            </a:extLst>
          </p:cNvPr>
          <p:cNvSpPr>
            <a:spLocks noGrp="1"/>
          </p:cNvSpPr>
          <p:nvPr>
            <p:ph type="title"/>
          </p:nvPr>
        </p:nvSpPr>
        <p:spPr>
          <a:xfrm>
            <a:off x="371094" y="1161288"/>
            <a:ext cx="3438144" cy="1239012"/>
          </a:xfrm>
        </p:spPr>
        <p:txBody>
          <a:bodyPr anchor="ctr">
            <a:normAutofit/>
          </a:bodyPr>
          <a:lstStyle/>
          <a:p>
            <a:r>
              <a:rPr lang="tr-TR" sz="2600"/>
              <a:t>Beslenme Uzmanının İzleyeceği Yol ve Amaç Nasıl Olmalıdır ?</a:t>
            </a:r>
            <a:endParaRPr lang="tr-US" sz="2600"/>
          </a:p>
        </p:txBody>
      </p:sp>
      <p:sp>
        <p:nvSpPr>
          <p:cNvPr id="20" name="Rectangle 19">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654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 name="Rectangle 21">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5893" y="2443480"/>
            <a:ext cx="33832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Metin Yer Tutucusu 2">
            <a:extLst>
              <a:ext uri="{FF2B5EF4-FFF2-40B4-BE49-F238E27FC236}">
                <a16:creationId xmlns:a16="http://schemas.microsoft.com/office/drawing/2014/main" id="{2F325F8C-86AD-2045-BF0B-DA344D20B40B}"/>
              </a:ext>
            </a:extLst>
          </p:cNvPr>
          <p:cNvSpPr>
            <a:spLocks noGrp="1"/>
          </p:cNvSpPr>
          <p:nvPr>
            <p:ph idx="1"/>
          </p:nvPr>
        </p:nvSpPr>
        <p:spPr>
          <a:xfrm>
            <a:off x="371094" y="2718054"/>
            <a:ext cx="3438906" cy="3207258"/>
          </a:xfrm>
        </p:spPr>
        <p:txBody>
          <a:bodyPr anchor="t">
            <a:normAutofit/>
          </a:bodyPr>
          <a:lstStyle/>
          <a:p>
            <a:r>
              <a:rPr lang="tr-TR" sz="1700"/>
              <a:t>Anamnez</a:t>
            </a:r>
          </a:p>
          <a:p>
            <a:r>
              <a:rPr lang="tr-TR" sz="1700"/>
              <a:t>Kan tahlili</a:t>
            </a:r>
          </a:p>
          <a:p>
            <a:r>
              <a:rPr lang="tr-TR" sz="1700"/>
              <a:t>Antrenman şekilleri</a:t>
            </a:r>
          </a:p>
          <a:p>
            <a:r>
              <a:rPr lang="tr-TR" sz="1700"/>
              <a:t>Performans dereceleri</a:t>
            </a:r>
          </a:p>
          <a:p>
            <a:r>
              <a:rPr lang="tr-TR" sz="1700"/>
              <a:t>Spordaki bulunduğu konum</a:t>
            </a:r>
          </a:p>
          <a:p>
            <a:r>
              <a:rPr lang="tr-TR" sz="1700"/>
              <a:t>Amacı ve olmak istediği yer</a:t>
            </a:r>
          </a:p>
          <a:p>
            <a:endParaRPr lang="tr-US" sz="1700"/>
          </a:p>
        </p:txBody>
      </p:sp>
      <p:pic>
        <p:nvPicPr>
          <p:cNvPr id="9" name="Resim 8">
            <a:extLst>
              <a:ext uri="{FF2B5EF4-FFF2-40B4-BE49-F238E27FC236}">
                <a16:creationId xmlns:a16="http://schemas.microsoft.com/office/drawing/2014/main" id="{723C3437-8D21-4FC2-8AB5-D930BF1B8927}"/>
              </a:ext>
            </a:extLst>
          </p:cNvPr>
          <p:cNvPicPr>
            <a:picLocks noChangeAspect="1"/>
          </p:cNvPicPr>
          <p:nvPr/>
        </p:nvPicPr>
        <p:blipFill>
          <a:blip r:embed="rId3"/>
          <a:stretch>
            <a:fillRect/>
          </a:stretch>
        </p:blipFill>
        <p:spPr>
          <a:xfrm>
            <a:off x="4901184" y="906055"/>
            <a:ext cx="6922008" cy="5146474"/>
          </a:xfrm>
          <a:prstGeom prst="rect">
            <a:avLst/>
          </a:prstGeom>
        </p:spPr>
      </p:pic>
    </p:spTree>
    <p:extLst>
      <p:ext uri="{BB962C8B-B14F-4D97-AF65-F5344CB8AC3E}">
        <p14:creationId xmlns:p14="http://schemas.microsoft.com/office/powerpoint/2010/main" val="3492975813"/>
      </p:ext>
    </p:extLst>
  </p:cSld>
  <p:clrMapOvr>
    <a:masterClrMapping/>
  </p:clrMapOvr>
  <mc:AlternateContent xmlns:mc="http://schemas.openxmlformats.org/markup-compatibility/2006" xmlns:p14="http://schemas.microsoft.com/office/powerpoint/2010/main">
    <mc:Choice Requires="p14">
      <p:transition spd="slow" p14:dur="1250">
        <p:wipe/>
      </p:transition>
    </mc:Choice>
    <mc:Fallback xmlns="">
      <p:transition spd="slow">
        <p:wip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 name="İçerik Yer Tutucusu 2">
            <a:extLst>
              <a:ext uri="{FF2B5EF4-FFF2-40B4-BE49-F238E27FC236}">
                <a16:creationId xmlns:a16="http://schemas.microsoft.com/office/drawing/2014/main" id="{56DE64E9-33A8-420B-80D9-75DF2E28A47A}"/>
              </a:ext>
            </a:extLst>
          </p:cNvPr>
          <p:cNvGraphicFramePr>
            <a:graphicFrameLocks noGrp="1"/>
          </p:cNvGraphicFramePr>
          <p:nvPr>
            <p:ph idx="1"/>
            <p:extLst>
              <p:ext uri="{D42A27DB-BD31-4B8C-83A1-F6EECF244321}">
                <p14:modId xmlns:p14="http://schemas.microsoft.com/office/powerpoint/2010/main" val="2571179035"/>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416529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9" name="İçerik Yer Tutucusu 2">
            <a:extLst>
              <a:ext uri="{FF2B5EF4-FFF2-40B4-BE49-F238E27FC236}">
                <a16:creationId xmlns:a16="http://schemas.microsoft.com/office/drawing/2014/main" id="{93E1D262-5519-4D8E-8B09-D747B4FEDA60}"/>
              </a:ext>
            </a:extLst>
          </p:cNvPr>
          <p:cNvGraphicFramePr>
            <a:graphicFrameLocks noGrp="1"/>
          </p:cNvGraphicFramePr>
          <p:nvPr>
            <p:ph idx="1"/>
            <p:extLst>
              <p:ext uri="{D42A27DB-BD31-4B8C-83A1-F6EECF244321}">
                <p14:modId xmlns:p14="http://schemas.microsoft.com/office/powerpoint/2010/main" val="2785829022"/>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576855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Triangle 20">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2">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kdörtgen 1">
            <a:extLst>
              <a:ext uri="{FF2B5EF4-FFF2-40B4-BE49-F238E27FC236}">
                <a16:creationId xmlns:a16="http://schemas.microsoft.com/office/drawing/2014/main" id="{2279CC25-EEF7-814A-B7B1-19A7896775BE}"/>
              </a:ext>
            </a:extLst>
          </p:cNvPr>
          <p:cNvSpPr/>
          <p:nvPr/>
        </p:nvSpPr>
        <p:spPr>
          <a:xfrm>
            <a:off x="816429" y="1817914"/>
            <a:ext cx="10286999" cy="3951950"/>
          </a:xfrm>
          <a:prstGeom prst="rect">
            <a:avLst/>
          </a:prstGeom>
        </p:spPr>
        <p:txBody>
          <a:bodyPr vert="horz" lIns="91440" tIns="45720" rIns="91440" bIns="45720" rtlCol="0" anchor="t">
            <a:noAutofit/>
          </a:bodyPr>
          <a:lstStyle/>
          <a:p>
            <a:pPr>
              <a:lnSpc>
                <a:spcPct val="90000"/>
              </a:lnSpc>
              <a:spcAft>
                <a:spcPts val="600"/>
              </a:spcAft>
            </a:pPr>
            <a:r>
              <a:rPr lang="en-US" sz="2400" dirty="0" err="1"/>
              <a:t>Karbonhidratlar</a:t>
            </a:r>
            <a:r>
              <a:rPr lang="en-US" sz="2400" dirty="0"/>
              <a:t> </a:t>
            </a:r>
            <a:r>
              <a:rPr lang="en-US" sz="2400" dirty="0" err="1"/>
              <a:t>sıklet</a:t>
            </a:r>
            <a:r>
              <a:rPr lang="en-US" sz="2400" dirty="0"/>
              <a:t> </a:t>
            </a:r>
            <a:r>
              <a:rPr lang="en-US" sz="2400" dirty="0" err="1"/>
              <a:t>açısından</a:t>
            </a:r>
            <a:r>
              <a:rPr lang="en-US" sz="2400" dirty="0"/>
              <a:t> kilo </a:t>
            </a:r>
            <a:r>
              <a:rPr lang="en-US" sz="2400" dirty="0" err="1"/>
              <a:t>verme</a:t>
            </a:r>
            <a:r>
              <a:rPr lang="en-US" sz="2400" dirty="0"/>
              <a:t> </a:t>
            </a:r>
            <a:r>
              <a:rPr lang="en-US" sz="2400" dirty="0" err="1"/>
              <a:t>programları</a:t>
            </a:r>
            <a:r>
              <a:rPr lang="en-US" sz="2400" dirty="0"/>
              <a:t> </a:t>
            </a:r>
            <a:r>
              <a:rPr lang="en-US" sz="2400" dirty="0" err="1"/>
              <a:t>uygulanması</a:t>
            </a:r>
            <a:r>
              <a:rPr lang="en-US" sz="2400" dirty="0"/>
              <a:t> </a:t>
            </a:r>
            <a:r>
              <a:rPr lang="en-US" sz="2400" dirty="0" err="1"/>
              <a:t>gerektiği</a:t>
            </a:r>
            <a:endParaRPr lang="en-US" sz="2400" dirty="0"/>
          </a:p>
          <a:p>
            <a:pPr>
              <a:lnSpc>
                <a:spcPct val="90000"/>
              </a:lnSpc>
              <a:spcAft>
                <a:spcPts val="600"/>
              </a:spcAft>
            </a:pPr>
            <a:r>
              <a:rPr lang="en-US" sz="2400" dirty="0" err="1"/>
              <a:t>zamanlarda</a:t>
            </a:r>
            <a:r>
              <a:rPr lang="en-US" sz="2400" dirty="0"/>
              <a:t> </a:t>
            </a:r>
            <a:r>
              <a:rPr lang="en-US" sz="2400" dirty="0" err="1"/>
              <a:t>kullanılması</a:t>
            </a:r>
            <a:r>
              <a:rPr lang="en-US" sz="2400" dirty="0"/>
              <a:t> kilo </a:t>
            </a:r>
            <a:r>
              <a:rPr lang="en-US" sz="2400" dirty="0" err="1"/>
              <a:t>verme</a:t>
            </a:r>
            <a:r>
              <a:rPr lang="en-US" sz="2400" dirty="0"/>
              <a:t> </a:t>
            </a:r>
            <a:r>
              <a:rPr lang="en-US" sz="2400" dirty="0" err="1"/>
              <a:t>işlemini</a:t>
            </a:r>
            <a:r>
              <a:rPr lang="en-US" sz="2400" dirty="0"/>
              <a:t> </a:t>
            </a:r>
            <a:r>
              <a:rPr lang="en-US" sz="2400" dirty="0" err="1"/>
              <a:t>zorlaştırmasından</a:t>
            </a:r>
            <a:r>
              <a:rPr lang="en-US" sz="2400" dirty="0"/>
              <a:t> </a:t>
            </a:r>
            <a:r>
              <a:rPr lang="en-US" sz="2400" dirty="0" err="1"/>
              <a:t>dolayı</a:t>
            </a:r>
            <a:r>
              <a:rPr lang="en-US" sz="2400" dirty="0"/>
              <a:t> </a:t>
            </a:r>
            <a:r>
              <a:rPr lang="en-US" sz="2400" dirty="0" err="1"/>
              <a:t>sporcular</a:t>
            </a:r>
            <a:endParaRPr lang="en-US" sz="2400" dirty="0"/>
          </a:p>
          <a:p>
            <a:pPr>
              <a:lnSpc>
                <a:spcPct val="90000"/>
              </a:lnSpc>
              <a:spcAft>
                <a:spcPts val="600"/>
              </a:spcAft>
            </a:pPr>
            <a:r>
              <a:rPr lang="en-US" sz="2400" dirty="0" err="1"/>
              <a:t>arasında</a:t>
            </a:r>
            <a:r>
              <a:rPr lang="en-US" sz="2400" dirty="0"/>
              <a:t> </a:t>
            </a:r>
            <a:r>
              <a:rPr lang="en-US" sz="2400" dirty="0" err="1"/>
              <a:t>yanlış</a:t>
            </a:r>
            <a:r>
              <a:rPr lang="en-US" sz="2400" dirty="0"/>
              <a:t> </a:t>
            </a:r>
            <a:r>
              <a:rPr lang="en-US" sz="2400" dirty="0" err="1"/>
              <a:t>düşünceler</a:t>
            </a:r>
            <a:r>
              <a:rPr lang="en-US" sz="2400" dirty="0"/>
              <a:t> </a:t>
            </a:r>
            <a:r>
              <a:rPr lang="en-US" sz="2400" dirty="0" err="1"/>
              <a:t>oluşabilmektedir</a:t>
            </a:r>
            <a:r>
              <a:rPr lang="en-US" sz="2400" dirty="0"/>
              <a:t>. </a:t>
            </a:r>
            <a:r>
              <a:rPr lang="en-US" sz="2400" dirty="0" err="1"/>
              <a:t>Ancak</a:t>
            </a:r>
            <a:r>
              <a:rPr lang="en-US" sz="2400" dirty="0"/>
              <a:t> </a:t>
            </a:r>
            <a:r>
              <a:rPr lang="en-US" sz="2400" dirty="0" err="1"/>
              <a:t>karbonhidratlar</a:t>
            </a:r>
            <a:r>
              <a:rPr lang="en-US" sz="2400" dirty="0"/>
              <a:t>, </a:t>
            </a:r>
            <a:r>
              <a:rPr lang="en-US" sz="2400" dirty="0" err="1"/>
              <a:t>antrenman</a:t>
            </a:r>
            <a:endParaRPr lang="en-US" sz="2400" dirty="0"/>
          </a:p>
          <a:p>
            <a:pPr>
              <a:lnSpc>
                <a:spcPct val="90000"/>
              </a:lnSpc>
              <a:spcAft>
                <a:spcPts val="600"/>
              </a:spcAft>
            </a:pPr>
            <a:r>
              <a:rPr lang="en-US" sz="2400" dirty="0" err="1"/>
              <a:t>sırasında</a:t>
            </a:r>
            <a:r>
              <a:rPr lang="en-US" sz="2400" dirty="0"/>
              <a:t> </a:t>
            </a:r>
            <a:r>
              <a:rPr lang="en-US" sz="2400" dirty="0" err="1"/>
              <a:t>performansınızı</a:t>
            </a:r>
            <a:r>
              <a:rPr lang="en-US" sz="2400" dirty="0"/>
              <a:t> </a:t>
            </a:r>
            <a:r>
              <a:rPr lang="en-US" sz="2400" dirty="0" err="1"/>
              <a:t>güçlendirmek</a:t>
            </a:r>
            <a:r>
              <a:rPr lang="en-US" sz="2400" dirty="0"/>
              <a:t> </a:t>
            </a:r>
            <a:r>
              <a:rPr lang="en-US" sz="2400" dirty="0" err="1"/>
              <a:t>için</a:t>
            </a:r>
            <a:r>
              <a:rPr lang="en-US" sz="2400" dirty="0"/>
              <a:t> </a:t>
            </a:r>
            <a:r>
              <a:rPr lang="en-US" sz="2400" dirty="0" err="1"/>
              <a:t>enerji</a:t>
            </a:r>
            <a:r>
              <a:rPr lang="en-US" sz="2400" dirty="0"/>
              <a:t> </a:t>
            </a:r>
            <a:r>
              <a:rPr lang="en-US" sz="2400" dirty="0" err="1"/>
              <a:t>sağlar</a:t>
            </a:r>
            <a:r>
              <a:rPr lang="en-US" sz="2400" dirty="0"/>
              <a:t>. Muay Thai, </a:t>
            </a:r>
            <a:r>
              <a:rPr lang="en-US" sz="2400" dirty="0" err="1"/>
              <a:t>tipik</a:t>
            </a:r>
            <a:endParaRPr lang="en-US" sz="2400" dirty="0"/>
          </a:p>
          <a:p>
            <a:pPr>
              <a:lnSpc>
                <a:spcPct val="90000"/>
              </a:lnSpc>
              <a:spcAft>
                <a:spcPts val="600"/>
              </a:spcAft>
            </a:pPr>
            <a:r>
              <a:rPr lang="en-US" sz="2400" dirty="0" err="1"/>
              <a:t>olarak</a:t>
            </a:r>
            <a:r>
              <a:rPr lang="en-US" sz="2400" dirty="0"/>
              <a:t> </a:t>
            </a:r>
            <a:r>
              <a:rPr lang="en-US" sz="2400" dirty="0" err="1"/>
              <a:t>saatte</a:t>
            </a:r>
            <a:r>
              <a:rPr lang="en-US" sz="2400" dirty="0"/>
              <a:t> 600-700 </a:t>
            </a:r>
            <a:r>
              <a:rPr lang="en-US" sz="2400" dirty="0" err="1"/>
              <a:t>kaloriyi</a:t>
            </a:r>
            <a:r>
              <a:rPr lang="en-US" sz="2400" dirty="0"/>
              <a:t> </a:t>
            </a:r>
            <a:r>
              <a:rPr lang="en-US" sz="2400" dirty="0" err="1"/>
              <a:t>yakan</a:t>
            </a:r>
            <a:r>
              <a:rPr lang="en-US" sz="2400" dirty="0"/>
              <a:t> </a:t>
            </a:r>
            <a:r>
              <a:rPr lang="en-US" sz="2400" dirty="0" err="1"/>
              <a:t>ve</a:t>
            </a:r>
            <a:r>
              <a:rPr lang="en-US" sz="2400" dirty="0"/>
              <a:t> </a:t>
            </a:r>
            <a:r>
              <a:rPr lang="en-US" sz="2400" dirty="0" err="1"/>
              <a:t>maksimum</a:t>
            </a:r>
            <a:r>
              <a:rPr lang="en-US" sz="2400" dirty="0"/>
              <a:t> </a:t>
            </a:r>
            <a:r>
              <a:rPr lang="en-US" sz="2400" dirty="0" err="1"/>
              <a:t>fiziksel</a:t>
            </a:r>
            <a:r>
              <a:rPr lang="en-US" sz="2400" dirty="0"/>
              <a:t> </a:t>
            </a:r>
            <a:r>
              <a:rPr lang="en-US" sz="2400" dirty="0" err="1"/>
              <a:t>çaba</a:t>
            </a:r>
            <a:r>
              <a:rPr lang="en-US" sz="2400" dirty="0"/>
              <a:t> </a:t>
            </a:r>
            <a:r>
              <a:rPr lang="en-US" sz="2400" dirty="0" err="1"/>
              <a:t>gerektiren</a:t>
            </a:r>
            <a:endParaRPr lang="en-US" sz="2400" dirty="0"/>
          </a:p>
          <a:p>
            <a:pPr>
              <a:lnSpc>
                <a:spcPct val="90000"/>
              </a:lnSpc>
              <a:spcAft>
                <a:spcPts val="600"/>
              </a:spcAft>
            </a:pPr>
            <a:r>
              <a:rPr lang="en-US" sz="2400" dirty="0" err="1"/>
              <a:t>yüksek</a:t>
            </a:r>
            <a:r>
              <a:rPr lang="en-US" sz="2400" dirty="0"/>
              <a:t> </a:t>
            </a:r>
            <a:r>
              <a:rPr lang="en-US" sz="2400" dirty="0" err="1"/>
              <a:t>yoğunluklu</a:t>
            </a:r>
            <a:r>
              <a:rPr lang="en-US" sz="2400" dirty="0"/>
              <a:t> </a:t>
            </a:r>
            <a:r>
              <a:rPr lang="en-US" sz="2400" dirty="0" err="1"/>
              <a:t>bir</a:t>
            </a:r>
            <a:r>
              <a:rPr lang="en-US" sz="2400" dirty="0"/>
              <a:t> </a:t>
            </a:r>
            <a:r>
              <a:rPr lang="en-US" sz="2400" dirty="0" err="1"/>
              <a:t>spordur</a:t>
            </a:r>
            <a:r>
              <a:rPr lang="en-US" sz="2400" dirty="0"/>
              <a:t>. </a:t>
            </a:r>
            <a:r>
              <a:rPr lang="en-US" sz="2400" dirty="0" err="1"/>
              <a:t>Karbonhidrat</a:t>
            </a:r>
            <a:r>
              <a:rPr lang="en-US" sz="2400" dirty="0"/>
              <a:t> </a:t>
            </a:r>
            <a:r>
              <a:rPr lang="en-US" sz="2400" dirty="0" err="1"/>
              <a:t>alımındaki</a:t>
            </a:r>
            <a:r>
              <a:rPr lang="en-US" sz="2400" dirty="0"/>
              <a:t> </a:t>
            </a:r>
            <a:r>
              <a:rPr lang="en-US" sz="2400" dirty="0" err="1"/>
              <a:t>dengeyi</a:t>
            </a:r>
            <a:r>
              <a:rPr lang="en-US" sz="2400" dirty="0"/>
              <a:t> </a:t>
            </a:r>
            <a:r>
              <a:rPr lang="en-US" sz="2400" dirty="0" err="1"/>
              <a:t>iyi</a:t>
            </a:r>
            <a:r>
              <a:rPr lang="en-US" sz="2400" dirty="0"/>
              <a:t> </a:t>
            </a:r>
            <a:r>
              <a:rPr lang="en-US" sz="2400" dirty="0" err="1"/>
              <a:t>ayarlamak</a:t>
            </a:r>
            <a:endParaRPr lang="en-US" sz="2400" dirty="0"/>
          </a:p>
          <a:p>
            <a:pPr>
              <a:lnSpc>
                <a:spcPct val="90000"/>
              </a:lnSpc>
              <a:spcAft>
                <a:spcPts val="600"/>
              </a:spcAft>
            </a:pPr>
            <a:r>
              <a:rPr lang="en-US" sz="2400" dirty="0" err="1"/>
              <a:t>ve</a:t>
            </a:r>
            <a:r>
              <a:rPr lang="en-US" sz="2400" dirty="0"/>
              <a:t> </a:t>
            </a:r>
            <a:r>
              <a:rPr lang="en-US" sz="2400" dirty="0" err="1"/>
              <a:t>en</a:t>
            </a:r>
            <a:r>
              <a:rPr lang="en-US" sz="2400" dirty="0"/>
              <a:t> </a:t>
            </a:r>
            <a:r>
              <a:rPr lang="en-US" sz="2400" dirty="0" err="1"/>
              <a:t>iyi</a:t>
            </a:r>
            <a:r>
              <a:rPr lang="en-US" sz="2400" dirty="0"/>
              <a:t> </a:t>
            </a:r>
            <a:r>
              <a:rPr lang="en-US" sz="2400" dirty="0" err="1"/>
              <a:t>sonuçlar</a:t>
            </a:r>
            <a:r>
              <a:rPr lang="en-US" sz="2400" dirty="0"/>
              <a:t> </a:t>
            </a:r>
            <a:r>
              <a:rPr lang="en-US" sz="2400" dirty="0" err="1"/>
              <a:t>için</a:t>
            </a:r>
            <a:r>
              <a:rPr lang="en-US" sz="2400" dirty="0"/>
              <a:t> tam </a:t>
            </a:r>
            <a:r>
              <a:rPr lang="en-US" sz="2400" dirty="0" err="1"/>
              <a:t>tahıl</a:t>
            </a:r>
            <a:r>
              <a:rPr lang="en-US" sz="2400" dirty="0"/>
              <a:t> </a:t>
            </a:r>
            <a:r>
              <a:rPr lang="en-US" sz="2400" dirty="0" err="1"/>
              <a:t>seçeneklerini</a:t>
            </a:r>
            <a:r>
              <a:rPr lang="en-US" sz="2400" dirty="0"/>
              <a:t> </a:t>
            </a:r>
            <a:r>
              <a:rPr lang="en-US" sz="2400" dirty="0" err="1"/>
              <a:t>kullanmak</a:t>
            </a:r>
            <a:r>
              <a:rPr lang="en-US" sz="2400" dirty="0"/>
              <a:t> </a:t>
            </a:r>
            <a:r>
              <a:rPr lang="en-US" sz="2400" dirty="0" err="1"/>
              <a:t>daha</a:t>
            </a:r>
            <a:r>
              <a:rPr lang="en-US" sz="2400" dirty="0"/>
              <a:t> </a:t>
            </a:r>
            <a:r>
              <a:rPr lang="en-US" sz="2400" dirty="0" err="1"/>
              <a:t>doğru</a:t>
            </a:r>
            <a:r>
              <a:rPr lang="en-US" sz="2400" dirty="0"/>
              <a:t> </a:t>
            </a:r>
            <a:r>
              <a:rPr lang="en-US" sz="2400" dirty="0" err="1"/>
              <a:t>olacaktır</a:t>
            </a:r>
            <a:r>
              <a:rPr lang="en-US" sz="2400" dirty="0"/>
              <a:t>.</a:t>
            </a:r>
          </a:p>
        </p:txBody>
      </p:sp>
    </p:spTree>
    <p:extLst>
      <p:ext uri="{BB962C8B-B14F-4D97-AF65-F5344CB8AC3E}">
        <p14:creationId xmlns:p14="http://schemas.microsoft.com/office/powerpoint/2010/main" val="24634114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kdörtgen 1">
            <a:extLst>
              <a:ext uri="{FF2B5EF4-FFF2-40B4-BE49-F238E27FC236}">
                <a16:creationId xmlns:a16="http://schemas.microsoft.com/office/drawing/2014/main" id="{C1D18CF8-2498-EB4C-BE8E-080D397D69E6}"/>
              </a:ext>
            </a:extLst>
          </p:cNvPr>
          <p:cNvSpPr/>
          <p:nvPr/>
        </p:nvSpPr>
        <p:spPr>
          <a:xfrm>
            <a:off x="762000" y="1828799"/>
            <a:ext cx="10646229" cy="3941065"/>
          </a:xfrm>
          <a:prstGeom prst="rect">
            <a:avLst/>
          </a:prstGeom>
        </p:spPr>
        <p:txBody>
          <a:bodyPr vert="horz" lIns="91440" tIns="45720" rIns="91440" bIns="45720" rtlCol="0" anchor="t">
            <a:noAutofit/>
          </a:bodyPr>
          <a:lstStyle/>
          <a:p>
            <a:pPr>
              <a:lnSpc>
                <a:spcPct val="90000"/>
              </a:lnSpc>
              <a:spcAft>
                <a:spcPts val="600"/>
              </a:spcAft>
            </a:pPr>
            <a:r>
              <a:rPr lang="en-US" sz="2400" dirty="0"/>
              <a:t>Protein, </a:t>
            </a:r>
            <a:r>
              <a:rPr lang="en-US" sz="2400" dirty="0" err="1"/>
              <a:t>tüm</a:t>
            </a:r>
            <a:r>
              <a:rPr lang="en-US" sz="2400" dirty="0"/>
              <a:t> </a:t>
            </a:r>
            <a:r>
              <a:rPr lang="en-US" sz="2400" dirty="0" err="1"/>
              <a:t>dövüş</a:t>
            </a:r>
            <a:r>
              <a:rPr lang="en-US" sz="2400" dirty="0"/>
              <a:t> </a:t>
            </a:r>
            <a:r>
              <a:rPr lang="en-US" sz="2400" dirty="0" err="1"/>
              <a:t>sporlarında</a:t>
            </a:r>
            <a:r>
              <a:rPr lang="en-US" sz="2400" dirty="0"/>
              <a:t> </a:t>
            </a:r>
            <a:r>
              <a:rPr lang="en-US" sz="2400" dirty="0" err="1"/>
              <a:t>performans</a:t>
            </a:r>
            <a:r>
              <a:rPr lang="en-US" sz="2400" dirty="0"/>
              <a:t> </a:t>
            </a:r>
            <a:r>
              <a:rPr lang="en-US" sz="2400" dirty="0" err="1"/>
              <a:t>gösteren</a:t>
            </a:r>
            <a:r>
              <a:rPr lang="en-US" sz="2400" dirty="0"/>
              <a:t> </a:t>
            </a:r>
            <a:r>
              <a:rPr lang="en-US" sz="2400" dirty="0" err="1"/>
              <a:t>bütün</a:t>
            </a:r>
            <a:r>
              <a:rPr lang="en-US" sz="2400" dirty="0"/>
              <a:t> </a:t>
            </a:r>
            <a:r>
              <a:rPr lang="en-US" sz="2400" dirty="0" err="1"/>
              <a:t>sporcular</a:t>
            </a:r>
            <a:r>
              <a:rPr lang="en-US" sz="2400" dirty="0"/>
              <a:t> </a:t>
            </a:r>
            <a:r>
              <a:rPr lang="en-US" sz="2400" dirty="0" err="1"/>
              <a:t>için</a:t>
            </a:r>
            <a:r>
              <a:rPr lang="en-US" sz="2400" dirty="0"/>
              <a:t> </a:t>
            </a:r>
            <a:r>
              <a:rPr lang="en-US" sz="2400" dirty="0" err="1"/>
              <a:t>çok</a:t>
            </a:r>
            <a:endParaRPr lang="en-US" sz="2400" dirty="0"/>
          </a:p>
          <a:p>
            <a:pPr>
              <a:lnSpc>
                <a:spcPct val="90000"/>
              </a:lnSpc>
              <a:spcAft>
                <a:spcPts val="600"/>
              </a:spcAft>
            </a:pPr>
            <a:r>
              <a:rPr lang="en-US" sz="2400" dirty="0" err="1"/>
              <a:t>önemli</a:t>
            </a:r>
            <a:r>
              <a:rPr lang="en-US" sz="2400" dirty="0"/>
              <a:t> </a:t>
            </a:r>
            <a:r>
              <a:rPr lang="en-US" sz="2400" dirty="0" err="1"/>
              <a:t>bir</a:t>
            </a:r>
            <a:r>
              <a:rPr lang="en-US" sz="2400" dirty="0"/>
              <a:t> </a:t>
            </a:r>
            <a:r>
              <a:rPr lang="en-US" sz="2400" dirty="0" err="1"/>
              <a:t>rol</a:t>
            </a:r>
            <a:r>
              <a:rPr lang="en-US" sz="2400" dirty="0"/>
              <a:t> </a:t>
            </a:r>
            <a:r>
              <a:rPr lang="en-US" sz="2400" dirty="0" err="1"/>
              <a:t>oynamaktadır</a:t>
            </a:r>
            <a:r>
              <a:rPr lang="en-US" sz="2400" dirty="0"/>
              <a:t>. </a:t>
            </a:r>
            <a:r>
              <a:rPr lang="en-US" sz="2400" dirty="0" err="1"/>
              <a:t>Yoğun</a:t>
            </a:r>
            <a:r>
              <a:rPr lang="en-US" sz="2400" dirty="0"/>
              <a:t> </a:t>
            </a:r>
            <a:r>
              <a:rPr lang="en-US" sz="2400" dirty="0" err="1"/>
              <a:t>bir</a:t>
            </a:r>
            <a:r>
              <a:rPr lang="en-US" sz="2400" dirty="0"/>
              <a:t> </a:t>
            </a:r>
            <a:r>
              <a:rPr lang="en-US" sz="2400" dirty="0" err="1"/>
              <a:t>antrenmandan</a:t>
            </a:r>
            <a:r>
              <a:rPr lang="en-US" sz="2400" dirty="0"/>
              <a:t> </a:t>
            </a:r>
            <a:r>
              <a:rPr lang="en-US" sz="2400" dirty="0" err="1"/>
              <a:t>sonra</a:t>
            </a:r>
            <a:r>
              <a:rPr lang="en-US" sz="2400" dirty="0"/>
              <a:t> </a:t>
            </a:r>
            <a:r>
              <a:rPr lang="en-US" sz="2400" dirty="0" err="1"/>
              <a:t>kaslarda</a:t>
            </a:r>
            <a:endParaRPr lang="en-US" sz="2400" dirty="0"/>
          </a:p>
          <a:p>
            <a:pPr>
              <a:lnSpc>
                <a:spcPct val="90000"/>
              </a:lnSpc>
              <a:spcAft>
                <a:spcPts val="600"/>
              </a:spcAft>
            </a:pPr>
            <a:r>
              <a:rPr lang="en-US" sz="2400" dirty="0" err="1"/>
              <a:t>mikroskobik</a:t>
            </a:r>
            <a:r>
              <a:rPr lang="en-US" sz="2400" dirty="0"/>
              <a:t> </a:t>
            </a:r>
            <a:r>
              <a:rPr lang="en-US" sz="2400" dirty="0" err="1"/>
              <a:t>yırtıklar</a:t>
            </a:r>
            <a:r>
              <a:rPr lang="en-US" sz="2400" dirty="0"/>
              <a:t> </a:t>
            </a:r>
            <a:r>
              <a:rPr lang="en-US" sz="2400" dirty="0" err="1"/>
              <a:t>meydana</a:t>
            </a:r>
            <a:r>
              <a:rPr lang="en-US" sz="2400" dirty="0"/>
              <a:t> </a:t>
            </a:r>
            <a:r>
              <a:rPr lang="en-US" sz="2400" dirty="0" err="1"/>
              <a:t>gelir</a:t>
            </a:r>
            <a:r>
              <a:rPr lang="en-US" sz="2400" dirty="0"/>
              <a:t>. Bu </a:t>
            </a:r>
            <a:r>
              <a:rPr lang="en-US" sz="2400" dirty="0" err="1"/>
              <a:t>normaldir</a:t>
            </a:r>
            <a:r>
              <a:rPr lang="en-US" sz="2400" dirty="0"/>
              <a:t> </a:t>
            </a:r>
            <a:r>
              <a:rPr lang="en-US" sz="2400" dirty="0" err="1"/>
              <a:t>ve</a:t>
            </a:r>
            <a:r>
              <a:rPr lang="en-US" sz="2400" dirty="0"/>
              <a:t> </a:t>
            </a:r>
            <a:r>
              <a:rPr lang="en-US" sz="2400" dirty="0" err="1"/>
              <a:t>bunların</a:t>
            </a:r>
            <a:r>
              <a:rPr lang="en-US" sz="2400" dirty="0"/>
              <a:t> </a:t>
            </a:r>
            <a:r>
              <a:rPr lang="en-US" sz="2400" dirty="0" err="1"/>
              <a:t>hepsi</a:t>
            </a:r>
            <a:r>
              <a:rPr lang="en-US" sz="2400" dirty="0"/>
              <a:t> </a:t>
            </a:r>
            <a:r>
              <a:rPr lang="en-US" sz="2400" dirty="0" err="1"/>
              <a:t>güçlenme</a:t>
            </a:r>
            <a:endParaRPr lang="en-US" sz="2400" dirty="0"/>
          </a:p>
          <a:p>
            <a:pPr>
              <a:lnSpc>
                <a:spcPct val="90000"/>
              </a:lnSpc>
              <a:spcAft>
                <a:spcPts val="600"/>
              </a:spcAft>
            </a:pPr>
            <a:r>
              <a:rPr lang="en-US" sz="2400" dirty="0" err="1"/>
              <a:t>sürecinin</a:t>
            </a:r>
            <a:r>
              <a:rPr lang="en-US" sz="2400" dirty="0"/>
              <a:t> </a:t>
            </a:r>
            <a:r>
              <a:rPr lang="en-US" sz="2400" dirty="0" err="1"/>
              <a:t>bir</a:t>
            </a:r>
            <a:r>
              <a:rPr lang="en-US" sz="2400" dirty="0"/>
              <a:t> </a:t>
            </a:r>
            <a:r>
              <a:rPr lang="en-US" sz="2400" dirty="0" err="1"/>
              <a:t>parçasıdır</a:t>
            </a:r>
            <a:r>
              <a:rPr lang="en-US" sz="2400" dirty="0"/>
              <a:t>. Muay Thai </a:t>
            </a:r>
            <a:r>
              <a:rPr lang="en-US" sz="2400" dirty="0" err="1"/>
              <a:t>antrenmanları</a:t>
            </a:r>
            <a:r>
              <a:rPr lang="en-US" sz="2400" dirty="0"/>
              <a:t> </a:t>
            </a:r>
            <a:r>
              <a:rPr lang="en-US" sz="2400" dirty="0" err="1"/>
              <a:t>ve</a:t>
            </a:r>
            <a:r>
              <a:rPr lang="en-US" sz="2400" dirty="0"/>
              <a:t> </a:t>
            </a:r>
            <a:r>
              <a:rPr lang="en-US" sz="2400" dirty="0" err="1"/>
              <a:t>müsabakaları</a:t>
            </a:r>
            <a:r>
              <a:rPr lang="en-US" sz="2400" dirty="0"/>
              <a:t> her zaman</a:t>
            </a:r>
          </a:p>
          <a:p>
            <a:pPr>
              <a:lnSpc>
                <a:spcPct val="90000"/>
              </a:lnSpc>
              <a:spcAft>
                <a:spcPts val="600"/>
              </a:spcAft>
            </a:pPr>
            <a:r>
              <a:rPr lang="en-US" sz="2400" dirty="0" err="1"/>
              <a:t>yoğun</a:t>
            </a:r>
            <a:r>
              <a:rPr lang="en-US" sz="2400" dirty="0"/>
              <a:t> </a:t>
            </a:r>
            <a:r>
              <a:rPr lang="en-US" sz="2400" dirty="0" err="1"/>
              <a:t>ve</a:t>
            </a:r>
            <a:r>
              <a:rPr lang="en-US" sz="2400" dirty="0"/>
              <a:t> </a:t>
            </a:r>
            <a:r>
              <a:rPr lang="en-US" sz="2400" dirty="0" err="1"/>
              <a:t>en</a:t>
            </a:r>
            <a:r>
              <a:rPr lang="en-US" sz="2400" dirty="0"/>
              <a:t> </a:t>
            </a:r>
            <a:r>
              <a:rPr lang="en-US" sz="2400" dirty="0" err="1"/>
              <a:t>üst</a:t>
            </a:r>
            <a:r>
              <a:rPr lang="en-US" sz="2400" dirty="0"/>
              <a:t> </a:t>
            </a:r>
            <a:r>
              <a:rPr lang="en-US" sz="2400" dirty="0" err="1"/>
              <a:t>seviyede</a:t>
            </a:r>
            <a:r>
              <a:rPr lang="en-US" sz="2400" dirty="0"/>
              <a:t> </a:t>
            </a:r>
            <a:r>
              <a:rPr lang="en-US" sz="2400" dirty="0" err="1"/>
              <a:t>geçmesinden</a:t>
            </a:r>
            <a:r>
              <a:rPr lang="en-US" sz="2400" dirty="0"/>
              <a:t> </a:t>
            </a:r>
            <a:r>
              <a:rPr lang="en-US" sz="2400" dirty="0" err="1"/>
              <a:t>dolayı</a:t>
            </a:r>
            <a:r>
              <a:rPr lang="en-US" sz="2400" dirty="0"/>
              <a:t> </a:t>
            </a:r>
            <a:r>
              <a:rPr lang="en-US" sz="2400" dirty="0" err="1"/>
              <a:t>doğru</a:t>
            </a:r>
            <a:r>
              <a:rPr lang="en-US" sz="2400" dirty="0"/>
              <a:t> </a:t>
            </a:r>
            <a:r>
              <a:rPr lang="en-US" sz="2400" dirty="0" err="1"/>
              <a:t>miktarlarda</a:t>
            </a:r>
            <a:r>
              <a:rPr lang="en-US" sz="2400" dirty="0"/>
              <a:t> protein </a:t>
            </a:r>
            <a:r>
              <a:rPr lang="en-US" sz="2400" dirty="0" err="1"/>
              <a:t>alımı</a:t>
            </a:r>
            <a:endParaRPr lang="en-US" sz="2400" dirty="0"/>
          </a:p>
          <a:p>
            <a:pPr>
              <a:lnSpc>
                <a:spcPct val="90000"/>
              </a:lnSpc>
              <a:spcAft>
                <a:spcPts val="600"/>
              </a:spcAft>
            </a:pPr>
            <a:r>
              <a:rPr lang="en-US" sz="2400" dirty="0" err="1"/>
              <a:t>şarttır</a:t>
            </a:r>
            <a:r>
              <a:rPr lang="en-US" sz="2400" dirty="0"/>
              <a:t>. </a:t>
            </a:r>
            <a:r>
              <a:rPr lang="en-US" sz="2400" dirty="0" err="1"/>
              <a:t>Proteinler</a:t>
            </a:r>
            <a:r>
              <a:rPr lang="en-US" sz="2400" dirty="0"/>
              <a:t> </a:t>
            </a:r>
            <a:r>
              <a:rPr lang="en-US" sz="2400" dirty="0" err="1"/>
              <a:t>alınan</a:t>
            </a:r>
            <a:r>
              <a:rPr lang="en-US" sz="2400" dirty="0"/>
              <a:t> </a:t>
            </a:r>
            <a:r>
              <a:rPr lang="en-US" sz="2400" dirty="0" err="1"/>
              <a:t>darbelerin</a:t>
            </a:r>
            <a:r>
              <a:rPr lang="en-US" sz="2400" dirty="0"/>
              <a:t> </a:t>
            </a:r>
            <a:r>
              <a:rPr lang="en-US" sz="2400" dirty="0" err="1"/>
              <a:t>hızlı</a:t>
            </a:r>
            <a:r>
              <a:rPr lang="en-US" sz="2400" dirty="0"/>
              <a:t> </a:t>
            </a:r>
            <a:r>
              <a:rPr lang="en-US" sz="2400" dirty="0" err="1"/>
              <a:t>bir</a:t>
            </a:r>
            <a:r>
              <a:rPr lang="en-US" sz="2400" dirty="0"/>
              <a:t> </a:t>
            </a:r>
            <a:r>
              <a:rPr lang="en-US" sz="2400" dirty="0" err="1"/>
              <a:t>şekilde</a:t>
            </a:r>
            <a:r>
              <a:rPr lang="en-US" sz="2400" dirty="0"/>
              <a:t> </a:t>
            </a:r>
            <a:r>
              <a:rPr lang="en-US" sz="2400" dirty="0" err="1"/>
              <a:t>iyileşmesini</a:t>
            </a:r>
            <a:r>
              <a:rPr lang="en-US" sz="2400" dirty="0"/>
              <a:t> </a:t>
            </a:r>
            <a:r>
              <a:rPr lang="en-US" sz="2400" dirty="0" err="1"/>
              <a:t>sağlamaktadır</a:t>
            </a:r>
            <a:r>
              <a:rPr lang="en-US" sz="2400" dirty="0"/>
              <a:t>.</a:t>
            </a:r>
          </a:p>
          <a:p>
            <a:pPr>
              <a:lnSpc>
                <a:spcPct val="90000"/>
              </a:lnSpc>
              <a:spcAft>
                <a:spcPts val="600"/>
              </a:spcAft>
            </a:pPr>
            <a:r>
              <a:rPr lang="en-US" sz="2400" dirty="0" err="1"/>
              <a:t>Yeterli</a:t>
            </a:r>
            <a:r>
              <a:rPr lang="en-US" sz="2400" dirty="0"/>
              <a:t> protein </a:t>
            </a:r>
            <a:r>
              <a:rPr lang="en-US" sz="2400" dirty="0" err="1"/>
              <a:t>alımı</a:t>
            </a:r>
            <a:r>
              <a:rPr lang="en-US" sz="2400" dirty="0"/>
              <a:t> </a:t>
            </a:r>
            <a:r>
              <a:rPr lang="en-US" sz="2400" dirty="0" err="1"/>
              <a:t>ile</a:t>
            </a:r>
            <a:r>
              <a:rPr lang="en-US" sz="2400" dirty="0"/>
              <a:t> </a:t>
            </a:r>
            <a:r>
              <a:rPr lang="en-US" sz="2400" dirty="0" err="1"/>
              <a:t>etkili</a:t>
            </a:r>
            <a:r>
              <a:rPr lang="en-US" sz="2400" dirty="0"/>
              <a:t> kas </a:t>
            </a:r>
            <a:r>
              <a:rPr lang="en-US" sz="2400" dirty="0" err="1"/>
              <a:t>sentezi</a:t>
            </a:r>
            <a:r>
              <a:rPr lang="en-US" sz="2400" dirty="0"/>
              <a:t> </a:t>
            </a:r>
            <a:r>
              <a:rPr lang="en-US" sz="2400" dirty="0" err="1"/>
              <a:t>olduğunda</a:t>
            </a:r>
            <a:r>
              <a:rPr lang="en-US" sz="2400" dirty="0"/>
              <a:t> kas </a:t>
            </a:r>
            <a:r>
              <a:rPr lang="en-US" sz="2400" dirty="0" err="1"/>
              <a:t>büyümesi</a:t>
            </a:r>
            <a:r>
              <a:rPr lang="en-US" sz="2400" dirty="0"/>
              <a:t> </a:t>
            </a:r>
            <a:r>
              <a:rPr lang="en-US" sz="2400" dirty="0" err="1"/>
              <a:t>ve</a:t>
            </a:r>
            <a:r>
              <a:rPr lang="en-US" sz="2400" dirty="0"/>
              <a:t> </a:t>
            </a:r>
            <a:r>
              <a:rPr lang="en-US" sz="2400" dirty="0" err="1"/>
              <a:t>güç</a:t>
            </a:r>
            <a:endParaRPr lang="en-US" sz="2400" dirty="0"/>
          </a:p>
          <a:p>
            <a:pPr>
              <a:lnSpc>
                <a:spcPct val="90000"/>
              </a:lnSpc>
              <a:spcAft>
                <a:spcPts val="600"/>
              </a:spcAft>
            </a:pPr>
            <a:r>
              <a:rPr lang="en-US" sz="2400" dirty="0" err="1"/>
              <a:t>kazanımları</a:t>
            </a:r>
            <a:r>
              <a:rPr lang="en-US" sz="2400" dirty="0"/>
              <a:t> </a:t>
            </a:r>
            <a:r>
              <a:rPr lang="en-US" sz="2400" dirty="0" err="1"/>
              <a:t>gerçekleşir</a:t>
            </a:r>
            <a:r>
              <a:rPr lang="en-US" sz="2400" dirty="0"/>
              <a:t>.</a:t>
            </a:r>
          </a:p>
        </p:txBody>
      </p:sp>
    </p:spTree>
    <p:extLst>
      <p:ext uri="{BB962C8B-B14F-4D97-AF65-F5344CB8AC3E}">
        <p14:creationId xmlns:p14="http://schemas.microsoft.com/office/powerpoint/2010/main" val="8979714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kdörtgen 1">
            <a:extLst>
              <a:ext uri="{FF2B5EF4-FFF2-40B4-BE49-F238E27FC236}">
                <a16:creationId xmlns:a16="http://schemas.microsoft.com/office/drawing/2014/main" id="{4FDBCF6D-F63A-7741-AFEC-4DEDBBD4B451}"/>
              </a:ext>
            </a:extLst>
          </p:cNvPr>
          <p:cNvSpPr/>
          <p:nvPr/>
        </p:nvSpPr>
        <p:spPr>
          <a:xfrm>
            <a:off x="870857" y="1839685"/>
            <a:ext cx="10552880" cy="3930179"/>
          </a:xfrm>
          <a:prstGeom prst="rect">
            <a:avLst/>
          </a:prstGeom>
        </p:spPr>
        <p:txBody>
          <a:bodyPr vert="horz" lIns="91440" tIns="45720" rIns="91440" bIns="45720" rtlCol="0" anchor="t">
            <a:normAutofit/>
          </a:bodyPr>
          <a:lstStyle/>
          <a:p>
            <a:pPr>
              <a:lnSpc>
                <a:spcPct val="90000"/>
              </a:lnSpc>
              <a:spcAft>
                <a:spcPts val="600"/>
              </a:spcAft>
            </a:pPr>
            <a:r>
              <a:rPr lang="en-US" sz="2400" dirty="0" err="1"/>
              <a:t>Yağlara</a:t>
            </a:r>
            <a:r>
              <a:rPr lang="en-US" sz="2400" dirty="0"/>
              <a:t> </a:t>
            </a:r>
            <a:r>
              <a:rPr lang="en-US" sz="2400" dirty="0" err="1"/>
              <a:t>gelecek</a:t>
            </a:r>
            <a:r>
              <a:rPr lang="en-US" sz="2400" dirty="0"/>
              <a:t> </a:t>
            </a:r>
            <a:r>
              <a:rPr lang="en-US" sz="2400" dirty="0" err="1"/>
              <a:t>olursak</a:t>
            </a:r>
            <a:r>
              <a:rPr lang="en-US" sz="2400" dirty="0"/>
              <a:t>, </a:t>
            </a:r>
            <a:r>
              <a:rPr lang="en-US" sz="2400" dirty="0" err="1"/>
              <a:t>esansiyel</a:t>
            </a:r>
            <a:r>
              <a:rPr lang="en-US" sz="2400" dirty="0"/>
              <a:t> </a:t>
            </a:r>
            <a:r>
              <a:rPr lang="en-US" sz="2400" dirty="0" err="1"/>
              <a:t>olarak</a:t>
            </a:r>
            <a:r>
              <a:rPr lang="en-US" sz="2400" dirty="0"/>
              <a:t> </a:t>
            </a:r>
            <a:r>
              <a:rPr lang="en-US" sz="2400" dirty="0" err="1"/>
              <a:t>adlandırdığımız</a:t>
            </a:r>
            <a:r>
              <a:rPr lang="en-US" sz="2400" dirty="0"/>
              <a:t> </a:t>
            </a:r>
            <a:r>
              <a:rPr lang="en-US" sz="2400" dirty="0" err="1"/>
              <a:t>vücudumuzun</a:t>
            </a:r>
            <a:endParaRPr lang="en-US" sz="2400" dirty="0"/>
          </a:p>
          <a:p>
            <a:pPr>
              <a:lnSpc>
                <a:spcPct val="90000"/>
              </a:lnSpc>
              <a:spcAft>
                <a:spcPts val="600"/>
              </a:spcAft>
            </a:pPr>
            <a:r>
              <a:rPr lang="en-US" sz="2400" dirty="0" err="1"/>
              <a:t>fonksiyonlarını</a:t>
            </a:r>
            <a:r>
              <a:rPr lang="en-US" sz="2400" dirty="0"/>
              <a:t> </a:t>
            </a:r>
            <a:r>
              <a:rPr lang="en-US" sz="2400" dirty="0" err="1"/>
              <a:t>doğru</a:t>
            </a:r>
            <a:r>
              <a:rPr lang="en-US" sz="2400" dirty="0"/>
              <a:t> </a:t>
            </a:r>
            <a:r>
              <a:rPr lang="en-US" sz="2400" dirty="0" err="1"/>
              <a:t>bir</a:t>
            </a:r>
            <a:r>
              <a:rPr lang="en-US" sz="2400" dirty="0"/>
              <a:t> </a:t>
            </a:r>
            <a:r>
              <a:rPr lang="en-US" sz="2400" dirty="0" err="1"/>
              <a:t>şekilde</a:t>
            </a:r>
            <a:r>
              <a:rPr lang="en-US" sz="2400" dirty="0"/>
              <a:t> </a:t>
            </a:r>
            <a:r>
              <a:rPr lang="en-US" sz="2400" dirty="0" err="1"/>
              <a:t>devam</a:t>
            </a:r>
            <a:r>
              <a:rPr lang="en-US" sz="2400" dirty="0"/>
              <a:t> </a:t>
            </a:r>
            <a:r>
              <a:rPr lang="en-US" sz="2400" dirty="0" err="1"/>
              <a:t>ettirebilmesi</a:t>
            </a:r>
            <a:r>
              <a:rPr lang="en-US" sz="2400" dirty="0"/>
              <a:t> </a:t>
            </a:r>
            <a:r>
              <a:rPr lang="en-US" sz="2400" dirty="0" err="1"/>
              <a:t>için</a:t>
            </a:r>
            <a:r>
              <a:rPr lang="en-US" sz="2400" dirty="0"/>
              <a:t> </a:t>
            </a:r>
            <a:r>
              <a:rPr lang="en-US" sz="2400" dirty="0" err="1"/>
              <a:t>gereken</a:t>
            </a:r>
            <a:r>
              <a:rPr lang="en-US" sz="2400" dirty="0"/>
              <a:t> </a:t>
            </a:r>
            <a:r>
              <a:rPr lang="en-US" sz="2400" dirty="0" err="1"/>
              <a:t>ve</a:t>
            </a:r>
            <a:r>
              <a:rPr lang="en-US" sz="2400" dirty="0"/>
              <a:t> </a:t>
            </a:r>
            <a:r>
              <a:rPr lang="en-US" sz="2400" dirty="0" err="1"/>
              <a:t>spor</a:t>
            </a:r>
            <a:endParaRPr lang="en-US" sz="2400" dirty="0"/>
          </a:p>
          <a:p>
            <a:pPr>
              <a:lnSpc>
                <a:spcPct val="90000"/>
              </a:lnSpc>
              <a:spcAft>
                <a:spcPts val="600"/>
              </a:spcAft>
            </a:pPr>
            <a:r>
              <a:rPr lang="en-US" sz="2400" dirty="0" err="1"/>
              <a:t>performansını</a:t>
            </a:r>
            <a:r>
              <a:rPr lang="en-US" sz="2400" dirty="0"/>
              <a:t> </a:t>
            </a:r>
            <a:r>
              <a:rPr lang="en-US" sz="2400" dirty="0" err="1"/>
              <a:t>doğrudan</a:t>
            </a:r>
            <a:r>
              <a:rPr lang="en-US" sz="2400" dirty="0"/>
              <a:t> </a:t>
            </a:r>
            <a:r>
              <a:rPr lang="en-US" sz="2400" dirty="0" err="1"/>
              <a:t>etkileyen</a:t>
            </a:r>
            <a:r>
              <a:rPr lang="en-US" sz="2400" dirty="0"/>
              <a:t> </a:t>
            </a:r>
            <a:r>
              <a:rPr lang="en-US" sz="2400" dirty="0" err="1"/>
              <a:t>esansiyel</a:t>
            </a:r>
            <a:r>
              <a:rPr lang="en-US" sz="2400" dirty="0"/>
              <a:t> </a:t>
            </a:r>
            <a:r>
              <a:rPr lang="en-US" sz="2400" dirty="0" err="1"/>
              <a:t>yağ</a:t>
            </a:r>
            <a:r>
              <a:rPr lang="en-US" sz="2400" dirty="0"/>
              <a:t> </a:t>
            </a:r>
            <a:r>
              <a:rPr lang="en-US" sz="2400" dirty="0" err="1"/>
              <a:t>asitlerini</a:t>
            </a:r>
            <a:r>
              <a:rPr lang="en-US" sz="2400" dirty="0"/>
              <a:t> </a:t>
            </a:r>
            <a:r>
              <a:rPr lang="en-US" sz="2400" dirty="0" err="1"/>
              <a:t>kesinlikle</a:t>
            </a:r>
            <a:r>
              <a:rPr lang="en-US" sz="2400" dirty="0"/>
              <a:t> </a:t>
            </a:r>
            <a:r>
              <a:rPr lang="en-US" sz="2400" dirty="0" err="1"/>
              <a:t>beslenme</a:t>
            </a:r>
            <a:endParaRPr lang="en-US" sz="2400" dirty="0"/>
          </a:p>
          <a:p>
            <a:pPr>
              <a:lnSpc>
                <a:spcPct val="90000"/>
              </a:lnSpc>
              <a:spcAft>
                <a:spcPts val="600"/>
              </a:spcAft>
            </a:pPr>
            <a:r>
              <a:rPr lang="en-US" sz="2400" dirty="0" err="1"/>
              <a:t>programımıza</a:t>
            </a:r>
            <a:r>
              <a:rPr lang="en-US" sz="2400" dirty="0"/>
              <a:t> </a:t>
            </a:r>
            <a:r>
              <a:rPr lang="en-US" sz="2400" dirty="0" err="1"/>
              <a:t>dahil</a:t>
            </a:r>
            <a:r>
              <a:rPr lang="en-US" sz="2400" dirty="0"/>
              <a:t> </a:t>
            </a:r>
            <a:r>
              <a:rPr lang="en-US" sz="2400" dirty="0" err="1"/>
              <a:t>etmek</a:t>
            </a:r>
            <a:r>
              <a:rPr lang="en-US" sz="2400" dirty="0"/>
              <a:t> </a:t>
            </a:r>
            <a:r>
              <a:rPr lang="en-US" sz="2400" dirty="0" err="1"/>
              <a:t>zorundayız</a:t>
            </a:r>
            <a:r>
              <a:rPr lang="en-US" sz="2400" dirty="0"/>
              <a:t>. </a:t>
            </a:r>
            <a:r>
              <a:rPr lang="en-US" sz="2400" dirty="0" err="1"/>
              <a:t>Daha</a:t>
            </a:r>
            <a:r>
              <a:rPr lang="en-US" sz="2400" dirty="0"/>
              <a:t> </a:t>
            </a:r>
            <a:r>
              <a:rPr lang="en-US" sz="2400" dirty="0" err="1"/>
              <a:t>yüksek</a:t>
            </a:r>
            <a:r>
              <a:rPr lang="en-US" sz="2400" dirty="0"/>
              <a:t> </a:t>
            </a:r>
            <a:r>
              <a:rPr lang="en-US" sz="2400" dirty="0" err="1"/>
              <a:t>yoğunluktaki</a:t>
            </a:r>
            <a:r>
              <a:rPr lang="en-US" sz="2400" dirty="0"/>
              <a:t> </a:t>
            </a:r>
            <a:r>
              <a:rPr lang="en-US" sz="2400" dirty="0" err="1"/>
              <a:t>egzersizlerde</a:t>
            </a:r>
            <a:endParaRPr lang="en-US" sz="2400" dirty="0"/>
          </a:p>
          <a:p>
            <a:pPr>
              <a:lnSpc>
                <a:spcPct val="90000"/>
              </a:lnSpc>
              <a:spcAft>
                <a:spcPts val="600"/>
              </a:spcAft>
            </a:pPr>
            <a:r>
              <a:rPr lang="en-US" sz="2400" dirty="0" err="1"/>
              <a:t>yağ</a:t>
            </a:r>
            <a:r>
              <a:rPr lang="en-US" sz="2400" dirty="0"/>
              <a:t> </a:t>
            </a:r>
            <a:r>
              <a:rPr lang="en-US" sz="2400" dirty="0" err="1"/>
              <a:t>yakımı</a:t>
            </a:r>
            <a:r>
              <a:rPr lang="en-US" sz="2400" dirty="0"/>
              <a:t>, </a:t>
            </a:r>
            <a:r>
              <a:rPr lang="en-US" sz="2400" dirty="0" err="1"/>
              <a:t>karbonhidratlara</a:t>
            </a:r>
            <a:r>
              <a:rPr lang="en-US" sz="2400" dirty="0"/>
              <a:t> </a:t>
            </a:r>
            <a:r>
              <a:rPr lang="en-US" sz="2400" dirty="0" err="1"/>
              <a:t>oranla</a:t>
            </a:r>
            <a:r>
              <a:rPr lang="en-US" sz="2400" dirty="0"/>
              <a:t> </a:t>
            </a:r>
            <a:r>
              <a:rPr lang="en-US" sz="2400" dirty="0" err="1"/>
              <a:t>gittikçe</a:t>
            </a:r>
            <a:r>
              <a:rPr lang="en-US" sz="2400" dirty="0"/>
              <a:t> </a:t>
            </a:r>
            <a:r>
              <a:rPr lang="en-US" sz="2400" dirty="0" err="1"/>
              <a:t>yükselmektedir</a:t>
            </a:r>
            <a:r>
              <a:rPr lang="en-US" sz="2400" dirty="0"/>
              <a:t>. </a:t>
            </a:r>
            <a:r>
              <a:rPr lang="en-US" sz="2400" dirty="0" err="1"/>
              <a:t>Örneğin</a:t>
            </a:r>
            <a:r>
              <a:rPr lang="en-US" sz="2400" dirty="0"/>
              <a:t>, </a:t>
            </a:r>
            <a:r>
              <a:rPr lang="en-US" sz="2400" dirty="0" err="1"/>
              <a:t>hafif</a:t>
            </a:r>
            <a:r>
              <a:rPr lang="en-US" sz="2400" dirty="0"/>
              <a:t> </a:t>
            </a:r>
            <a:r>
              <a:rPr lang="en-US" sz="2400" dirty="0" err="1"/>
              <a:t>bir</a:t>
            </a:r>
            <a:endParaRPr lang="en-US" sz="2400" dirty="0"/>
          </a:p>
          <a:p>
            <a:pPr>
              <a:lnSpc>
                <a:spcPct val="90000"/>
              </a:lnSpc>
              <a:spcAft>
                <a:spcPts val="600"/>
              </a:spcAft>
            </a:pPr>
            <a:r>
              <a:rPr lang="en-US" sz="2400" dirty="0" err="1"/>
              <a:t>koşuda</a:t>
            </a:r>
            <a:r>
              <a:rPr lang="en-US" sz="2400" dirty="0"/>
              <a:t> %50-60’ın </a:t>
            </a:r>
            <a:r>
              <a:rPr lang="en-US" sz="2400" dirty="0" err="1"/>
              <a:t>altında</a:t>
            </a:r>
            <a:r>
              <a:rPr lang="en-US" sz="2400" dirty="0"/>
              <a:t> </a:t>
            </a:r>
            <a:r>
              <a:rPr lang="en-US" sz="2400" dirty="0" err="1"/>
              <a:t>maksimal</a:t>
            </a:r>
            <a:r>
              <a:rPr lang="en-US" sz="2400" dirty="0"/>
              <a:t> </a:t>
            </a:r>
            <a:r>
              <a:rPr lang="en-US" sz="2400" dirty="0" err="1"/>
              <a:t>oksijen</a:t>
            </a:r>
            <a:r>
              <a:rPr lang="en-US" sz="2400" dirty="0"/>
              <a:t> </a:t>
            </a:r>
            <a:r>
              <a:rPr lang="en-US" sz="2400" dirty="0" err="1"/>
              <a:t>alım</a:t>
            </a:r>
            <a:r>
              <a:rPr lang="en-US" sz="2400" dirty="0"/>
              <a:t> </a:t>
            </a:r>
            <a:r>
              <a:rPr lang="en-US" sz="2400" dirty="0" err="1"/>
              <a:t>kapasitesi</a:t>
            </a:r>
            <a:r>
              <a:rPr lang="en-US" sz="2400" dirty="0"/>
              <a:t> </a:t>
            </a:r>
            <a:r>
              <a:rPr lang="en-US" sz="2400" dirty="0" err="1"/>
              <a:t>ile</a:t>
            </a:r>
            <a:r>
              <a:rPr lang="en-US" sz="2400" dirty="0"/>
              <a:t> </a:t>
            </a:r>
            <a:r>
              <a:rPr lang="en-US" sz="2400" dirty="0" err="1"/>
              <a:t>koşmakta</a:t>
            </a:r>
            <a:r>
              <a:rPr lang="en-US" sz="2400" dirty="0"/>
              <a:t> </a:t>
            </a:r>
            <a:r>
              <a:rPr lang="en-US" sz="2400" dirty="0" err="1"/>
              <a:t>iseniz</a:t>
            </a:r>
            <a:r>
              <a:rPr lang="en-US" sz="2400" dirty="0"/>
              <a:t>,</a:t>
            </a:r>
          </a:p>
          <a:p>
            <a:pPr>
              <a:lnSpc>
                <a:spcPct val="90000"/>
              </a:lnSpc>
              <a:spcAft>
                <a:spcPts val="600"/>
              </a:spcAft>
            </a:pPr>
            <a:r>
              <a:rPr lang="en-US" sz="2400" dirty="0"/>
              <a:t>o zaman </a:t>
            </a:r>
            <a:r>
              <a:rPr lang="en-US" sz="2400" dirty="0" err="1"/>
              <a:t>uzun</a:t>
            </a:r>
            <a:r>
              <a:rPr lang="en-US" sz="2400" dirty="0"/>
              <a:t> </a:t>
            </a:r>
            <a:r>
              <a:rPr lang="en-US" sz="2400" dirty="0" err="1"/>
              <a:t>saatler</a:t>
            </a:r>
            <a:r>
              <a:rPr lang="en-US" sz="2400" dirty="0"/>
              <a:t> </a:t>
            </a:r>
            <a:r>
              <a:rPr lang="en-US" sz="2400" dirty="0" err="1"/>
              <a:t>süren</a:t>
            </a:r>
            <a:r>
              <a:rPr lang="en-US" sz="2400" dirty="0"/>
              <a:t> kas </a:t>
            </a:r>
            <a:r>
              <a:rPr lang="en-US" sz="2400" dirty="0" err="1"/>
              <a:t>çalışmasına</a:t>
            </a:r>
            <a:r>
              <a:rPr lang="en-US" sz="2400" dirty="0"/>
              <a:t> </a:t>
            </a:r>
            <a:r>
              <a:rPr lang="en-US" sz="2400" dirty="0" err="1"/>
              <a:t>bağlı</a:t>
            </a:r>
            <a:r>
              <a:rPr lang="en-US" sz="2400" dirty="0"/>
              <a:t> </a:t>
            </a:r>
            <a:r>
              <a:rPr lang="en-US" sz="2400" dirty="0" err="1"/>
              <a:t>kondisyon</a:t>
            </a:r>
            <a:r>
              <a:rPr lang="en-US" sz="2400" dirty="0"/>
              <a:t> </a:t>
            </a:r>
            <a:r>
              <a:rPr lang="en-US" sz="2400" dirty="0" err="1"/>
              <a:t>antrenmanında</a:t>
            </a:r>
            <a:endParaRPr lang="en-US" sz="2400" dirty="0"/>
          </a:p>
          <a:p>
            <a:pPr>
              <a:lnSpc>
                <a:spcPct val="90000"/>
              </a:lnSpc>
              <a:spcAft>
                <a:spcPts val="600"/>
              </a:spcAft>
            </a:pPr>
            <a:r>
              <a:rPr lang="en-US" sz="2400" dirty="0" err="1"/>
              <a:t>enerji</a:t>
            </a:r>
            <a:r>
              <a:rPr lang="en-US" sz="2400" dirty="0"/>
              <a:t> </a:t>
            </a:r>
            <a:r>
              <a:rPr lang="en-US" sz="2400" dirty="0" err="1"/>
              <a:t>ihtiyacının</a:t>
            </a:r>
            <a:r>
              <a:rPr lang="en-US" sz="2400" dirty="0"/>
              <a:t> %70-90‘ı </a:t>
            </a:r>
            <a:r>
              <a:rPr lang="en-US" sz="2400" dirty="0" err="1"/>
              <a:t>yağ</a:t>
            </a:r>
            <a:r>
              <a:rPr lang="en-US" sz="2400" dirty="0"/>
              <a:t> </a:t>
            </a:r>
            <a:r>
              <a:rPr lang="en-US" sz="2400" dirty="0" err="1"/>
              <a:t>metabolizmasından</a:t>
            </a:r>
            <a:r>
              <a:rPr lang="en-US" sz="2400" dirty="0"/>
              <a:t> </a:t>
            </a:r>
            <a:r>
              <a:rPr lang="en-US" sz="2400" dirty="0" err="1"/>
              <a:t>elde</a:t>
            </a:r>
            <a:r>
              <a:rPr lang="en-US" sz="2400" dirty="0"/>
              <a:t> </a:t>
            </a:r>
            <a:r>
              <a:rPr lang="en-US" sz="2400" dirty="0" err="1"/>
              <a:t>edilir</a:t>
            </a:r>
            <a:r>
              <a:rPr lang="en-US" sz="2400" dirty="0"/>
              <a:t>.</a:t>
            </a:r>
          </a:p>
        </p:txBody>
      </p:sp>
    </p:spTree>
    <p:extLst>
      <p:ext uri="{BB962C8B-B14F-4D97-AF65-F5344CB8AC3E}">
        <p14:creationId xmlns:p14="http://schemas.microsoft.com/office/powerpoint/2010/main" val="6859812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kdörtgen 1">
            <a:extLst>
              <a:ext uri="{FF2B5EF4-FFF2-40B4-BE49-F238E27FC236}">
                <a16:creationId xmlns:a16="http://schemas.microsoft.com/office/drawing/2014/main" id="{08232487-29DD-7C48-8893-C7209B29B637}"/>
              </a:ext>
            </a:extLst>
          </p:cNvPr>
          <p:cNvSpPr/>
          <p:nvPr/>
        </p:nvSpPr>
        <p:spPr>
          <a:xfrm>
            <a:off x="776614" y="2035629"/>
            <a:ext cx="10421654" cy="3734236"/>
          </a:xfrm>
          <a:prstGeom prst="rect">
            <a:avLst/>
          </a:prstGeom>
        </p:spPr>
        <p:txBody>
          <a:bodyPr vert="horz" lIns="91440" tIns="45720" rIns="91440" bIns="45720" rtlCol="0" anchor="t">
            <a:normAutofit/>
          </a:bodyPr>
          <a:lstStyle/>
          <a:p>
            <a:pPr>
              <a:lnSpc>
                <a:spcPct val="90000"/>
              </a:lnSpc>
              <a:spcAft>
                <a:spcPts val="600"/>
              </a:spcAft>
            </a:pPr>
            <a:r>
              <a:rPr lang="en-US" sz="2400" dirty="0" err="1"/>
              <a:t>Sebze</a:t>
            </a:r>
            <a:r>
              <a:rPr lang="en-US" sz="2400" dirty="0"/>
              <a:t> </a:t>
            </a:r>
            <a:r>
              <a:rPr lang="en-US" sz="2400" dirty="0" err="1"/>
              <a:t>veya</a:t>
            </a:r>
            <a:r>
              <a:rPr lang="en-US" sz="2400" dirty="0"/>
              <a:t> </a:t>
            </a:r>
            <a:r>
              <a:rPr lang="en-US" sz="2400" dirty="0" err="1"/>
              <a:t>meyvelerdeki</a:t>
            </a:r>
            <a:r>
              <a:rPr lang="en-US" sz="2400" dirty="0"/>
              <a:t> </a:t>
            </a:r>
            <a:r>
              <a:rPr lang="en-US" sz="2400" dirty="0" err="1"/>
              <a:t>bulunan</a:t>
            </a:r>
            <a:r>
              <a:rPr lang="en-US" sz="2400" dirty="0"/>
              <a:t> </a:t>
            </a:r>
            <a:r>
              <a:rPr lang="en-US" sz="2400" dirty="0" err="1"/>
              <a:t>aynı</a:t>
            </a:r>
            <a:r>
              <a:rPr lang="en-US" sz="2400" dirty="0"/>
              <a:t> </a:t>
            </a:r>
            <a:r>
              <a:rPr lang="en-US" sz="2400" dirty="0" err="1"/>
              <a:t>zamanda</a:t>
            </a:r>
            <a:r>
              <a:rPr lang="en-US" sz="2400" dirty="0"/>
              <a:t> </a:t>
            </a:r>
            <a:r>
              <a:rPr lang="en-US" sz="2400" dirty="0" err="1"/>
              <a:t>bir</a:t>
            </a:r>
            <a:r>
              <a:rPr lang="en-US" sz="2400" dirty="0"/>
              <a:t> </a:t>
            </a:r>
            <a:r>
              <a:rPr lang="en-US" sz="2400" dirty="0" err="1"/>
              <a:t>çok</a:t>
            </a:r>
            <a:r>
              <a:rPr lang="en-US" sz="2400" dirty="0"/>
              <a:t> </a:t>
            </a:r>
            <a:r>
              <a:rPr lang="en-US" sz="2400" dirty="0" err="1"/>
              <a:t>farklı</a:t>
            </a:r>
            <a:r>
              <a:rPr lang="en-US" sz="2400" dirty="0"/>
              <a:t> </a:t>
            </a:r>
            <a:r>
              <a:rPr lang="en-US" sz="2400" dirty="0" err="1"/>
              <a:t>kaynaktan</a:t>
            </a:r>
            <a:r>
              <a:rPr lang="en-US" sz="2400" dirty="0"/>
              <a:t> da</a:t>
            </a:r>
          </a:p>
          <a:p>
            <a:pPr>
              <a:lnSpc>
                <a:spcPct val="90000"/>
              </a:lnSpc>
              <a:spcAft>
                <a:spcPts val="600"/>
              </a:spcAft>
            </a:pPr>
            <a:r>
              <a:rPr lang="en-US" sz="2400" dirty="0" err="1"/>
              <a:t>elde</a:t>
            </a:r>
            <a:r>
              <a:rPr lang="en-US" sz="2400" dirty="0"/>
              <a:t> </a:t>
            </a:r>
            <a:r>
              <a:rPr lang="en-US" sz="2400" dirty="0" err="1"/>
              <a:t>edilebilen</a:t>
            </a:r>
            <a:r>
              <a:rPr lang="en-US" sz="2400" dirty="0"/>
              <a:t> </a:t>
            </a:r>
            <a:r>
              <a:rPr lang="en-US" sz="2400" dirty="0" err="1"/>
              <a:t>vitaminlerin</a:t>
            </a:r>
            <a:r>
              <a:rPr lang="en-US" sz="2400" dirty="0"/>
              <a:t> </a:t>
            </a:r>
            <a:r>
              <a:rPr lang="en-US" sz="2400" dirty="0" err="1"/>
              <a:t>ve</a:t>
            </a:r>
            <a:r>
              <a:rPr lang="en-US" sz="2400" dirty="0"/>
              <a:t> </a:t>
            </a:r>
            <a:r>
              <a:rPr lang="en-US" sz="2400" dirty="0" err="1"/>
              <a:t>minerallerin</a:t>
            </a:r>
            <a:r>
              <a:rPr lang="en-US" sz="2400" dirty="0"/>
              <a:t> </a:t>
            </a:r>
            <a:r>
              <a:rPr lang="en-US" sz="2400" dirty="0" err="1"/>
              <a:t>yani</a:t>
            </a:r>
            <a:r>
              <a:rPr lang="en-US" sz="2400" dirty="0"/>
              <a:t> </a:t>
            </a:r>
            <a:r>
              <a:rPr lang="en-US" sz="2400" dirty="0" err="1"/>
              <a:t>mikro</a:t>
            </a:r>
            <a:r>
              <a:rPr lang="en-US" sz="2400" dirty="0"/>
              <a:t> </a:t>
            </a:r>
            <a:r>
              <a:rPr lang="en-US" sz="2400" dirty="0" err="1"/>
              <a:t>besinlerin</a:t>
            </a:r>
            <a:r>
              <a:rPr lang="en-US" sz="2400" dirty="0"/>
              <a:t>, </a:t>
            </a:r>
            <a:r>
              <a:rPr lang="en-US" sz="2400" dirty="0" err="1"/>
              <a:t>eksiksiz</a:t>
            </a:r>
            <a:r>
              <a:rPr lang="en-US" sz="2400" dirty="0"/>
              <a:t> </a:t>
            </a:r>
            <a:r>
              <a:rPr lang="en-US" sz="2400" dirty="0" err="1"/>
              <a:t>ve</a:t>
            </a:r>
            <a:endParaRPr lang="en-US" sz="2400" dirty="0"/>
          </a:p>
          <a:p>
            <a:pPr>
              <a:lnSpc>
                <a:spcPct val="90000"/>
              </a:lnSpc>
              <a:spcAft>
                <a:spcPts val="600"/>
              </a:spcAft>
            </a:pPr>
            <a:r>
              <a:rPr lang="en-US" sz="2400" dirty="0" err="1"/>
              <a:t>besleyici</a:t>
            </a:r>
            <a:r>
              <a:rPr lang="en-US" sz="2400" dirty="0"/>
              <a:t> </a:t>
            </a:r>
            <a:r>
              <a:rPr lang="en-US" sz="2400" dirty="0" err="1"/>
              <a:t>bir</a:t>
            </a:r>
            <a:r>
              <a:rPr lang="en-US" sz="2400" dirty="0"/>
              <a:t> </a:t>
            </a:r>
            <a:r>
              <a:rPr lang="en-US" sz="2400" dirty="0" err="1"/>
              <a:t>diyette</a:t>
            </a:r>
            <a:r>
              <a:rPr lang="en-US" sz="2400" dirty="0"/>
              <a:t> </a:t>
            </a:r>
            <a:r>
              <a:rPr lang="en-US" sz="2400" dirty="0" err="1"/>
              <a:t>bulunması</a:t>
            </a:r>
            <a:r>
              <a:rPr lang="en-US" sz="2400" dirty="0"/>
              <a:t> </a:t>
            </a:r>
            <a:r>
              <a:rPr lang="en-US" sz="2400" dirty="0" err="1"/>
              <a:t>şarttır</a:t>
            </a:r>
            <a:r>
              <a:rPr lang="en-US" sz="2400" dirty="0"/>
              <a:t>. </a:t>
            </a:r>
            <a:r>
              <a:rPr lang="en-US" sz="2400" dirty="0" err="1"/>
              <a:t>Vitaminler</a:t>
            </a:r>
            <a:r>
              <a:rPr lang="en-US" sz="2400" dirty="0"/>
              <a:t> </a:t>
            </a:r>
            <a:r>
              <a:rPr lang="en-US" sz="2400" dirty="0" err="1"/>
              <a:t>ve</a:t>
            </a:r>
            <a:r>
              <a:rPr lang="en-US" sz="2400" dirty="0"/>
              <a:t> </a:t>
            </a:r>
            <a:r>
              <a:rPr lang="en-US" sz="2400" dirty="0" err="1"/>
              <a:t>mineraller</a:t>
            </a:r>
            <a:r>
              <a:rPr lang="en-US" sz="2400" dirty="0"/>
              <a:t>, </a:t>
            </a:r>
            <a:r>
              <a:rPr lang="en-US" sz="2400" dirty="0" err="1"/>
              <a:t>bağışıklık</a:t>
            </a:r>
            <a:endParaRPr lang="en-US" sz="2400" dirty="0"/>
          </a:p>
          <a:p>
            <a:pPr>
              <a:lnSpc>
                <a:spcPct val="90000"/>
              </a:lnSpc>
              <a:spcAft>
                <a:spcPts val="600"/>
              </a:spcAft>
            </a:pPr>
            <a:r>
              <a:rPr lang="en-US" sz="2400" dirty="0" err="1"/>
              <a:t>sistemini</a:t>
            </a:r>
            <a:r>
              <a:rPr lang="en-US" sz="2400" dirty="0"/>
              <a:t> </a:t>
            </a:r>
            <a:r>
              <a:rPr lang="en-US" sz="2400" dirty="0" err="1"/>
              <a:t>güçlendirirken</a:t>
            </a:r>
            <a:r>
              <a:rPr lang="en-US" sz="2400" dirty="0"/>
              <a:t> </a:t>
            </a:r>
            <a:r>
              <a:rPr lang="en-US" sz="2400" dirty="0" err="1"/>
              <a:t>alınan</a:t>
            </a:r>
            <a:r>
              <a:rPr lang="en-US" sz="2400" dirty="0"/>
              <a:t> </a:t>
            </a:r>
            <a:r>
              <a:rPr lang="en-US" sz="2400" dirty="0" err="1"/>
              <a:t>darbelerin</a:t>
            </a:r>
            <a:r>
              <a:rPr lang="en-US" sz="2400" dirty="0"/>
              <a:t> </a:t>
            </a:r>
            <a:r>
              <a:rPr lang="en-US" sz="2400" dirty="0" err="1"/>
              <a:t>ardından</a:t>
            </a:r>
            <a:r>
              <a:rPr lang="en-US" sz="2400" dirty="0"/>
              <a:t> </a:t>
            </a:r>
            <a:r>
              <a:rPr lang="en-US" sz="2400" dirty="0" err="1"/>
              <a:t>iyileşme</a:t>
            </a:r>
            <a:r>
              <a:rPr lang="en-US" sz="2400" dirty="0"/>
              <a:t> </a:t>
            </a:r>
            <a:r>
              <a:rPr lang="en-US" sz="2400" dirty="0" err="1"/>
              <a:t>sürecinde</a:t>
            </a:r>
            <a:r>
              <a:rPr lang="en-US" sz="2400" dirty="0"/>
              <a:t> </a:t>
            </a:r>
            <a:r>
              <a:rPr lang="en-US" sz="2400" dirty="0" err="1"/>
              <a:t>çok</a:t>
            </a:r>
            <a:endParaRPr lang="en-US" sz="2400" dirty="0"/>
          </a:p>
          <a:p>
            <a:pPr>
              <a:lnSpc>
                <a:spcPct val="90000"/>
              </a:lnSpc>
              <a:spcAft>
                <a:spcPts val="600"/>
              </a:spcAft>
            </a:pPr>
            <a:r>
              <a:rPr lang="en-US" sz="2400" dirty="0" err="1"/>
              <a:t>önemli</a:t>
            </a:r>
            <a:r>
              <a:rPr lang="en-US" sz="2400" dirty="0"/>
              <a:t> </a:t>
            </a:r>
            <a:r>
              <a:rPr lang="en-US" sz="2400" dirty="0" err="1"/>
              <a:t>bir</a:t>
            </a:r>
            <a:r>
              <a:rPr lang="en-US" sz="2400" dirty="0"/>
              <a:t> </a:t>
            </a:r>
            <a:r>
              <a:rPr lang="en-US" sz="2400" dirty="0" err="1"/>
              <a:t>rol</a:t>
            </a:r>
            <a:r>
              <a:rPr lang="en-US" sz="2400" dirty="0"/>
              <a:t> </a:t>
            </a:r>
            <a:r>
              <a:rPr lang="en-US" sz="2400" dirty="0" err="1"/>
              <a:t>oynadıklarından</a:t>
            </a:r>
            <a:r>
              <a:rPr lang="en-US" sz="2400" dirty="0"/>
              <a:t> </a:t>
            </a:r>
            <a:r>
              <a:rPr lang="en-US" sz="2400" dirty="0" err="1"/>
              <a:t>dolayı</a:t>
            </a:r>
            <a:r>
              <a:rPr lang="en-US" sz="2400" dirty="0"/>
              <a:t> </a:t>
            </a:r>
            <a:r>
              <a:rPr lang="en-US" sz="2400" dirty="0" err="1"/>
              <a:t>temel</a:t>
            </a:r>
            <a:r>
              <a:rPr lang="en-US" sz="2400" dirty="0"/>
              <a:t> </a:t>
            </a:r>
            <a:r>
              <a:rPr lang="en-US" sz="2400" dirty="0" err="1"/>
              <a:t>besinler</a:t>
            </a:r>
            <a:r>
              <a:rPr lang="en-US" sz="2400" dirty="0"/>
              <a:t> </a:t>
            </a:r>
            <a:r>
              <a:rPr lang="en-US" sz="2400" dirty="0" err="1"/>
              <a:t>olarak</a:t>
            </a:r>
            <a:r>
              <a:rPr lang="en-US" sz="2400" dirty="0"/>
              <a:t> </a:t>
            </a:r>
            <a:r>
              <a:rPr lang="en-US" sz="2400" dirty="0" err="1"/>
              <a:t>kabul</a:t>
            </a:r>
            <a:r>
              <a:rPr lang="en-US" sz="2400" dirty="0"/>
              <a:t> </a:t>
            </a:r>
            <a:r>
              <a:rPr lang="en-US" sz="2400" dirty="0" err="1"/>
              <a:t>edilir</a:t>
            </a:r>
            <a:r>
              <a:rPr lang="en-US" sz="2400" dirty="0"/>
              <a:t>. Vitamin </a:t>
            </a:r>
            <a:r>
              <a:rPr lang="en-US" sz="2400" dirty="0" err="1"/>
              <a:t>ve</a:t>
            </a:r>
            <a:r>
              <a:rPr lang="en-US" sz="2400" dirty="0"/>
              <a:t> </a:t>
            </a:r>
            <a:r>
              <a:rPr lang="en-US" sz="2400" dirty="0" err="1"/>
              <a:t>minerallerin</a:t>
            </a:r>
            <a:r>
              <a:rPr lang="en-US" sz="2400" dirty="0"/>
              <a:t> </a:t>
            </a:r>
            <a:r>
              <a:rPr lang="en-US" sz="2400" dirty="0" err="1"/>
              <a:t>yanı</a:t>
            </a:r>
            <a:r>
              <a:rPr lang="en-US" sz="2400" dirty="0"/>
              <a:t> </a:t>
            </a:r>
            <a:r>
              <a:rPr lang="en-US" sz="2400" dirty="0" err="1"/>
              <a:t>sıra</a:t>
            </a:r>
            <a:r>
              <a:rPr lang="en-US" sz="2400" dirty="0"/>
              <a:t> </a:t>
            </a:r>
            <a:r>
              <a:rPr lang="en-US" sz="2400" dirty="0" err="1"/>
              <a:t>sebzelerde</a:t>
            </a:r>
            <a:r>
              <a:rPr lang="en-US" sz="2400" dirty="0"/>
              <a:t> </a:t>
            </a:r>
            <a:r>
              <a:rPr lang="en-US" sz="2400" dirty="0" err="1"/>
              <a:t>bulunan</a:t>
            </a:r>
            <a:r>
              <a:rPr lang="en-US" sz="2400" dirty="0"/>
              <a:t> </a:t>
            </a:r>
            <a:r>
              <a:rPr lang="en-US" sz="2400" dirty="0" err="1"/>
              <a:t>lifler</a:t>
            </a:r>
            <a:r>
              <a:rPr lang="en-US" sz="2400" dirty="0"/>
              <a:t> ( fiber) , </a:t>
            </a:r>
            <a:r>
              <a:rPr lang="en-US" sz="2400" dirty="0" err="1"/>
              <a:t>tüm</a:t>
            </a:r>
            <a:r>
              <a:rPr lang="en-US" sz="2400" dirty="0"/>
              <a:t> </a:t>
            </a:r>
            <a:r>
              <a:rPr lang="en-US" sz="2400" dirty="0" err="1"/>
              <a:t>vücut</a:t>
            </a:r>
            <a:r>
              <a:rPr lang="en-US" sz="2400" dirty="0"/>
              <a:t> </a:t>
            </a:r>
            <a:r>
              <a:rPr lang="en-US" sz="2400" dirty="0" err="1"/>
              <a:t>sağlığı</a:t>
            </a:r>
            <a:r>
              <a:rPr lang="en-US" sz="2400" dirty="0"/>
              <a:t> </a:t>
            </a:r>
            <a:r>
              <a:rPr lang="en-US" sz="2400" dirty="0" err="1"/>
              <a:t>için</a:t>
            </a:r>
            <a:endParaRPr lang="en-US" sz="2400" dirty="0"/>
          </a:p>
          <a:p>
            <a:pPr>
              <a:lnSpc>
                <a:spcPct val="90000"/>
              </a:lnSpc>
              <a:spcAft>
                <a:spcPts val="600"/>
              </a:spcAft>
            </a:pPr>
            <a:r>
              <a:rPr lang="en-US" sz="2400" dirty="0" err="1"/>
              <a:t>çok</a:t>
            </a:r>
            <a:r>
              <a:rPr lang="en-US" sz="2400" dirty="0"/>
              <a:t> </a:t>
            </a:r>
            <a:r>
              <a:rPr lang="en-US" sz="2400" dirty="0" err="1"/>
              <a:t>önemli</a:t>
            </a:r>
            <a:r>
              <a:rPr lang="en-US" sz="2400" dirty="0"/>
              <a:t> </a:t>
            </a:r>
            <a:r>
              <a:rPr lang="en-US" sz="2400" dirty="0" err="1"/>
              <a:t>olan</a:t>
            </a:r>
            <a:r>
              <a:rPr lang="en-US" sz="2400" dirty="0"/>
              <a:t> </a:t>
            </a:r>
            <a:r>
              <a:rPr lang="en-US" sz="2400" dirty="0" err="1"/>
              <a:t>bağırsak</a:t>
            </a:r>
            <a:r>
              <a:rPr lang="en-US" sz="2400" dirty="0"/>
              <a:t> </a:t>
            </a:r>
            <a:r>
              <a:rPr lang="en-US" sz="2400" dirty="0" err="1"/>
              <a:t>sağlığının</a:t>
            </a:r>
            <a:r>
              <a:rPr lang="en-US" sz="2400" dirty="0"/>
              <a:t> </a:t>
            </a:r>
            <a:r>
              <a:rPr lang="en-US" sz="2400" dirty="0" err="1"/>
              <a:t>korunmasına</a:t>
            </a:r>
            <a:r>
              <a:rPr lang="en-US" sz="2400" dirty="0"/>
              <a:t> </a:t>
            </a:r>
            <a:r>
              <a:rPr lang="en-US" sz="2400" dirty="0" err="1"/>
              <a:t>yardımcı</a:t>
            </a:r>
            <a:r>
              <a:rPr lang="en-US" sz="2400" dirty="0"/>
              <a:t> </a:t>
            </a:r>
            <a:r>
              <a:rPr lang="en-US" sz="2400" dirty="0" err="1"/>
              <a:t>olur</a:t>
            </a:r>
            <a:r>
              <a:rPr lang="en-US" sz="2400" dirty="0"/>
              <a:t>.</a:t>
            </a:r>
          </a:p>
        </p:txBody>
      </p:sp>
    </p:spTree>
    <p:extLst>
      <p:ext uri="{BB962C8B-B14F-4D97-AF65-F5344CB8AC3E}">
        <p14:creationId xmlns:p14="http://schemas.microsoft.com/office/powerpoint/2010/main" val="13528861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ikdörtgen 2">
            <a:extLst>
              <a:ext uri="{FF2B5EF4-FFF2-40B4-BE49-F238E27FC236}">
                <a16:creationId xmlns:a16="http://schemas.microsoft.com/office/drawing/2014/main" id="{7DF39209-AC24-2048-8AD2-239C3FCD6430}"/>
              </a:ext>
            </a:extLst>
          </p:cNvPr>
          <p:cNvSpPr/>
          <p:nvPr/>
        </p:nvSpPr>
        <p:spPr>
          <a:xfrm>
            <a:off x="939452" y="1393371"/>
            <a:ext cx="10459233" cy="4376494"/>
          </a:xfrm>
          <a:prstGeom prst="rect">
            <a:avLst/>
          </a:prstGeom>
        </p:spPr>
        <p:txBody>
          <a:bodyPr vert="horz" lIns="91440" tIns="45720" rIns="91440" bIns="45720" rtlCol="0" anchor="t">
            <a:normAutofit/>
          </a:bodyPr>
          <a:lstStyle/>
          <a:p>
            <a:pPr>
              <a:lnSpc>
                <a:spcPct val="90000"/>
              </a:lnSpc>
              <a:spcAft>
                <a:spcPts val="600"/>
              </a:spcAft>
            </a:pPr>
            <a:r>
              <a:rPr lang="en-US" sz="2000" dirty="0" err="1"/>
              <a:t>Sporcularda</a:t>
            </a:r>
            <a:r>
              <a:rPr lang="en-US" sz="2000" dirty="0"/>
              <a:t> </a:t>
            </a:r>
            <a:r>
              <a:rPr lang="en-US" sz="2000" dirty="0" err="1"/>
              <a:t>bağışıklık</a:t>
            </a:r>
            <a:r>
              <a:rPr lang="en-US" sz="2000" dirty="0"/>
              <a:t> </a:t>
            </a:r>
            <a:r>
              <a:rPr lang="en-US" sz="2000" dirty="0" err="1"/>
              <a:t>sistemin</a:t>
            </a:r>
            <a:r>
              <a:rPr lang="en-US" sz="2000" dirty="0"/>
              <a:t> </a:t>
            </a:r>
            <a:r>
              <a:rPr lang="en-US" sz="2000" dirty="0" err="1"/>
              <a:t>geliştirilmesi</a:t>
            </a:r>
            <a:r>
              <a:rPr lang="en-US" sz="2000" dirty="0"/>
              <a:t> </a:t>
            </a:r>
            <a:r>
              <a:rPr lang="en-US" sz="2000" dirty="0" err="1"/>
              <a:t>için</a:t>
            </a:r>
            <a:r>
              <a:rPr lang="en-US" sz="2000" dirty="0"/>
              <a:t> </a:t>
            </a:r>
            <a:r>
              <a:rPr lang="en-US" sz="2000" dirty="0" err="1"/>
              <a:t>proteinler</a:t>
            </a:r>
            <a:r>
              <a:rPr lang="en-US" sz="2000" dirty="0"/>
              <a:t>, </a:t>
            </a:r>
            <a:r>
              <a:rPr lang="en-US" sz="2000" dirty="0" err="1"/>
              <a:t>karbonhidratlar</a:t>
            </a:r>
            <a:r>
              <a:rPr lang="en-US" sz="2000" dirty="0"/>
              <a:t> </a:t>
            </a:r>
            <a:r>
              <a:rPr lang="en-US" sz="2000" dirty="0" err="1"/>
              <a:t>ve</a:t>
            </a:r>
            <a:r>
              <a:rPr lang="en-US" sz="2000" dirty="0"/>
              <a:t> </a:t>
            </a:r>
            <a:r>
              <a:rPr lang="en-US" sz="2000" dirty="0" err="1"/>
              <a:t>yağlara</a:t>
            </a:r>
            <a:r>
              <a:rPr lang="en-US" sz="2000" dirty="0"/>
              <a:t> </a:t>
            </a:r>
            <a:r>
              <a:rPr lang="en-US" sz="2000" dirty="0" err="1"/>
              <a:t>ekstra</a:t>
            </a:r>
            <a:r>
              <a:rPr lang="en-US" sz="2000" dirty="0"/>
              <a:t> </a:t>
            </a:r>
            <a:r>
              <a:rPr lang="en-US" sz="2000" dirty="0" err="1"/>
              <a:t>bazı</a:t>
            </a:r>
            <a:r>
              <a:rPr lang="en-US" sz="2000" dirty="0"/>
              <a:t> </a:t>
            </a:r>
            <a:r>
              <a:rPr lang="en-US" sz="2000" dirty="0" err="1"/>
              <a:t>antioksidanlara</a:t>
            </a:r>
            <a:r>
              <a:rPr lang="en-US" sz="2000" dirty="0"/>
              <a:t>, </a:t>
            </a:r>
            <a:r>
              <a:rPr lang="en-US" sz="2000" dirty="0" err="1"/>
              <a:t>immünonutrient</a:t>
            </a:r>
            <a:r>
              <a:rPr lang="en-US" sz="2000" dirty="0"/>
              <a:t> </a:t>
            </a:r>
            <a:r>
              <a:rPr lang="en-US" sz="2000" dirty="0" err="1"/>
              <a:t>gibi</a:t>
            </a:r>
            <a:r>
              <a:rPr lang="en-US" sz="2000" dirty="0"/>
              <a:t> </a:t>
            </a:r>
            <a:r>
              <a:rPr lang="en-US" sz="2000" dirty="0" err="1"/>
              <a:t>ek</a:t>
            </a:r>
            <a:r>
              <a:rPr lang="en-US" sz="2000" dirty="0"/>
              <a:t> </a:t>
            </a:r>
            <a:r>
              <a:rPr lang="en-US" sz="2000" dirty="0" err="1"/>
              <a:t>bileşenlere</a:t>
            </a:r>
            <a:r>
              <a:rPr lang="en-US" sz="2000" dirty="0"/>
              <a:t> </a:t>
            </a:r>
            <a:r>
              <a:rPr lang="en-US" sz="2000" dirty="0" err="1"/>
              <a:t>ihtiyaç</a:t>
            </a:r>
            <a:r>
              <a:rPr lang="en-US" sz="2000" dirty="0"/>
              <a:t> </a:t>
            </a:r>
            <a:r>
              <a:rPr lang="en-US" sz="2000" dirty="0" err="1"/>
              <a:t>duyulmaktadır</a:t>
            </a:r>
            <a:r>
              <a:rPr lang="en-US" sz="2000" dirty="0"/>
              <a:t>. </a:t>
            </a:r>
            <a:r>
              <a:rPr lang="en-US" sz="2000" dirty="0" err="1"/>
              <a:t>Uzun</a:t>
            </a:r>
            <a:r>
              <a:rPr lang="en-US" sz="2000" dirty="0"/>
              <a:t> </a:t>
            </a:r>
            <a:r>
              <a:rPr lang="en-US" sz="2000" dirty="0" err="1"/>
              <a:t>ve</a:t>
            </a:r>
            <a:r>
              <a:rPr lang="en-US" sz="2000" dirty="0"/>
              <a:t> </a:t>
            </a:r>
            <a:r>
              <a:rPr lang="en-US" sz="2000" dirty="0" err="1"/>
              <a:t>şiddetli</a:t>
            </a:r>
            <a:r>
              <a:rPr lang="en-US" sz="2000" dirty="0"/>
              <a:t> </a:t>
            </a:r>
            <a:r>
              <a:rPr lang="en-US" sz="2000" dirty="0" err="1"/>
              <a:t>egzersizler</a:t>
            </a:r>
            <a:r>
              <a:rPr lang="en-US" sz="2000" dirty="0"/>
              <a:t> </a:t>
            </a:r>
            <a:r>
              <a:rPr lang="en-US" sz="2000" dirty="0" err="1"/>
              <a:t>immün</a:t>
            </a:r>
            <a:r>
              <a:rPr lang="en-US" sz="2000" dirty="0"/>
              <a:t> </a:t>
            </a:r>
            <a:r>
              <a:rPr lang="en-US" sz="2000" dirty="0" err="1"/>
              <a:t>hücre</a:t>
            </a:r>
            <a:r>
              <a:rPr lang="en-US" sz="2000" dirty="0"/>
              <a:t> </a:t>
            </a:r>
            <a:r>
              <a:rPr lang="en-US" sz="2000" dirty="0" err="1"/>
              <a:t>fonksiyonlarının</a:t>
            </a:r>
            <a:r>
              <a:rPr lang="en-US" sz="2000" dirty="0"/>
              <a:t> </a:t>
            </a:r>
            <a:r>
              <a:rPr lang="en-US" sz="2000" dirty="0" err="1"/>
              <a:t>bozulmasına</a:t>
            </a:r>
            <a:r>
              <a:rPr lang="en-US" sz="2000" dirty="0"/>
              <a:t> </a:t>
            </a:r>
            <a:r>
              <a:rPr lang="en-US" sz="2000" dirty="0" err="1"/>
              <a:t>yol</a:t>
            </a:r>
            <a:r>
              <a:rPr lang="en-US" sz="2000" dirty="0"/>
              <a:t> </a:t>
            </a:r>
            <a:r>
              <a:rPr lang="en-US" sz="2000" dirty="0" err="1"/>
              <a:t>açabilir</a:t>
            </a:r>
            <a:r>
              <a:rPr lang="en-US" sz="2000" dirty="0"/>
              <a:t>. Bu durum </a:t>
            </a:r>
            <a:r>
              <a:rPr lang="en-US" sz="2000" dirty="0" err="1"/>
              <a:t>karşısında</a:t>
            </a:r>
            <a:r>
              <a:rPr lang="en-US" sz="2000" dirty="0"/>
              <a:t> </a:t>
            </a:r>
            <a:r>
              <a:rPr lang="en-US" sz="2000" dirty="0" err="1"/>
              <a:t>serbest</a:t>
            </a:r>
            <a:r>
              <a:rPr lang="en-US" sz="2000" dirty="0"/>
              <a:t> </a:t>
            </a:r>
            <a:r>
              <a:rPr lang="en-US" sz="2000" dirty="0" err="1"/>
              <a:t>radikaller</a:t>
            </a:r>
            <a:r>
              <a:rPr lang="en-US" sz="2000" dirty="0"/>
              <a:t> </a:t>
            </a:r>
            <a:r>
              <a:rPr lang="en-US" sz="2000" dirty="0" err="1"/>
              <a:t>vücudun</a:t>
            </a:r>
            <a:r>
              <a:rPr lang="en-US" sz="2000" dirty="0"/>
              <a:t> </a:t>
            </a:r>
            <a:r>
              <a:rPr lang="en-US" sz="2000" dirty="0" err="1"/>
              <a:t>savunmasına</a:t>
            </a:r>
            <a:r>
              <a:rPr lang="en-US" sz="2000" dirty="0"/>
              <a:t> </a:t>
            </a:r>
            <a:r>
              <a:rPr lang="en-US" sz="2000" dirty="0" err="1"/>
              <a:t>karşı</a:t>
            </a:r>
            <a:r>
              <a:rPr lang="en-US" sz="2000" dirty="0"/>
              <a:t> </a:t>
            </a:r>
            <a:r>
              <a:rPr lang="en-US" sz="2000" dirty="0" err="1"/>
              <a:t>redoks</a:t>
            </a:r>
            <a:r>
              <a:rPr lang="en-US" sz="2000" dirty="0"/>
              <a:t> </a:t>
            </a:r>
            <a:r>
              <a:rPr lang="en-US" sz="2000" dirty="0" err="1"/>
              <a:t>dengesini</a:t>
            </a:r>
            <a:r>
              <a:rPr lang="en-US" sz="2000" dirty="0"/>
              <a:t> </a:t>
            </a:r>
            <a:r>
              <a:rPr lang="en-US" sz="2000" dirty="0" err="1"/>
              <a:t>bozabilirler</a:t>
            </a:r>
            <a:r>
              <a:rPr lang="en-US" sz="2000" dirty="0"/>
              <a:t>. Bu </a:t>
            </a:r>
            <a:r>
              <a:rPr lang="en-US" sz="2000" dirty="0" err="1"/>
              <a:t>dengesizlik</a:t>
            </a:r>
            <a:r>
              <a:rPr lang="en-US" sz="2000" dirty="0"/>
              <a:t> </a:t>
            </a:r>
            <a:r>
              <a:rPr lang="en-US" sz="2000" dirty="0" err="1"/>
              <a:t>başta</a:t>
            </a:r>
            <a:r>
              <a:rPr lang="en-US" sz="2000" dirty="0"/>
              <a:t> </a:t>
            </a:r>
            <a:r>
              <a:rPr lang="en-US" sz="2000" dirty="0" err="1"/>
              <a:t>çizgili</a:t>
            </a:r>
            <a:r>
              <a:rPr lang="en-US" sz="2000" dirty="0"/>
              <a:t> </a:t>
            </a:r>
            <a:r>
              <a:rPr lang="en-US" sz="2000" dirty="0" err="1"/>
              <a:t>kaslarda</a:t>
            </a:r>
            <a:r>
              <a:rPr lang="en-US" sz="2000" dirty="0"/>
              <a:t> </a:t>
            </a:r>
            <a:r>
              <a:rPr lang="en-US" sz="2000" dirty="0" err="1"/>
              <a:t>hücre</a:t>
            </a:r>
            <a:r>
              <a:rPr lang="en-US" sz="2000" dirty="0"/>
              <a:t> </a:t>
            </a:r>
            <a:r>
              <a:rPr lang="en-US" sz="2000" dirty="0" err="1"/>
              <a:t>performans</a:t>
            </a:r>
            <a:r>
              <a:rPr lang="en-US" sz="2000" dirty="0"/>
              <a:t> </a:t>
            </a:r>
            <a:r>
              <a:rPr lang="en-US" sz="2000" dirty="0" err="1"/>
              <a:t>düşüklüğüne</a:t>
            </a:r>
            <a:r>
              <a:rPr lang="en-US" sz="2000" dirty="0"/>
              <a:t> </a:t>
            </a:r>
            <a:r>
              <a:rPr lang="en-US" sz="2000" dirty="0" err="1"/>
              <a:t>neden</a:t>
            </a:r>
            <a:r>
              <a:rPr lang="en-US" sz="2000" dirty="0"/>
              <a:t> </a:t>
            </a:r>
            <a:r>
              <a:rPr lang="en-US" sz="2000" dirty="0" err="1"/>
              <a:t>olarak</a:t>
            </a:r>
            <a:r>
              <a:rPr lang="en-US" sz="2000" dirty="0"/>
              <a:t> </a:t>
            </a:r>
            <a:r>
              <a:rPr lang="en-US" sz="2000" dirty="0" err="1"/>
              <a:t>yapısına</a:t>
            </a:r>
            <a:r>
              <a:rPr lang="en-US" sz="2000" dirty="0"/>
              <a:t> </a:t>
            </a:r>
            <a:r>
              <a:rPr lang="en-US" sz="2000" dirty="0" err="1"/>
              <a:t>ve</a:t>
            </a:r>
            <a:r>
              <a:rPr lang="en-US" sz="2000" dirty="0"/>
              <a:t> </a:t>
            </a:r>
            <a:r>
              <a:rPr lang="en-US" sz="2000" dirty="0" err="1"/>
              <a:t>mitokondiriyal</a:t>
            </a:r>
            <a:r>
              <a:rPr lang="en-US" sz="2000" dirty="0"/>
              <a:t> </a:t>
            </a:r>
            <a:r>
              <a:rPr lang="en-US" sz="2000" dirty="0" err="1"/>
              <a:t>fonksiyonlara</a:t>
            </a:r>
            <a:r>
              <a:rPr lang="en-US" sz="2000" dirty="0"/>
              <a:t> </a:t>
            </a:r>
            <a:r>
              <a:rPr lang="en-US" sz="2000" dirty="0" err="1"/>
              <a:t>zarar</a:t>
            </a:r>
            <a:r>
              <a:rPr lang="en-US" sz="2000" dirty="0"/>
              <a:t> </a:t>
            </a:r>
            <a:r>
              <a:rPr lang="en-US" sz="2000" dirty="0" err="1"/>
              <a:t>verebilmektedir</a:t>
            </a:r>
            <a:r>
              <a:rPr lang="en-US" sz="2000" dirty="0"/>
              <a:t>. </a:t>
            </a:r>
            <a:r>
              <a:rPr lang="en-US" sz="2000" dirty="0" err="1"/>
              <a:t>Diyet</a:t>
            </a:r>
            <a:r>
              <a:rPr lang="en-US" sz="2000" dirty="0"/>
              <a:t> </a:t>
            </a:r>
            <a:r>
              <a:rPr lang="en-US" sz="2000" dirty="0" err="1"/>
              <a:t>ile</a:t>
            </a:r>
            <a:r>
              <a:rPr lang="en-US" sz="2000" dirty="0"/>
              <a:t> </a:t>
            </a:r>
            <a:r>
              <a:rPr lang="en-US" sz="2000" dirty="0" err="1"/>
              <a:t>alınan</a:t>
            </a:r>
            <a:r>
              <a:rPr lang="en-US" sz="2000" dirty="0"/>
              <a:t> </a:t>
            </a:r>
            <a:r>
              <a:rPr lang="en-US" sz="2000" dirty="0" err="1"/>
              <a:t>antioksidan</a:t>
            </a:r>
            <a:r>
              <a:rPr lang="en-US" sz="2000" dirty="0"/>
              <a:t> </a:t>
            </a:r>
            <a:r>
              <a:rPr lang="en-US" sz="2000" dirty="0" err="1"/>
              <a:t>besinler</a:t>
            </a:r>
            <a:r>
              <a:rPr lang="en-US" sz="2000" dirty="0"/>
              <a:t> </a:t>
            </a:r>
            <a:r>
              <a:rPr lang="en-US" sz="2000" dirty="0" err="1"/>
              <a:t>ise</a:t>
            </a:r>
            <a:r>
              <a:rPr lang="en-US" sz="2000" dirty="0"/>
              <a:t>, </a:t>
            </a:r>
            <a:r>
              <a:rPr lang="en-US" sz="2000" dirty="0" err="1"/>
              <a:t>çizgili</a:t>
            </a:r>
            <a:r>
              <a:rPr lang="en-US" sz="2000" dirty="0"/>
              <a:t> </a:t>
            </a:r>
            <a:r>
              <a:rPr lang="en-US" sz="2000" dirty="0" err="1"/>
              <a:t>kaslarda</a:t>
            </a:r>
            <a:r>
              <a:rPr lang="en-US" sz="2000" dirty="0"/>
              <a:t> </a:t>
            </a:r>
            <a:r>
              <a:rPr lang="en-US" sz="2000" dirty="0" err="1"/>
              <a:t>egzersiz</a:t>
            </a:r>
            <a:r>
              <a:rPr lang="en-US" sz="2000" dirty="0"/>
              <a:t> </a:t>
            </a:r>
            <a:r>
              <a:rPr lang="en-US" sz="2000" dirty="0" err="1"/>
              <a:t>sırasında</a:t>
            </a:r>
            <a:r>
              <a:rPr lang="en-US" sz="2000" dirty="0"/>
              <a:t> </a:t>
            </a:r>
            <a:r>
              <a:rPr lang="en-US" sz="2000" dirty="0" err="1"/>
              <a:t>bozulan</a:t>
            </a:r>
            <a:r>
              <a:rPr lang="en-US" sz="2000" dirty="0"/>
              <a:t> </a:t>
            </a:r>
            <a:r>
              <a:rPr lang="en-US" sz="2000" dirty="0" err="1"/>
              <a:t>redoks</a:t>
            </a:r>
            <a:r>
              <a:rPr lang="en-US" sz="2000" dirty="0"/>
              <a:t> </a:t>
            </a:r>
            <a:r>
              <a:rPr lang="en-US" sz="2000" dirty="0" err="1"/>
              <a:t>dengesini</a:t>
            </a:r>
            <a:r>
              <a:rPr lang="en-US" sz="2000" dirty="0"/>
              <a:t> </a:t>
            </a:r>
            <a:r>
              <a:rPr lang="en-US" sz="2000" dirty="0" err="1"/>
              <a:t>düzelterek</a:t>
            </a:r>
            <a:r>
              <a:rPr lang="en-US" sz="2000" dirty="0"/>
              <a:t> </a:t>
            </a:r>
            <a:r>
              <a:rPr lang="en-US" sz="2000" dirty="0" err="1"/>
              <a:t>performans</a:t>
            </a:r>
            <a:r>
              <a:rPr lang="en-US" sz="2000" dirty="0"/>
              <a:t> </a:t>
            </a:r>
            <a:r>
              <a:rPr lang="en-US" sz="2000" dirty="0" err="1"/>
              <a:t>artışı</a:t>
            </a:r>
            <a:r>
              <a:rPr lang="en-US" sz="2000" dirty="0"/>
              <a:t> </a:t>
            </a:r>
            <a:r>
              <a:rPr lang="en-US" sz="2000" dirty="0" err="1"/>
              <a:t>sağlamaktadır</a:t>
            </a:r>
            <a:r>
              <a:rPr lang="en-US" sz="2000" dirty="0"/>
              <a:t>. </a:t>
            </a:r>
            <a:r>
              <a:rPr lang="en-US" sz="2000" dirty="0" err="1"/>
              <a:t>Sporcularda</a:t>
            </a:r>
            <a:r>
              <a:rPr lang="en-US" sz="2000" dirty="0"/>
              <a:t> </a:t>
            </a:r>
            <a:r>
              <a:rPr lang="en-US" sz="2000" dirty="0" err="1"/>
              <a:t>artan</a:t>
            </a:r>
            <a:r>
              <a:rPr lang="en-US" sz="2000" dirty="0"/>
              <a:t> </a:t>
            </a:r>
            <a:r>
              <a:rPr lang="en-US" sz="2000" dirty="0" err="1"/>
              <a:t>oksidatif</a:t>
            </a:r>
            <a:r>
              <a:rPr lang="en-US" sz="2000" dirty="0"/>
              <a:t> stress optimal </a:t>
            </a:r>
            <a:r>
              <a:rPr lang="en-US" sz="2000" dirty="0" err="1"/>
              <a:t>performans</a:t>
            </a:r>
            <a:r>
              <a:rPr lang="en-US" sz="2000" dirty="0"/>
              <a:t> </a:t>
            </a:r>
            <a:r>
              <a:rPr lang="en-US" sz="2000" dirty="0" err="1"/>
              <a:t>ve</a:t>
            </a:r>
            <a:r>
              <a:rPr lang="en-US" sz="2000" dirty="0"/>
              <a:t> </a:t>
            </a:r>
            <a:r>
              <a:rPr lang="en-US" sz="2000" dirty="0" err="1"/>
              <a:t>egzersiz</a:t>
            </a:r>
            <a:r>
              <a:rPr lang="en-US" sz="2000" dirty="0"/>
              <a:t> </a:t>
            </a:r>
            <a:r>
              <a:rPr lang="en-US" sz="2000" dirty="0" err="1"/>
              <a:t>sonrası</a:t>
            </a:r>
            <a:r>
              <a:rPr lang="en-US" sz="2000" dirty="0"/>
              <a:t> </a:t>
            </a:r>
            <a:r>
              <a:rPr lang="en-US" sz="2000" dirty="0" err="1"/>
              <a:t>toparlanma</a:t>
            </a:r>
            <a:r>
              <a:rPr lang="en-US" sz="2000" dirty="0"/>
              <a:t> </a:t>
            </a:r>
            <a:r>
              <a:rPr lang="en-US" sz="2000" dirty="0" err="1"/>
              <a:t>dönemi</a:t>
            </a:r>
            <a:r>
              <a:rPr lang="en-US" sz="2000" dirty="0"/>
              <a:t> </a:t>
            </a:r>
            <a:r>
              <a:rPr lang="en-US" sz="2000" dirty="0" err="1"/>
              <a:t>için</a:t>
            </a:r>
            <a:r>
              <a:rPr lang="en-US" sz="2000" dirty="0"/>
              <a:t> </a:t>
            </a:r>
            <a:r>
              <a:rPr lang="en-US" sz="2000" dirty="0" err="1"/>
              <a:t>oldukça</a:t>
            </a:r>
            <a:r>
              <a:rPr lang="en-US" sz="2000" dirty="0"/>
              <a:t> </a:t>
            </a:r>
            <a:r>
              <a:rPr lang="en-US" sz="2000" dirty="0" err="1"/>
              <a:t>önemlidir</a:t>
            </a:r>
            <a:r>
              <a:rPr lang="en-US" sz="2000" dirty="0"/>
              <a:t>. </a:t>
            </a:r>
            <a:r>
              <a:rPr lang="en-US" sz="2000" dirty="0" err="1"/>
              <a:t>En</a:t>
            </a:r>
            <a:r>
              <a:rPr lang="en-US" sz="2000" dirty="0"/>
              <a:t> </a:t>
            </a:r>
            <a:r>
              <a:rPr lang="en-US" sz="2000" dirty="0" err="1"/>
              <a:t>önemli</a:t>
            </a:r>
            <a:r>
              <a:rPr lang="en-US" sz="2000" dirty="0"/>
              <a:t> </a:t>
            </a:r>
            <a:r>
              <a:rPr lang="en-US" sz="2000" dirty="0" err="1"/>
              <a:t>antioksidan</a:t>
            </a:r>
            <a:r>
              <a:rPr lang="en-US" sz="2000" dirty="0"/>
              <a:t> </a:t>
            </a:r>
            <a:r>
              <a:rPr lang="en-US" sz="2000" dirty="0" err="1"/>
              <a:t>kaynakları</a:t>
            </a:r>
            <a:r>
              <a:rPr lang="en-US" sz="2000" dirty="0"/>
              <a:t> A </a:t>
            </a:r>
            <a:r>
              <a:rPr lang="en-US" sz="2000" dirty="0" err="1"/>
              <a:t>vitamini</a:t>
            </a:r>
            <a:r>
              <a:rPr lang="en-US" sz="2000" dirty="0"/>
              <a:t>, C </a:t>
            </a:r>
            <a:r>
              <a:rPr lang="en-US" sz="2000" dirty="0" err="1"/>
              <a:t>vitamini</a:t>
            </a:r>
            <a:r>
              <a:rPr lang="en-US" sz="2000" dirty="0"/>
              <a:t>, E </a:t>
            </a:r>
            <a:r>
              <a:rPr lang="en-US" sz="2000" dirty="0" err="1"/>
              <a:t>vitamini</a:t>
            </a:r>
            <a:r>
              <a:rPr lang="en-US" sz="2000" dirty="0"/>
              <a:t>, </a:t>
            </a:r>
            <a:r>
              <a:rPr lang="en-US" sz="2000" dirty="0" err="1"/>
              <a:t>selenyum</a:t>
            </a:r>
            <a:r>
              <a:rPr lang="en-US" sz="2000" dirty="0"/>
              <a:t> </a:t>
            </a:r>
            <a:r>
              <a:rPr lang="en-US" sz="2000" dirty="0" err="1"/>
              <a:t>ve</a:t>
            </a:r>
            <a:r>
              <a:rPr lang="en-US" sz="2000" dirty="0"/>
              <a:t> beta-</a:t>
            </a:r>
            <a:r>
              <a:rPr lang="en-US" sz="2000" dirty="0" err="1"/>
              <a:t>karoten</a:t>
            </a:r>
            <a:r>
              <a:rPr lang="en-US" sz="2000" dirty="0"/>
              <a:t>, </a:t>
            </a:r>
            <a:r>
              <a:rPr lang="en-US" sz="2000" dirty="0" err="1"/>
              <a:t>likopen</a:t>
            </a:r>
            <a:r>
              <a:rPr lang="en-US" sz="2000" dirty="0"/>
              <a:t>, lutein, </a:t>
            </a:r>
            <a:r>
              <a:rPr lang="en-US" sz="2000" dirty="0" err="1"/>
              <a:t>zeaksantin</a:t>
            </a:r>
            <a:r>
              <a:rPr lang="en-US" sz="2000" dirty="0"/>
              <a:t> </a:t>
            </a:r>
            <a:r>
              <a:rPr lang="en-US" sz="2000" dirty="0" err="1"/>
              <a:t>gibi</a:t>
            </a:r>
            <a:r>
              <a:rPr lang="en-US" sz="2000" dirty="0"/>
              <a:t> </a:t>
            </a:r>
            <a:r>
              <a:rPr lang="en-US" sz="2000" dirty="0" err="1"/>
              <a:t>karotenoidlerdir</a:t>
            </a:r>
            <a:r>
              <a:rPr lang="en-US" sz="2000" dirty="0"/>
              <a:t>.</a:t>
            </a:r>
          </a:p>
        </p:txBody>
      </p:sp>
    </p:spTree>
    <p:extLst>
      <p:ext uri="{BB962C8B-B14F-4D97-AF65-F5344CB8AC3E}">
        <p14:creationId xmlns:p14="http://schemas.microsoft.com/office/powerpoint/2010/main" val="24171829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kdörtgen 1">
            <a:extLst>
              <a:ext uri="{FF2B5EF4-FFF2-40B4-BE49-F238E27FC236}">
                <a16:creationId xmlns:a16="http://schemas.microsoft.com/office/drawing/2014/main" id="{6B698F87-85C4-B044-8815-CC46EB177F9A}"/>
              </a:ext>
            </a:extLst>
          </p:cNvPr>
          <p:cNvSpPr/>
          <p:nvPr/>
        </p:nvSpPr>
        <p:spPr>
          <a:xfrm>
            <a:off x="926926" y="2634343"/>
            <a:ext cx="10346499" cy="3135522"/>
          </a:xfrm>
          <a:prstGeom prst="rect">
            <a:avLst/>
          </a:prstGeom>
        </p:spPr>
        <p:txBody>
          <a:bodyPr vert="horz" lIns="91440" tIns="45720" rIns="91440" bIns="45720" rtlCol="0" anchor="t">
            <a:normAutofit/>
          </a:bodyPr>
          <a:lstStyle/>
          <a:p>
            <a:pPr>
              <a:lnSpc>
                <a:spcPct val="90000"/>
              </a:lnSpc>
              <a:spcAft>
                <a:spcPts val="600"/>
              </a:spcAft>
            </a:pPr>
            <a:r>
              <a:rPr lang="en-US" sz="2400" dirty="0"/>
              <a:t>Protein, </a:t>
            </a:r>
            <a:r>
              <a:rPr lang="en-US" sz="2400" dirty="0" err="1"/>
              <a:t>karbonhidrat</a:t>
            </a:r>
            <a:r>
              <a:rPr lang="en-US" sz="2400" dirty="0"/>
              <a:t> </a:t>
            </a:r>
            <a:r>
              <a:rPr lang="en-US" sz="2400" dirty="0" err="1"/>
              <a:t>ve</a:t>
            </a:r>
            <a:r>
              <a:rPr lang="en-US" sz="2400" dirty="0"/>
              <a:t> </a:t>
            </a:r>
            <a:r>
              <a:rPr lang="en-US" sz="2400" dirty="0" err="1"/>
              <a:t>liflerin</a:t>
            </a:r>
            <a:r>
              <a:rPr lang="en-US" sz="2400" dirty="0"/>
              <a:t> </a:t>
            </a:r>
            <a:r>
              <a:rPr lang="en-US" sz="2400" dirty="0" err="1"/>
              <a:t>yanı</a:t>
            </a:r>
            <a:r>
              <a:rPr lang="en-US" sz="2400" dirty="0"/>
              <a:t> </a:t>
            </a:r>
            <a:r>
              <a:rPr lang="en-US" sz="2400" dirty="0" err="1"/>
              <a:t>sıra</a:t>
            </a:r>
            <a:r>
              <a:rPr lang="en-US" sz="2400" dirty="0"/>
              <a:t> </a:t>
            </a:r>
            <a:r>
              <a:rPr lang="en-US" sz="2400" dirty="0" err="1"/>
              <a:t>diyete</a:t>
            </a:r>
            <a:r>
              <a:rPr lang="en-US" sz="2400" dirty="0"/>
              <a:t> </a:t>
            </a:r>
            <a:r>
              <a:rPr lang="en-US" sz="2400" dirty="0" err="1"/>
              <a:t>takviyeler</a:t>
            </a:r>
            <a:r>
              <a:rPr lang="en-US" sz="2400" dirty="0"/>
              <a:t> </a:t>
            </a:r>
            <a:r>
              <a:rPr lang="en-US" sz="2400" dirty="0" err="1"/>
              <a:t>eklemek</a:t>
            </a:r>
            <a:r>
              <a:rPr lang="en-US" sz="2400" dirty="0"/>
              <a:t> (</a:t>
            </a:r>
            <a:r>
              <a:rPr lang="en-US" sz="2400" dirty="0" err="1"/>
              <a:t>ergojenik</a:t>
            </a:r>
            <a:endParaRPr lang="en-US" sz="2400" dirty="0"/>
          </a:p>
          <a:p>
            <a:pPr>
              <a:lnSpc>
                <a:spcPct val="90000"/>
              </a:lnSpc>
              <a:spcAft>
                <a:spcPts val="600"/>
              </a:spcAft>
            </a:pPr>
            <a:r>
              <a:rPr lang="en-US" sz="2400" dirty="0" err="1"/>
              <a:t>destekler</a:t>
            </a:r>
            <a:r>
              <a:rPr lang="en-US" sz="2400" dirty="0"/>
              <a:t> </a:t>
            </a:r>
            <a:r>
              <a:rPr lang="en-US" sz="2400" dirty="0" err="1"/>
              <a:t>kullanmak</a:t>
            </a:r>
            <a:r>
              <a:rPr lang="en-US" sz="2400" dirty="0"/>
              <a:t>) </a:t>
            </a:r>
            <a:r>
              <a:rPr lang="en-US" sz="2400" dirty="0" err="1"/>
              <a:t>faydalı</a:t>
            </a:r>
            <a:r>
              <a:rPr lang="en-US" sz="2400" dirty="0"/>
              <a:t> </a:t>
            </a:r>
            <a:r>
              <a:rPr lang="en-US" sz="2400" dirty="0" err="1"/>
              <a:t>olabilir</a:t>
            </a:r>
            <a:r>
              <a:rPr lang="en-US" sz="2400" dirty="0"/>
              <a:t>. Muay </a:t>
            </a:r>
            <a:r>
              <a:rPr lang="en-US" sz="2400" dirty="0" err="1"/>
              <a:t>Thai’nin</a:t>
            </a:r>
            <a:r>
              <a:rPr lang="en-US" sz="2400" dirty="0"/>
              <a:t> </a:t>
            </a:r>
            <a:r>
              <a:rPr lang="en-US" sz="2400" dirty="0" err="1"/>
              <a:t>yüksek</a:t>
            </a:r>
            <a:r>
              <a:rPr lang="en-US" sz="2400" dirty="0"/>
              <a:t> </a:t>
            </a:r>
            <a:r>
              <a:rPr lang="en-US" sz="2400" dirty="0" err="1"/>
              <a:t>tempolu</a:t>
            </a:r>
            <a:r>
              <a:rPr lang="en-US" sz="2400" dirty="0"/>
              <a:t> </a:t>
            </a:r>
            <a:r>
              <a:rPr lang="en-US" sz="2400" dirty="0" err="1"/>
              <a:t>doğası</a:t>
            </a:r>
            <a:r>
              <a:rPr lang="en-US" sz="2400" dirty="0"/>
              <a:t>,</a:t>
            </a:r>
          </a:p>
          <a:p>
            <a:pPr>
              <a:lnSpc>
                <a:spcPct val="90000"/>
              </a:lnSpc>
              <a:spcAft>
                <a:spcPts val="600"/>
              </a:spcAft>
            </a:pPr>
            <a:r>
              <a:rPr lang="en-US" sz="2400" dirty="0" err="1"/>
              <a:t>mikro</a:t>
            </a:r>
            <a:r>
              <a:rPr lang="en-US" sz="2400" dirty="0"/>
              <a:t> kas </a:t>
            </a:r>
            <a:r>
              <a:rPr lang="en-US" sz="2400" dirty="0" err="1"/>
              <a:t>yırtılmalarına</a:t>
            </a:r>
            <a:r>
              <a:rPr lang="en-US" sz="2400" dirty="0"/>
              <a:t> </a:t>
            </a:r>
            <a:r>
              <a:rPr lang="en-US" sz="2400" dirty="0" err="1"/>
              <a:t>ve</a:t>
            </a:r>
            <a:r>
              <a:rPr lang="en-US" sz="2400" dirty="0"/>
              <a:t> </a:t>
            </a:r>
            <a:r>
              <a:rPr lang="en-US" sz="2400" dirty="0" err="1"/>
              <a:t>hatta</a:t>
            </a:r>
            <a:r>
              <a:rPr lang="en-US" sz="2400" dirty="0"/>
              <a:t> </a:t>
            </a:r>
            <a:r>
              <a:rPr lang="en-US" sz="2400" dirty="0" err="1"/>
              <a:t>yaralanmalara</a:t>
            </a:r>
            <a:r>
              <a:rPr lang="en-US" sz="2400" dirty="0"/>
              <a:t>, </a:t>
            </a:r>
            <a:r>
              <a:rPr lang="en-US" sz="2400" dirty="0" err="1"/>
              <a:t>sakatlanmalara</a:t>
            </a:r>
            <a:r>
              <a:rPr lang="en-US" sz="2400" dirty="0"/>
              <a:t> </a:t>
            </a:r>
            <a:r>
              <a:rPr lang="en-US" sz="2400" dirty="0" err="1"/>
              <a:t>neden</a:t>
            </a:r>
            <a:r>
              <a:rPr lang="en-US" sz="2400" dirty="0"/>
              <a:t> </a:t>
            </a:r>
            <a:r>
              <a:rPr lang="en-US" sz="2400" dirty="0" err="1"/>
              <a:t>olabilir</a:t>
            </a:r>
            <a:r>
              <a:rPr lang="en-US" sz="2400" dirty="0"/>
              <a:t>.</a:t>
            </a:r>
          </a:p>
          <a:p>
            <a:pPr>
              <a:lnSpc>
                <a:spcPct val="90000"/>
              </a:lnSpc>
              <a:spcAft>
                <a:spcPts val="600"/>
              </a:spcAft>
            </a:pPr>
            <a:r>
              <a:rPr lang="en-US" sz="2400" dirty="0" err="1"/>
              <a:t>Kurkumin</a:t>
            </a:r>
            <a:r>
              <a:rPr lang="en-US" sz="2400" dirty="0"/>
              <a:t> </a:t>
            </a:r>
            <a:r>
              <a:rPr lang="en-US" sz="2400" dirty="0" err="1"/>
              <a:t>gibi</a:t>
            </a:r>
            <a:r>
              <a:rPr lang="en-US" sz="2400" dirty="0"/>
              <a:t> </a:t>
            </a:r>
            <a:r>
              <a:rPr lang="en-US" sz="2400" dirty="0" err="1"/>
              <a:t>iyileştirici</a:t>
            </a:r>
            <a:r>
              <a:rPr lang="en-US" sz="2400" dirty="0"/>
              <a:t> </a:t>
            </a:r>
            <a:r>
              <a:rPr lang="en-US" sz="2400" dirty="0" err="1"/>
              <a:t>etkisi</a:t>
            </a:r>
            <a:r>
              <a:rPr lang="en-US" sz="2400" dirty="0"/>
              <a:t> </a:t>
            </a:r>
            <a:r>
              <a:rPr lang="en-US" sz="2400" dirty="0" err="1"/>
              <a:t>olan</a:t>
            </a:r>
            <a:r>
              <a:rPr lang="en-US" sz="2400" dirty="0"/>
              <a:t> </a:t>
            </a:r>
            <a:r>
              <a:rPr lang="en-US" sz="2400" dirty="0" err="1"/>
              <a:t>takviyeleri</a:t>
            </a:r>
            <a:r>
              <a:rPr lang="en-US" sz="2400" dirty="0"/>
              <a:t>, </a:t>
            </a:r>
            <a:r>
              <a:rPr lang="en-US" sz="2400" dirty="0" err="1"/>
              <a:t>iltihapla</a:t>
            </a:r>
            <a:r>
              <a:rPr lang="en-US" sz="2400" dirty="0"/>
              <a:t> </a:t>
            </a:r>
            <a:r>
              <a:rPr lang="en-US" sz="2400" dirty="0" err="1"/>
              <a:t>mücadelede</a:t>
            </a:r>
            <a:r>
              <a:rPr lang="en-US" sz="2400" dirty="0"/>
              <a:t>, kas </a:t>
            </a:r>
            <a:r>
              <a:rPr lang="en-US" sz="2400" dirty="0" err="1"/>
              <a:t>ağrısını</a:t>
            </a:r>
            <a:endParaRPr lang="en-US" sz="2400" dirty="0"/>
          </a:p>
          <a:p>
            <a:pPr>
              <a:lnSpc>
                <a:spcPct val="90000"/>
              </a:lnSpc>
              <a:spcAft>
                <a:spcPts val="600"/>
              </a:spcAft>
            </a:pPr>
            <a:r>
              <a:rPr lang="en-US" sz="2400" dirty="0" err="1"/>
              <a:t>azaltmada</a:t>
            </a:r>
            <a:r>
              <a:rPr lang="en-US" sz="2400" dirty="0"/>
              <a:t> </a:t>
            </a:r>
            <a:r>
              <a:rPr lang="en-US" sz="2400" dirty="0" err="1"/>
              <a:t>ve</a:t>
            </a:r>
            <a:r>
              <a:rPr lang="en-US" sz="2400" dirty="0"/>
              <a:t> </a:t>
            </a:r>
            <a:r>
              <a:rPr lang="en-US" sz="2400" dirty="0" err="1"/>
              <a:t>iyileşme</a:t>
            </a:r>
            <a:r>
              <a:rPr lang="en-US" sz="2400" dirty="0"/>
              <a:t> </a:t>
            </a:r>
            <a:r>
              <a:rPr lang="en-US" sz="2400" dirty="0" err="1"/>
              <a:t>sürecini</a:t>
            </a:r>
            <a:r>
              <a:rPr lang="en-US" sz="2400" dirty="0"/>
              <a:t> </a:t>
            </a:r>
            <a:r>
              <a:rPr lang="en-US" sz="2400" dirty="0" err="1"/>
              <a:t>hızlandırmada</a:t>
            </a:r>
            <a:r>
              <a:rPr lang="en-US" sz="2400" dirty="0"/>
              <a:t> </a:t>
            </a:r>
            <a:r>
              <a:rPr lang="en-US" sz="2400" dirty="0" err="1"/>
              <a:t>yardımcı</a:t>
            </a:r>
            <a:r>
              <a:rPr lang="en-US" sz="2400" dirty="0"/>
              <a:t> </a:t>
            </a:r>
            <a:r>
              <a:rPr lang="en-US" sz="2400" dirty="0" err="1"/>
              <a:t>olabilir</a:t>
            </a:r>
            <a:r>
              <a:rPr lang="en-US" sz="2400" dirty="0"/>
              <a:t>.</a:t>
            </a:r>
          </a:p>
        </p:txBody>
      </p:sp>
    </p:spTree>
    <p:extLst>
      <p:ext uri="{BB962C8B-B14F-4D97-AF65-F5344CB8AC3E}">
        <p14:creationId xmlns:p14="http://schemas.microsoft.com/office/powerpoint/2010/main" val="3950690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kdörtgen 1">
            <a:extLst>
              <a:ext uri="{FF2B5EF4-FFF2-40B4-BE49-F238E27FC236}">
                <a16:creationId xmlns:a16="http://schemas.microsoft.com/office/drawing/2014/main" id="{D442C888-12CE-924E-B8E7-41EB7A1C1AD1}"/>
              </a:ext>
            </a:extLst>
          </p:cNvPr>
          <p:cNvSpPr/>
          <p:nvPr/>
        </p:nvSpPr>
        <p:spPr>
          <a:xfrm>
            <a:off x="838200" y="1929384"/>
            <a:ext cx="10515600" cy="4251960"/>
          </a:xfrm>
          <a:prstGeom prst="rect">
            <a:avLst/>
          </a:prstGeom>
        </p:spPr>
        <p:txBody>
          <a:bodyPr vert="horz" lIns="91440" tIns="45720" rIns="91440" bIns="45720" rtlCol="0">
            <a:noAutofit/>
          </a:bodyPr>
          <a:lstStyle/>
          <a:p>
            <a:pPr>
              <a:lnSpc>
                <a:spcPct val="90000"/>
              </a:lnSpc>
              <a:spcAft>
                <a:spcPts val="600"/>
              </a:spcAft>
            </a:pPr>
            <a:r>
              <a:rPr lang="en-US" sz="2000" dirty="0"/>
              <a:t>Bu </a:t>
            </a:r>
            <a:r>
              <a:rPr lang="en-US" sz="2000" dirty="0" err="1"/>
              <a:t>besinleri</a:t>
            </a:r>
            <a:r>
              <a:rPr lang="en-US" sz="2000" dirty="0"/>
              <a:t> </a:t>
            </a:r>
            <a:r>
              <a:rPr lang="en-US" sz="2000" dirty="0" err="1"/>
              <a:t>alabileceğimiz</a:t>
            </a:r>
            <a:r>
              <a:rPr lang="en-US" sz="2000" dirty="0"/>
              <a:t> </a:t>
            </a:r>
            <a:r>
              <a:rPr lang="en-US" sz="2000" dirty="0" err="1"/>
              <a:t>en</a:t>
            </a:r>
            <a:r>
              <a:rPr lang="en-US" sz="2000" dirty="0"/>
              <a:t> </a:t>
            </a:r>
            <a:r>
              <a:rPr lang="en-US" sz="2000" dirty="0" err="1"/>
              <a:t>doğru</a:t>
            </a:r>
            <a:r>
              <a:rPr lang="en-US" sz="2000" dirty="0"/>
              <a:t> </a:t>
            </a:r>
            <a:r>
              <a:rPr lang="en-US" sz="2000" dirty="0" err="1"/>
              <a:t>kaynaklara</a:t>
            </a:r>
            <a:r>
              <a:rPr lang="en-US" sz="2000" dirty="0"/>
              <a:t> </a:t>
            </a:r>
            <a:r>
              <a:rPr lang="en-US" sz="2000" dirty="0" err="1"/>
              <a:t>gelirsek</a:t>
            </a:r>
            <a:r>
              <a:rPr lang="en-US" sz="2000" dirty="0"/>
              <a:t>:</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dirty="0"/>
              <a:t>Protein </a:t>
            </a:r>
            <a:r>
              <a:rPr lang="en-US" sz="2000" dirty="0" err="1"/>
              <a:t>olarak</a:t>
            </a:r>
            <a:r>
              <a:rPr lang="en-US" sz="2000" dirty="0"/>
              <a:t> ton </a:t>
            </a:r>
            <a:r>
              <a:rPr lang="en-US" sz="2000" dirty="0" err="1"/>
              <a:t>balığı</a:t>
            </a:r>
            <a:r>
              <a:rPr lang="en-US" sz="2000" dirty="0"/>
              <a:t> (</a:t>
            </a:r>
            <a:r>
              <a:rPr lang="en-US" sz="2000" dirty="0" err="1"/>
              <a:t>aynı</a:t>
            </a:r>
            <a:r>
              <a:rPr lang="en-US" sz="2000" dirty="0"/>
              <a:t> </a:t>
            </a:r>
            <a:r>
              <a:rPr lang="en-US" sz="2000" dirty="0" err="1"/>
              <a:t>zamanda</a:t>
            </a:r>
            <a:r>
              <a:rPr lang="en-US" sz="2000" dirty="0"/>
              <a:t> omega 3 </a:t>
            </a:r>
            <a:r>
              <a:rPr lang="en-US" sz="2000" dirty="0" err="1"/>
              <a:t>ve</a:t>
            </a:r>
            <a:r>
              <a:rPr lang="en-US" sz="2000" dirty="0"/>
              <a:t> 6 </a:t>
            </a:r>
            <a:r>
              <a:rPr lang="en-US" sz="2000" dirty="0" err="1"/>
              <a:t>yağ</a:t>
            </a:r>
            <a:r>
              <a:rPr lang="en-US" sz="2000" dirty="0"/>
              <a:t> </a:t>
            </a:r>
            <a:r>
              <a:rPr lang="en-US" sz="2000" dirty="0" err="1"/>
              <a:t>asitleri</a:t>
            </a:r>
            <a:r>
              <a:rPr lang="en-US" sz="2000" dirty="0"/>
              <a:t> </a:t>
            </a:r>
            <a:r>
              <a:rPr lang="en-US" sz="2000" dirty="0" err="1"/>
              <a:t>ile</a:t>
            </a:r>
            <a:r>
              <a:rPr lang="en-US" sz="2000" dirty="0"/>
              <a:t> </a:t>
            </a:r>
            <a:r>
              <a:rPr lang="en-US" sz="2000" dirty="0" err="1"/>
              <a:t>yüklü</a:t>
            </a:r>
            <a:r>
              <a:rPr lang="en-US" sz="2000" dirty="0"/>
              <a:t>), </a:t>
            </a:r>
            <a:r>
              <a:rPr lang="en-US" sz="2000" dirty="0" err="1"/>
              <a:t>tavuk</a:t>
            </a:r>
            <a:r>
              <a:rPr lang="en-US" sz="2000" dirty="0"/>
              <a:t>, </a:t>
            </a:r>
            <a:r>
              <a:rPr lang="en-US" sz="2000" dirty="0" err="1"/>
              <a:t>yağsız</a:t>
            </a:r>
            <a:r>
              <a:rPr lang="en-US" sz="2000" dirty="0"/>
              <a:t> </a:t>
            </a:r>
            <a:r>
              <a:rPr lang="en-US" sz="2000" dirty="0" err="1"/>
              <a:t>sığır</a:t>
            </a:r>
            <a:r>
              <a:rPr lang="en-US" sz="2000" dirty="0"/>
              <a:t> </a:t>
            </a:r>
            <a:r>
              <a:rPr lang="en-US" sz="2000" dirty="0" err="1"/>
              <a:t>eti</a:t>
            </a:r>
            <a:r>
              <a:rPr lang="en-US" sz="2000" dirty="0"/>
              <a:t>, </a:t>
            </a:r>
            <a:r>
              <a:rPr lang="en-US" sz="2000" dirty="0" err="1"/>
              <a:t>beyaz</a:t>
            </a:r>
            <a:r>
              <a:rPr lang="en-US" sz="2000" dirty="0"/>
              <a:t> </a:t>
            </a:r>
            <a:r>
              <a:rPr lang="en-US" sz="2000" dirty="0" err="1"/>
              <a:t>ve</a:t>
            </a:r>
            <a:r>
              <a:rPr lang="en-US" sz="2000" dirty="0"/>
              <a:t> </a:t>
            </a:r>
            <a:r>
              <a:rPr lang="en-US" sz="2000" dirty="0" err="1"/>
              <a:t>kırmızı</a:t>
            </a:r>
            <a:r>
              <a:rPr lang="en-US" sz="2000" dirty="0"/>
              <a:t> </a:t>
            </a:r>
            <a:r>
              <a:rPr lang="en-US" sz="2000" dirty="0" err="1"/>
              <a:t>hindi</a:t>
            </a:r>
            <a:r>
              <a:rPr lang="en-US" sz="2000" dirty="0"/>
              <a:t> </a:t>
            </a:r>
            <a:r>
              <a:rPr lang="en-US" sz="2000" dirty="0" err="1"/>
              <a:t>eti</a:t>
            </a:r>
            <a:r>
              <a:rPr lang="en-US" sz="2000" dirty="0"/>
              <a:t>, </a:t>
            </a:r>
            <a:r>
              <a:rPr lang="en-US" sz="2000" dirty="0" err="1"/>
              <a:t>yumurta</a:t>
            </a:r>
            <a:r>
              <a:rPr lang="en-US" sz="2000" dirty="0"/>
              <a:t>, </a:t>
            </a:r>
            <a:r>
              <a:rPr lang="en-US" sz="2000" dirty="0" err="1"/>
              <a:t>fıstık</a:t>
            </a:r>
            <a:r>
              <a:rPr lang="en-US" sz="2000" dirty="0"/>
              <a:t> </a:t>
            </a:r>
            <a:r>
              <a:rPr lang="en-US" sz="2000" dirty="0" err="1"/>
              <a:t>ezmesi</a:t>
            </a:r>
            <a:r>
              <a:rPr lang="en-US" sz="2000" dirty="0"/>
              <a:t>, </a:t>
            </a:r>
            <a:r>
              <a:rPr lang="en-US" sz="2000" dirty="0" err="1"/>
              <a:t>badem</a:t>
            </a:r>
            <a:r>
              <a:rPr lang="en-US" sz="2000" dirty="0"/>
              <a:t>, </a:t>
            </a:r>
            <a:r>
              <a:rPr lang="en-US" sz="2000" dirty="0" err="1"/>
              <a:t>fasulye</a:t>
            </a:r>
            <a:r>
              <a:rPr lang="en-US" sz="2000" dirty="0"/>
              <a:t> </a:t>
            </a:r>
            <a:r>
              <a:rPr lang="en-US" sz="2000" dirty="0" err="1"/>
              <a:t>ve</a:t>
            </a:r>
            <a:r>
              <a:rPr lang="en-US" sz="2000" dirty="0"/>
              <a:t> </a:t>
            </a:r>
            <a:r>
              <a:rPr lang="en-US" sz="2000" dirty="0" err="1"/>
              <a:t>mercimek</a:t>
            </a:r>
            <a:r>
              <a:rPr lang="en-US" sz="2000" dirty="0"/>
              <a:t> </a:t>
            </a:r>
            <a:r>
              <a:rPr lang="en-US" sz="2000" dirty="0" err="1"/>
              <a:t>gibi</a:t>
            </a:r>
            <a:r>
              <a:rPr lang="en-US" sz="2000" dirty="0"/>
              <a:t> protein </a:t>
            </a:r>
            <a:r>
              <a:rPr lang="en-US" sz="2000" dirty="0" err="1"/>
              <a:t>açısından</a:t>
            </a:r>
            <a:r>
              <a:rPr lang="en-US" sz="2000" dirty="0"/>
              <a:t> </a:t>
            </a:r>
            <a:r>
              <a:rPr lang="en-US" sz="2000" dirty="0" err="1"/>
              <a:t>zengin</a:t>
            </a:r>
            <a:r>
              <a:rPr lang="en-US" sz="2000" dirty="0"/>
              <a:t> </a:t>
            </a:r>
            <a:r>
              <a:rPr lang="en-US" sz="2000" dirty="0" err="1"/>
              <a:t>gıdalar</a:t>
            </a:r>
            <a:r>
              <a:rPr lang="en-US" sz="2000" dirty="0"/>
              <a:t> </a:t>
            </a:r>
            <a:r>
              <a:rPr lang="en-US" sz="2000" dirty="0" err="1"/>
              <a:t>tercih</a:t>
            </a:r>
            <a:r>
              <a:rPr lang="en-US" sz="2000" dirty="0"/>
              <a:t> </a:t>
            </a:r>
            <a:r>
              <a:rPr lang="en-US" sz="2000" dirty="0" err="1"/>
              <a:t>edilebilir</a:t>
            </a:r>
            <a:r>
              <a:rPr lang="en-US" sz="2000" dirty="0"/>
              <a:t>.</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dirty="0" err="1"/>
              <a:t>Karbonhidrat</a:t>
            </a:r>
            <a:r>
              <a:rPr lang="en-US" sz="2000" dirty="0"/>
              <a:t> </a:t>
            </a:r>
            <a:r>
              <a:rPr lang="en-US" sz="2000" dirty="0" err="1"/>
              <a:t>olarak</a:t>
            </a:r>
            <a:r>
              <a:rPr lang="en-US" sz="2000" dirty="0"/>
              <a:t> </a:t>
            </a:r>
            <a:r>
              <a:rPr lang="en-US" sz="2000" dirty="0" err="1"/>
              <a:t>yulaf</a:t>
            </a:r>
            <a:r>
              <a:rPr lang="en-US" sz="2000" dirty="0"/>
              <a:t>, </a:t>
            </a:r>
            <a:r>
              <a:rPr lang="en-US" sz="2000" dirty="0" err="1"/>
              <a:t>yulaf</a:t>
            </a:r>
            <a:r>
              <a:rPr lang="en-US" sz="2000" dirty="0"/>
              <a:t> </a:t>
            </a:r>
            <a:r>
              <a:rPr lang="en-US" sz="2000" dirty="0" err="1"/>
              <a:t>lapası</a:t>
            </a:r>
            <a:r>
              <a:rPr lang="en-US" sz="2000" dirty="0"/>
              <a:t>, </a:t>
            </a:r>
            <a:r>
              <a:rPr lang="en-US" sz="2000" dirty="0" err="1"/>
              <a:t>tatlı</a:t>
            </a:r>
            <a:r>
              <a:rPr lang="en-US" sz="2000" dirty="0"/>
              <a:t> </a:t>
            </a:r>
            <a:r>
              <a:rPr lang="en-US" sz="2000" dirty="0" err="1"/>
              <a:t>patates</a:t>
            </a:r>
            <a:r>
              <a:rPr lang="en-US" sz="2000" dirty="0"/>
              <a:t>, </a:t>
            </a:r>
            <a:r>
              <a:rPr lang="en-US" sz="2000" dirty="0" err="1"/>
              <a:t>esmer</a:t>
            </a:r>
            <a:r>
              <a:rPr lang="en-US" sz="2000" dirty="0"/>
              <a:t> </a:t>
            </a:r>
            <a:r>
              <a:rPr lang="en-US" sz="2000" dirty="0" err="1"/>
              <a:t>pirinç</a:t>
            </a:r>
            <a:r>
              <a:rPr lang="en-US" sz="2000" dirty="0"/>
              <a:t> </a:t>
            </a:r>
            <a:r>
              <a:rPr lang="en-US" sz="2000" dirty="0" err="1"/>
              <a:t>ve</a:t>
            </a:r>
            <a:r>
              <a:rPr lang="en-US" sz="2000" dirty="0"/>
              <a:t> tam </a:t>
            </a:r>
            <a:r>
              <a:rPr lang="en-US" sz="2000" dirty="0" err="1"/>
              <a:t>tahıllı</a:t>
            </a:r>
            <a:r>
              <a:rPr lang="en-US" sz="2000" dirty="0"/>
              <a:t> </a:t>
            </a:r>
            <a:r>
              <a:rPr lang="en-US" sz="2000" dirty="0" err="1"/>
              <a:t>ürünler</a:t>
            </a:r>
            <a:r>
              <a:rPr lang="en-US" sz="2000" dirty="0"/>
              <a:t> </a:t>
            </a:r>
            <a:r>
              <a:rPr lang="en-US" sz="2000" dirty="0" err="1"/>
              <a:t>olarak</a:t>
            </a:r>
            <a:r>
              <a:rPr lang="en-US" sz="2000" dirty="0"/>
              <a:t> </a:t>
            </a:r>
            <a:r>
              <a:rPr lang="en-US" sz="2000" dirty="0" err="1"/>
              <a:t>sıralanabilir</a:t>
            </a:r>
            <a:r>
              <a:rPr lang="en-US" sz="2000" dirty="0"/>
              <a:t>. Bu </a:t>
            </a:r>
            <a:r>
              <a:rPr lang="en-US" sz="2000" dirty="0" err="1"/>
              <a:t>kompleks</a:t>
            </a:r>
            <a:r>
              <a:rPr lang="en-US" sz="2000" dirty="0"/>
              <a:t> </a:t>
            </a:r>
            <a:r>
              <a:rPr lang="en-US" sz="2000" dirty="0" err="1"/>
              <a:t>karbonhidratlar</a:t>
            </a:r>
            <a:r>
              <a:rPr lang="en-US" sz="2000" dirty="0"/>
              <a:t>, </a:t>
            </a:r>
            <a:r>
              <a:rPr lang="en-US" sz="2000" dirty="0" err="1"/>
              <a:t>yoğun</a:t>
            </a:r>
            <a:r>
              <a:rPr lang="en-US" sz="2000" dirty="0"/>
              <a:t> </a:t>
            </a:r>
            <a:r>
              <a:rPr lang="en-US" sz="2000" dirty="0" err="1"/>
              <a:t>bir</a:t>
            </a:r>
            <a:r>
              <a:rPr lang="en-US" sz="2000" dirty="0"/>
              <a:t> </a:t>
            </a:r>
            <a:r>
              <a:rPr lang="en-US" sz="2000" dirty="0" err="1"/>
              <a:t>şekilde</a:t>
            </a:r>
            <a:r>
              <a:rPr lang="en-US" sz="2000" dirty="0"/>
              <a:t> </a:t>
            </a:r>
            <a:r>
              <a:rPr lang="en-US" sz="2000" dirty="0" err="1"/>
              <a:t>antrenman</a:t>
            </a:r>
            <a:r>
              <a:rPr lang="en-US" sz="2000" dirty="0"/>
              <a:t> </a:t>
            </a:r>
            <a:r>
              <a:rPr lang="en-US" sz="2000" dirty="0" err="1"/>
              <a:t>yapan</a:t>
            </a:r>
            <a:r>
              <a:rPr lang="en-US" sz="2000" dirty="0"/>
              <a:t> </a:t>
            </a:r>
            <a:r>
              <a:rPr lang="en-US" sz="2000" dirty="0" err="1"/>
              <a:t>bir</a:t>
            </a:r>
            <a:r>
              <a:rPr lang="en-US" sz="2000" dirty="0"/>
              <a:t> Muay Thai </a:t>
            </a:r>
            <a:r>
              <a:rPr lang="en-US" sz="2000" dirty="0" err="1"/>
              <a:t>dövüşçüsü</a:t>
            </a:r>
            <a:r>
              <a:rPr lang="en-US" sz="2000" dirty="0"/>
              <a:t> </a:t>
            </a:r>
            <a:r>
              <a:rPr lang="en-US" sz="2000" dirty="0" err="1"/>
              <a:t>için</a:t>
            </a:r>
            <a:r>
              <a:rPr lang="en-US" sz="2000" dirty="0"/>
              <a:t> </a:t>
            </a:r>
            <a:r>
              <a:rPr lang="en-US" sz="2000" dirty="0" err="1"/>
              <a:t>mükemmeldir</a:t>
            </a:r>
            <a:r>
              <a:rPr lang="en-US" sz="2000" dirty="0"/>
              <a:t>.</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dirty="0" err="1"/>
              <a:t>Yağ</a:t>
            </a:r>
            <a:r>
              <a:rPr lang="en-US" sz="2000" dirty="0"/>
              <a:t> </a:t>
            </a:r>
            <a:r>
              <a:rPr lang="en-US" sz="2000" dirty="0" err="1"/>
              <a:t>olarak</a:t>
            </a:r>
            <a:r>
              <a:rPr lang="en-US" sz="2000" dirty="0"/>
              <a:t> </a:t>
            </a:r>
            <a:r>
              <a:rPr lang="en-US" sz="2000" dirty="0" err="1"/>
              <a:t>ise</a:t>
            </a:r>
            <a:r>
              <a:rPr lang="en-US" sz="2000" dirty="0"/>
              <a:t> </a:t>
            </a:r>
            <a:r>
              <a:rPr lang="en-US" sz="2000" dirty="0" err="1"/>
              <a:t>vücudunuza</a:t>
            </a:r>
            <a:r>
              <a:rPr lang="en-US" sz="2000" dirty="0"/>
              <a:t> </a:t>
            </a:r>
            <a:r>
              <a:rPr lang="en-US" sz="2000" dirty="0" err="1"/>
              <a:t>avokado</a:t>
            </a:r>
            <a:r>
              <a:rPr lang="en-US" sz="2000" dirty="0"/>
              <a:t>, </a:t>
            </a:r>
            <a:r>
              <a:rPr lang="en-US" sz="2000" dirty="0" err="1"/>
              <a:t>ceviz</a:t>
            </a:r>
            <a:r>
              <a:rPr lang="en-US" sz="2000" dirty="0"/>
              <a:t>, </a:t>
            </a:r>
            <a:r>
              <a:rPr lang="en-US" sz="2000" dirty="0" err="1"/>
              <a:t>badem</a:t>
            </a:r>
            <a:r>
              <a:rPr lang="en-US" sz="2000" dirty="0"/>
              <a:t>, </a:t>
            </a:r>
            <a:r>
              <a:rPr lang="en-US" sz="2000" dirty="0" err="1"/>
              <a:t>zeytinyağı</a:t>
            </a:r>
            <a:r>
              <a:rPr lang="en-US" sz="2000" dirty="0"/>
              <a:t>, </a:t>
            </a:r>
            <a:r>
              <a:rPr lang="en-US" sz="2000" dirty="0" err="1"/>
              <a:t>zeytin</a:t>
            </a:r>
            <a:r>
              <a:rPr lang="en-US" sz="2000" dirty="0"/>
              <a:t>, </a:t>
            </a:r>
            <a:r>
              <a:rPr lang="en-US" sz="2000" dirty="0" err="1"/>
              <a:t>balık</a:t>
            </a:r>
            <a:r>
              <a:rPr lang="en-US" sz="2000" dirty="0"/>
              <a:t> </a:t>
            </a:r>
            <a:r>
              <a:rPr lang="en-US" sz="2000" dirty="0" err="1"/>
              <a:t>gibi</a:t>
            </a:r>
            <a:r>
              <a:rPr lang="en-US" sz="2000" dirty="0"/>
              <a:t> </a:t>
            </a:r>
            <a:r>
              <a:rPr lang="en-US" sz="2000" dirty="0" err="1"/>
              <a:t>kaynaklardan</a:t>
            </a:r>
            <a:r>
              <a:rPr lang="en-US" sz="2000" dirty="0"/>
              <a:t> </a:t>
            </a:r>
            <a:r>
              <a:rPr lang="en-US" sz="2000" dirty="0" err="1"/>
              <a:t>elde</a:t>
            </a:r>
            <a:r>
              <a:rPr lang="en-US" sz="2000" dirty="0"/>
              <a:t> </a:t>
            </a:r>
            <a:r>
              <a:rPr lang="en-US" sz="2000" dirty="0" err="1"/>
              <a:t>edilecek</a:t>
            </a:r>
            <a:r>
              <a:rPr lang="en-US" sz="2000" dirty="0"/>
              <a:t> </a:t>
            </a:r>
            <a:r>
              <a:rPr lang="en-US" sz="2000" dirty="0" err="1"/>
              <a:t>sağlıklı</a:t>
            </a:r>
            <a:r>
              <a:rPr lang="en-US" sz="2000" dirty="0"/>
              <a:t> </a:t>
            </a:r>
            <a:r>
              <a:rPr lang="en-US" sz="2000" dirty="0" err="1"/>
              <a:t>yağlar</a:t>
            </a:r>
            <a:r>
              <a:rPr lang="en-US" sz="2000" dirty="0"/>
              <a:t> </a:t>
            </a:r>
            <a:r>
              <a:rPr lang="en-US" sz="2000" dirty="0" err="1"/>
              <a:t>ile</a:t>
            </a:r>
            <a:r>
              <a:rPr lang="en-US" sz="2000" dirty="0"/>
              <a:t> </a:t>
            </a:r>
            <a:r>
              <a:rPr lang="en-US" sz="2000" dirty="0" err="1"/>
              <a:t>beslemeniz</a:t>
            </a:r>
            <a:r>
              <a:rPr lang="en-US" sz="2000" dirty="0"/>
              <a:t> </a:t>
            </a:r>
            <a:r>
              <a:rPr lang="en-US" sz="2000" dirty="0" err="1"/>
              <a:t>çok</a:t>
            </a:r>
            <a:r>
              <a:rPr lang="en-US" sz="2000" dirty="0"/>
              <a:t> </a:t>
            </a:r>
            <a:r>
              <a:rPr lang="en-US" sz="2000" dirty="0" err="1"/>
              <a:t>önemlidir</a:t>
            </a:r>
            <a:r>
              <a:rPr lang="en-US" sz="2000" dirty="0"/>
              <a:t>. Bunun </a:t>
            </a:r>
            <a:r>
              <a:rPr lang="en-US" sz="2000" dirty="0" err="1"/>
              <a:t>nedeni</a:t>
            </a:r>
            <a:r>
              <a:rPr lang="en-US" sz="2000" dirty="0"/>
              <a:t>, </a:t>
            </a:r>
            <a:r>
              <a:rPr lang="en-US" sz="2000" dirty="0" err="1"/>
              <a:t>sağlıklı</a:t>
            </a:r>
            <a:r>
              <a:rPr lang="en-US" sz="2000" dirty="0"/>
              <a:t> </a:t>
            </a:r>
            <a:r>
              <a:rPr lang="en-US" sz="2000" dirty="0" err="1"/>
              <a:t>yağların</a:t>
            </a:r>
            <a:r>
              <a:rPr lang="en-US" sz="2000" dirty="0"/>
              <a:t> </a:t>
            </a:r>
            <a:r>
              <a:rPr lang="en-US" sz="2000" dirty="0" err="1"/>
              <a:t>enerji</a:t>
            </a:r>
            <a:r>
              <a:rPr lang="en-US" sz="2000" dirty="0"/>
              <a:t> </a:t>
            </a:r>
            <a:r>
              <a:rPr lang="en-US" sz="2000" dirty="0" err="1"/>
              <a:t>üretiminizi</a:t>
            </a:r>
            <a:r>
              <a:rPr lang="en-US" sz="2000" dirty="0"/>
              <a:t> </a:t>
            </a:r>
            <a:r>
              <a:rPr lang="en-US" sz="2000" dirty="0" err="1"/>
              <a:t>artırması</a:t>
            </a:r>
            <a:r>
              <a:rPr lang="en-US" sz="2000" dirty="0"/>
              <a:t>, </a:t>
            </a:r>
            <a:r>
              <a:rPr lang="en-US" sz="2000" dirty="0" err="1"/>
              <a:t>vitaminlerin</a:t>
            </a:r>
            <a:r>
              <a:rPr lang="en-US" sz="2000" dirty="0"/>
              <a:t> </a:t>
            </a:r>
            <a:r>
              <a:rPr lang="en-US" sz="2000" dirty="0" err="1"/>
              <a:t>emilimini</a:t>
            </a:r>
            <a:r>
              <a:rPr lang="en-US" sz="2000" dirty="0"/>
              <a:t> </a:t>
            </a:r>
            <a:r>
              <a:rPr lang="en-US" sz="2000" dirty="0" err="1"/>
              <a:t>kolaylaştırması</a:t>
            </a:r>
            <a:r>
              <a:rPr lang="en-US" sz="2000" dirty="0"/>
              <a:t> </a:t>
            </a:r>
            <a:r>
              <a:rPr lang="en-US" sz="2000" dirty="0" err="1"/>
              <a:t>ve</a:t>
            </a:r>
            <a:r>
              <a:rPr lang="en-US" sz="2000" dirty="0"/>
              <a:t> </a:t>
            </a:r>
            <a:r>
              <a:rPr lang="en-US" sz="2000" dirty="0" err="1"/>
              <a:t>aynı</a:t>
            </a:r>
            <a:r>
              <a:rPr lang="en-US" sz="2000" dirty="0"/>
              <a:t> </a:t>
            </a:r>
            <a:r>
              <a:rPr lang="en-US" sz="2000" dirty="0" err="1"/>
              <a:t>zamanda</a:t>
            </a:r>
            <a:r>
              <a:rPr lang="en-US" sz="2000" dirty="0"/>
              <a:t> </a:t>
            </a:r>
            <a:r>
              <a:rPr lang="en-US" sz="2000" dirty="0" err="1"/>
              <a:t>hayati</a:t>
            </a:r>
            <a:r>
              <a:rPr lang="en-US" sz="2000" dirty="0"/>
              <a:t> </a:t>
            </a:r>
            <a:r>
              <a:rPr lang="en-US" sz="2000" dirty="0" err="1"/>
              <a:t>organlarınızın</a:t>
            </a:r>
            <a:r>
              <a:rPr lang="en-US" sz="2000" dirty="0"/>
              <a:t> </a:t>
            </a:r>
            <a:r>
              <a:rPr lang="en-US" sz="2000" dirty="0" err="1"/>
              <a:t>korunmasında</a:t>
            </a:r>
            <a:r>
              <a:rPr lang="en-US" sz="2000" dirty="0"/>
              <a:t> </a:t>
            </a:r>
            <a:r>
              <a:rPr lang="en-US" sz="2000" dirty="0" err="1"/>
              <a:t>yağların</a:t>
            </a:r>
            <a:r>
              <a:rPr lang="en-US" sz="2000" dirty="0"/>
              <a:t> </a:t>
            </a:r>
            <a:r>
              <a:rPr lang="en-US" sz="2000" dirty="0" err="1"/>
              <a:t>önemli</a:t>
            </a:r>
            <a:r>
              <a:rPr lang="en-US" sz="2000" dirty="0"/>
              <a:t> </a:t>
            </a:r>
            <a:r>
              <a:rPr lang="en-US" sz="2000" dirty="0" err="1"/>
              <a:t>bir</a:t>
            </a:r>
            <a:r>
              <a:rPr lang="en-US" sz="2000" dirty="0"/>
              <a:t> </a:t>
            </a:r>
            <a:r>
              <a:rPr lang="en-US" sz="2000" dirty="0" err="1"/>
              <a:t>rol</a:t>
            </a:r>
            <a:r>
              <a:rPr lang="en-US" sz="2000" dirty="0"/>
              <a:t> </a:t>
            </a:r>
            <a:r>
              <a:rPr lang="en-US" sz="2000" dirty="0" err="1"/>
              <a:t>oynamasıdır</a:t>
            </a:r>
            <a:r>
              <a:rPr lang="en-US" sz="2000" dirty="0"/>
              <a:t>.</a:t>
            </a:r>
          </a:p>
        </p:txBody>
      </p:sp>
    </p:spTree>
    <p:extLst>
      <p:ext uri="{BB962C8B-B14F-4D97-AF65-F5344CB8AC3E}">
        <p14:creationId xmlns:p14="http://schemas.microsoft.com/office/powerpoint/2010/main" val="27008192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1752FE3B-15D8-45CF-AA0F-72B6EC141686}"/>
              </a:ext>
            </a:extLst>
          </p:cNvPr>
          <p:cNvPicPr>
            <a:picLocks noChangeAspect="1"/>
          </p:cNvPicPr>
          <p:nvPr/>
        </p:nvPicPr>
        <p:blipFill rotWithShape="1">
          <a:blip r:embed="rId2"/>
          <a:srcRect r="888" b="-1"/>
          <a:stretch/>
        </p:blipFill>
        <p:spPr>
          <a:xfrm>
            <a:off x="-1" y="10"/>
            <a:ext cx="12192000" cy="6857990"/>
          </a:xfrm>
          <a:prstGeom prst="rect">
            <a:avLst/>
          </a:prstGeom>
        </p:spPr>
      </p:pic>
      <p:sp>
        <p:nvSpPr>
          <p:cNvPr id="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Başlık 1">
            <a:extLst>
              <a:ext uri="{FF2B5EF4-FFF2-40B4-BE49-F238E27FC236}">
                <a16:creationId xmlns:a16="http://schemas.microsoft.com/office/drawing/2014/main" id="{C1181329-5873-444B-AF17-2377C5C0E107}"/>
              </a:ext>
            </a:extLst>
          </p:cNvPr>
          <p:cNvSpPr>
            <a:spLocks noGrp="1"/>
          </p:cNvSpPr>
          <p:nvPr>
            <p:ph type="title"/>
          </p:nvPr>
        </p:nvSpPr>
        <p:spPr>
          <a:xfrm>
            <a:off x="709448" y="1913950"/>
            <a:ext cx="4204137" cy="1342754"/>
          </a:xfrm>
        </p:spPr>
        <p:txBody>
          <a:bodyPr>
            <a:normAutofit/>
          </a:bodyPr>
          <a:lstStyle/>
          <a:p>
            <a:pPr algn="ctr"/>
            <a:r>
              <a:rPr lang="tr-TR" sz="3600"/>
              <a:t>Enerji</a:t>
            </a:r>
          </a:p>
        </p:txBody>
      </p:sp>
      <p:cxnSp>
        <p:nvCxnSpPr>
          <p:cNvPr id="11"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Metin Yer Tutucusu 2">
            <a:extLst>
              <a:ext uri="{FF2B5EF4-FFF2-40B4-BE49-F238E27FC236}">
                <a16:creationId xmlns:a16="http://schemas.microsoft.com/office/drawing/2014/main" id="{5501E393-0E6A-4AB1-B200-916213658ACD}"/>
              </a:ext>
            </a:extLst>
          </p:cNvPr>
          <p:cNvSpPr>
            <a:spLocks noGrp="1"/>
          </p:cNvSpPr>
          <p:nvPr>
            <p:ph idx="1"/>
          </p:nvPr>
        </p:nvSpPr>
        <p:spPr>
          <a:xfrm>
            <a:off x="525516" y="3417573"/>
            <a:ext cx="4593021" cy="2619839"/>
          </a:xfrm>
        </p:spPr>
        <p:txBody>
          <a:bodyPr anchor="ctr">
            <a:normAutofit/>
          </a:bodyPr>
          <a:lstStyle/>
          <a:p>
            <a:r>
              <a:rPr lang="tr-TR" sz="1800"/>
              <a:t>Enerji biyolojik veya mekanik bir sistemin iş yapabilme kapasitesidir.</a:t>
            </a:r>
          </a:p>
          <a:p>
            <a:r>
              <a:rPr lang="tr-TR" sz="1800"/>
              <a:t>Birimi: kalori( cal) veya joule(J) dur.</a:t>
            </a:r>
          </a:p>
          <a:p>
            <a:r>
              <a:rPr lang="tr-TR" sz="1800"/>
              <a:t>Isı , Işık , Elektrik , Mekanik , Nükleer, Kimyasal olarak türlere ayrılır.</a:t>
            </a:r>
          </a:p>
          <a:p>
            <a:endParaRPr lang="tr-TR" sz="1800"/>
          </a:p>
        </p:txBody>
      </p:sp>
    </p:spTree>
    <p:extLst>
      <p:ext uri="{BB962C8B-B14F-4D97-AF65-F5344CB8AC3E}">
        <p14:creationId xmlns:p14="http://schemas.microsoft.com/office/powerpoint/2010/main" val="4008263276"/>
      </p:ext>
    </p:extLst>
  </p:cSld>
  <p:clrMapOvr>
    <a:masterClrMapping/>
  </p:clrMapOvr>
  <mc:AlternateContent xmlns:mc="http://schemas.openxmlformats.org/markup-compatibility/2006" xmlns:p14="http://schemas.microsoft.com/office/powerpoint/2010/main">
    <mc:Choice Requires="p14">
      <p:transition spd="slow" p14:dur="1250">
        <p:wipe/>
      </p:transition>
    </mc:Choice>
    <mc:Fallback xmlns="">
      <p:transition spd="slow">
        <p:wip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9"/>
        <p:cNvGrpSpPr/>
        <p:nvPr/>
      </p:nvGrpSpPr>
      <p:grpSpPr>
        <a:xfrm>
          <a:off x="0" y="0"/>
          <a:ext cx="0" cy="0"/>
          <a:chOff x="0" y="0"/>
          <a:chExt cx="0" cy="0"/>
        </a:xfrm>
      </p:grpSpPr>
      <p:sp useBgFill="1">
        <p:nvSpPr>
          <p:cNvPr id="106"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sim 2">
            <a:extLst>
              <a:ext uri="{FF2B5EF4-FFF2-40B4-BE49-F238E27FC236}">
                <a16:creationId xmlns:a16="http://schemas.microsoft.com/office/drawing/2014/main" id="{1953C227-7215-4BFF-AE83-B4A0F9DADFA4}"/>
              </a:ext>
            </a:extLst>
          </p:cNvPr>
          <p:cNvPicPr>
            <a:picLocks noChangeAspect="1"/>
          </p:cNvPicPr>
          <p:nvPr/>
        </p:nvPicPr>
        <p:blipFill rotWithShape="1">
          <a:blip r:embed="rId3">
            <a:alphaModFix amt="40000"/>
          </a:blip>
          <a:srcRect b="12451"/>
          <a:stretch/>
        </p:blipFill>
        <p:spPr>
          <a:xfrm>
            <a:off x="20" y="10"/>
            <a:ext cx="12191979" cy="6857990"/>
          </a:xfrm>
          <a:prstGeom prst="rect">
            <a:avLst/>
          </a:prstGeom>
        </p:spPr>
      </p:pic>
      <p:sp>
        <p:nvSpPr>
          <p:cNvPr id="100" name="Google Shape;100;p64"/>
          <p:cNvSpPr txBox="1">
            <a:spLocks noGrp="1"/>
          </p:cNvSpPr>
          <p:nvPr>
            <p:ph type="title"/>
          </p:nvPr>
        </p:nvSpPr>
        <p:spPr>
          <a:xfrm>
            <a:off x="841249" y="941832"/>
            <a:ext cx="10506456" cy="2057400"/>
          </a:xfrm>
          <a:prstGeom prst="rect">
            <a:avLst/>
          </a:prstGeom>
        </p:spPr>
        <p:txBody>
          <a:bodyPr spcFirstLastPara="1" lIns="91425" tIns="45700" rIns="91425" bIns="45700" anchor="b" anchorCtr="0">
            <a:normAutofit/>
          </a:bodyPr>
          <a:lstStyle/>
          <a:p>
            <a:pPr marL="0" lvl="0" indent="0" rtl="0">
              <a:spcBef>
                <a:spcPts val="0"/>
              </a:spcBef>
              <a:spcAft>
                <a:spcPts val="0"/>
              </a:spcAft>
              <a:buClr>
                <a:schemeClr val="lt1"/>
              </a:buClr>
              <a:buSzPts val="2800"/>
              <a:buFont typeface="Cambria"/>
              <a:buNone/>
            </a:pPr>
            <a:r>
              <a:rPr lang="tr-TR" sz="5000"/>
              <a:t>MÜSABAKA-ANTRENMAN ÖNCESİ BESLENMENİN ÖNEMİ </a:t>
            </a:r>
          </a:p>
        </p:txBody>
      </p:sp>
      <p:sp>
        <p:nvSpPr>
          <p:cNvPr id="111" name="Rectangle 107">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10" name="Rectangle 109">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Google Shape;101;p64"/>
          <p:cNvSpPr txBox="1">
            <a:spLocks noGrp="1"/>
          </p:cNvSpPr>
          <p:nvPr>
            <p:ph idx="1"/>
          </p:nvPr>
        </p:nvSpPr>
        <p:spPr>
          <a:xfrm>
            <a:off x="841248" y="3502152"/>
            <a:ext cx="10506456" cy="2670048"/>
          </a:xfrm>
          <a:prstGeom prst="rect">
            <a:avLst/>
          </a:prstGeom>
        </p:spPr>
        <p:txBody>
          <a:bodyPr spcFirstLastPara="1" lIns="91425" tIns="45700" rIns="91425" bIns="45700" anchorCtr="0">
            <a:normAutofit/>
          </a:bodyPr>
          <a:lstStyle/>
          <a:p>
            <a:pPr marL="0" lvl="0" indent="0" rtl="0">
              <a:spcBef>
                <a:spcPts val="0"/>
              </a:spcBef>
              <a:spcAft>
                <a:spcPts val="600"/>
              </a:spcAft>
              <a:buSzPts val="2800"/>
              <a:buNone/>
            </a:pPr>
            <a:br>
              <a:rPr lang="tr-TR" sz="2000">
                <a:latin typeface="Times New Roman"/>
                <a:ea typeface="Times New Roman"/>
                <a:cs typeface="Times New Roman"/>
                <a:sym typeface="Times New Roman"/>
              </a:rPr>
            </a:br>
            <a:br>
              <a:rPr lang="tr-TR" sz="2000">
                <a:latin typeface="Times New Roman"/>
                <a:ea typeface="Times New Roman"/>
                <a:cs typeface="Times New Roman"/>
                <a:sym typeface="Times New Roman"/>
              </a:rPr>
            </a:br>
            <a:r>
              <a:rPr lang="tr-TR" sz="2000">
                <a:latin typeface="Times New Roman"/>
                <a:ea typeface="Times New Roman"/>
                <a:cs typeface="Times New Roman"/>
                <a:sym typeface="Times New Roman"/>
              </a:rPr>
              <a:t>Müsabaka/antrenman öncesi beslenmenin amacı, açlığı önleme, gerekli sıvıyı sağlama ve müsabaka/antrenman sırasında ihtiyaç duyulan ek enerjiyi (özellikle karbonhidratlardan) sağlamaktır.</a:t>
            </a:r>
            <a:endParaRPr lang="tr-TR" sz="200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wipe/>
      </p:transition>
    </mc:Choice>
    <mc:Fallback xmlns="">
      <p:transition spd="slow">
        <p:wip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6"/>
        <p:cNvGrpSpPr/>
        <p:nvPr/>
      </p:nvGrpSpPr>
      <p:grpSpPr>
        <a:xfrm>
          <a:off x="0" y="0"/>
          <a:ext cx="0" cy="0"/>
          <a:chOff x="0" y="0"/>
          <a:chExt cx="0" cy="0"/>
        </a:xfrm>
      </p:grpSpPr>
      <p:sp useBgFill="1">
        <p:nvSpPr>
          <p:cNvPr id="123" name="Rectangle 122">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0" name="Picture 109" descr="Yolda çalışan bir kişinin ayak bakışı">
            <a:extLst>
              <a:ext uri="{FF2B5EF4-FFF2-40B4-BE49-F238E27FC236}">
                <a16:creationId xmlns:a16="http://schemas.microsoft.com/office/drawing/2014/main" id="{512A19DC-E979-4E38-8071-FB17BFE706DB}"/>
              </a:ext>
            </a:extLst>
          </p:cNvPr>
          <p:cNvPicPr>
            <a:picLocks noChangeAspect="1"/>
          </p:cNvPicPr>
          <p:nvPr/>
        </p:nvPicPr>
        <p:blipFill rotWithShape="1">
          <a:blip r:embed="rId3">
            <a:alphaModFix amt="60000"/>
          </a:blip>
          <a:srcRect t="54" b="13714"/>
          <a:stretch/>
        </p:blipFill>
        <p:spPr>
          <a:xfrm>
            <a:off x="180975" y="182880"/>
            <a:ext cx="11823637" cy="6499784"/>
          </a:xfrm>
          <a:prstGeom prst="rect">
            <a:avLst/>
          </a:prstGeom>
        </p:spPr>
      </p:pic>
      <p:sp>
        <p:nvSpPr>
          <p:cNvPr id="108" name="Google Shape;108;gd15e37e4d7_0_205"/>
          <p:cNvSpPr txBox="1">
            <a:spLocks noGrp="1"/>
          </p:cNvSpPr>
          <p:nvPr>
            <p:ph type="title"/>
          </p:nvPr>
        </p:nvSpPr>
        <p:spPr>
          <a:xfrm>
            <a:off x="838200" y="525195"/>
            <a:ext cx="10165218" cy="2806506"/>
          </a:xfrm>
          <a:prstGeom prst="rect">
            <a:avLst/>
          </a:prstGeom>
        </p:spPr>
        <p:txBody>
          <a:bodyPr spcFirstLastPara="1" lIns="91425" tIns="45700" rIns="91425" bIns="45700" anchor="b" anchorCtr="0">
            <a:normAutofit/>
          </a:bodyPr>
          <a:lstStyle/>
          <a:p>
            <a:pPr marL="0" lvl="0" indent="0" rtl="0">
              <a:spcBef>
                <a:spcPts val="0"/>
              </a:spcBef>
              <a:spcAft>
                <a:spcPts val="0"/>
              </a:spcAft>
              <a:buClr>
                <a:schemeClr val="lt1"/>
              </a:buClr>
              <a:buSzPct val="100000"/>
              <a:buFont typeface="Cambria"/>
              <a:buNone/>
            </a:pPr>
            <a:r>
              <a:rPr lang="tr-TR" sz="4000">
                <a:solidFill>
                  <a:srgbClr val="FFFFFF"/>
                </a:solidFill>
              </a:rPr>
              <a:t>ANTREMAN ÖNCESİ BESLENME </a:t>
            </a:r>
          </a:p>
        </p:txBody>
      </p:sp>
      <p:sp>
        <p:nvSpPr>
          <p:cNvPr id="107" name="Google Shape;107;gd15e37e4d7_0_205"/>
          <p:cNvSpPr txBox="1">
            <a:spLocks noGrp="1"/>
          </p:cNvSpPr>
          <p:nvPr>
            <p:ph idx="1"/>
          </p:nvPr>
        </p:nvSpPr>
        <p:spPr>
          <a:xfrm>
            <a:off x="838200" y="3526300"/>
            <a:ext cx="10165218" cy="2588458"/>
          </a:xfrm>
          <a:prstGeom prst="rect">
            <a:avLst/>
          </a:prstGeom>
        </p:spPr>
        <p:txBody>
          <a:bodyPr spcFirstLastPara="1" lIns="91425" tIns="45700" rIns="91425" bIns="45700" anchorCtr="0">
            <a:normAutofit/>
          </a:bodyPr>
          <a:lstStyle/>
          <a:p>
            <a:pPr marL="0" lvl="0" indent="0" rtl="0">
              <a:spcBef>
                <a:spcPts val="1000"/>
              </a:spcBef>
              <a:spcAft>
                <a:spcPts val="0"/>
              </a:spcAft>
              <a:buNone/>
            </a:pPr>
            <a:r>
              <a:rPr lang="tr-TR" sz="2000" dirty="0">
                <a:solidFill>
                  <a:srgbClr val="FFFFFF"/>
                </a:solidFill>
              </a:rPr>
              <a:t>Egzersiz öncesi öğünün ölçüsü ve zamanı birbiriyle ilişkilidir. Mide boşalmasını sağlamak için müsabakaya yakın son öğünün hacmi az olmalıdır. Eğer egzersiz ve müsabakadan önce yeterli süre varsa, son öğünün miktarı ve yoğunluğu daha fazla olabilir.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3"/>
        <p:cNvGrpSpPr/>
        <p:nvPr/>
      </p:nvGrpSpPr>
      <p:grpSpPr>
        <a:xfrm>
          <a:off x="0" y="0"/>
          <a:ext cx="0" cy="0"/>
          <a:chOff x="0" y="0"/>
          <a:chExt cx="0" cy="0"/>
        </a:xfrm>
      </p:grpSpPr>
      <p:sp useBgFill="1">
        <p:nvSpPr>
          <p:cNvPr id="136" name="Rectangle 132">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Google Shape;114;gd15e37e4d7_0_213"/>
          <p:cNvSpPr txBox="1">
            <a:spLocks noGrp="1"/>
          </p:cNvSpPr>
          <p:nvPr>
            <p:ph idx="1"/>
          </p:nvPr>
        </p:nvSpPr>
        <p:spPr>
          <a:xfrm>
            <a:off x="839245" y="1144287"/>
            <a:ext cx="5620868" cy="4796690"/>
          </a:xfrm>
          <a:prstGeom prst="rect">
            <a:avLst/>
          </a:prstGeom>
        </p:spPr>
        <p:txBody>
          <a:bodyPr spcFirstLastPara="1" lIns="91425" tIns="45700" rIns="91425" bIns="45700" anchor="t" anchorCtr="0">
            <a:normAutofit/>
          </a:bodyPr>
          <a:lstStyle/>
          <a:p>
            <a:pPr marL="457200" lvl="0" indent="-406400" rtl="0">
              <a:spcBef>
                <a:spcPts val="1000"/>
              </a:spcBef>
              <a:spcAft>
                <a:spcPts val="0"/>
              </a:spcAft>
              <a:buSzPts val="2800"/>
              <a:buChar char="•"/>
            </a:pPr>
            <a:r>
              <a:rPr lang="tr-TR" sz="2000" dirty="0"/>
              <a:t>Sporcular hiçbir koşulda aç olarak antrenmana veya müsabakaya başlamamalıdır.</a:t>
            </a:r>
          </a:p>
          <a:p>
            <a:pPr marL="0" lvl="0" indent="0" rtl="0">
              <a:spcBef>
                <a:spcPts val="1000"/>
              </a:spcBef>
              <a:spcAft>
                <a:spcPts val="0"/>
              </a:spcAft>
              <a:buNone/>
            </a:pPr>
            <a:endParaRPr lang="tr-TR" sz="2000" dirty="0"/>
          </a:p>
          <a:p>
            <a:pPr marL="457200" lvl="0" indent="-406400" rtl="0">
              <a:spcBef>
                <a:spcPts val="1000"/>
              </a:spcBef>
              <a:spcAft>
                <a:spcPts val="0"/>
              </a:spcAft>
              <a:buSzPts val="2800"/>
              <a:buChar char="•"/>
            </a:pPr>
            <a:r>
              <a:rPr lang="tr-TR" sz="2000" dirty="0"/>
              <a:t>Müsabaka/antrenman öncesi mideyi rahatsız etmeyecek, sevilen ve daha önce deneyimli oldukları yiyecekleri tercih etmelidir.</a:t>
            </a:r>
          </a:p>
          <a:p>
            <a:pPr marL="457200" lvl="0" indent="-406400" rtl="0">
              <a:spcBef>
                <a:spcPts val="1000"/>
              </a:spcBef>
              <a:spcAft>
                <a:spcPts val="0"/>
              </a:spcAft>
              <a:buSzPts val="2800"/>
              <a:buChar char="•"/>
            </a:pPr>
            <a:r>
              <a:rPr lang="tr-TR" sz="2000" dirty="0"/>
              <a:t>Yeni denenecek yiyecekler vücutta rahatsızlık yaratabilir ve performans düşüklüğüne sebebiyet verebilir.</a:t>
            </a:r>
          </a:p>
        </p:txBody>
      </p:sp>
      <p:sp>
        <p:nvSpPr>
          <p:cNvPr id="135" name="Rectangle 134">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Rectangle 138">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Rectangle 140">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Resim 8">
            <a:extLst>
              <a:ext uri="{FF2B5EF4-FFF2-40B4-BE49-F238E27FC236}">
                <a16:creationId xmlns:a16="http://schemas.microsoft.com/office/drawing/2014/main" id="{EC89F22D-3708-4FE7-BE83-478B9C305357}"/>
              </a:ext>
            </a:extLst>
          </p:cNvPr>
          <p:cNvPicPr>
            <a:picLocks noChangeAspect="1"/>
          </p:cNvPicPr>
          <p:nvPr/>
        </p:nvPicPr>
        <p:blipFill rotWithShape="1">
          <a:blip r:embed="rId3"/>
          <a:srcRect l="7360" r="5694"/>
          <a:stretch/>
        </p:blipFill>
        <p:spPr>
          <a:xfrm>
            <a:off x="7075967" y="1046601"/>
            <a:ext cx="4170530" cy="479669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98"/>
        <p:cNvGrpSpPr/>
        <p:nvPr/>
      </p:nvGrpSpPr>
      <p:grpSpPr>
        <a:xfrm>
          <a:off x="0" y="0"/>
          <a:ext cx="0" cy="0"/>
          <a:chOff x="0" y="0"/>
          <a:chExt cx="0" cy="0"/>
        </a:xfrm>
      </p:grpSpPr>
      <p:sp useBgFill="1">
        <p:nvSpPr>
          <p:cNvPr id="113" name="Rectangle 112">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01" name="Google Shape;299;gcd6ad763c4_0_237">
            <a:extLst>
              <a:ext uri="{FF2B5EF4-FFF2-40B4-BE49-F238E27FC236}">
                <a16:creationId xmlns:a16="http://schemas.microsoft.com/office/drawing/2014/main" id="{19A65620-C670-4EDD-A3D6-25E1F4DE0671}"/>
              </a:ext>
            </a:extLst>
          </p:cNvPr>
          <p:cNvGraphicFramePr>
            <a:graphicFrameLocks noGrp="1"/>
          </p:cNvGraphicFramePr>
          <p:nvPr>
            <p:ph idx="1"/>
            <p:extLst>
              <p:ext uri="{D42A27DB-BD31-4B8C-83A1-F6EECF244321}">
                <p14:modId xmlns:p14="http://schemas.microsoft.com/office/powerpoint/2010/main" val="148765303"/>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8"/>
        <p:cNvGrpSpPr/>
        <p:nvPr/>
      </p:nvGrpSpPr>
      <p:grpSpPr>
        <a:xfrm>
          <a:off x="0" y="0"/>
          <a:ext cx="0" cy="0"/>
          <a:chOff x="0" y="0"/>
          <a:chExt cx="0" cy="0"/>
        </a:xfrm>
      </p:grpSpPr>
      <p:sp useBgFill="1">
        <p:nvSpPr>
          <p:cNvPr id="124" name="Rectangle 12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Google Shape;119;p65"/>
          <p:cNvSpPr txBox="1">
            <a:spLocks noGrp="1"/>
          </p:cNvSpPr>
          <p:nvPr>
            <p:ph idx="1"/>
          </p:nvPr>
        </p:nvSpPr>
        <p:spPr>
          <a:xfrm>
            <a:off x="640080" y="2872899"/>
            <a:ext cx="4243589" cy="3320668"/>
          </a:xfrm>
          <a:prstGeom prst="rect">
            <a:avLst/>
          </a:prstGeom>
        </p:spPr>
        <p:txBody>
          <a:bodyPr spcFirstLastPara="1" lIns="91425" tIns="45700" rIns="91425" bIns="45700" anchorCtr="0">
            <a:normAutofit/>
          </a:bodyPr>
          <a:lstStyle/>
          <a:p>
            <a:pPr marL="0" lvl="0" indent="0" rtl="0">
              <a:spcBef>
                <a:spcPts val="0"/>
              </a:spcBef>
              <a:spcAft>
                <a:spcPts val="600"/>
              </a:spcAft>
              <a:buSzPts val="2800"/>
              <a:buNone/>
            </a:pPr>
            <a:br>
              <a:rPr lang="tr-TR" sz="2200" b="1">
                <a:latin typeface="Times New Roman"/>
                <a:ea typeface="Times New Roman"/>
                <a:cs typeface="Times New Roman"/>
                <a:sym typeface="Times New Roman"/>
              </a:rPr>
            </a:br>
            <a:br>
              <a:rPr lang="tr-TR" sz="2200" b="1">
                <a:latin typeface="Times New Roman"/>
                <a:ea typeface="Times New Roman"/>
                <a:cs typeface="Times New Roman"/>
                <a:sym typeface="Times New Roman"/>
              </a:rPr>
            </a:br>
            <a:r>
              <a:rPr lang="tr-TR" sz="2200">
                <a:latin typeface="Times New Roman"/>
                <a:ea typeface="Times New Roman"/>
                <a:cs typeface="Times New Roman"/>
                <a:sym typeface="Times New Roman"/>
              </a:rPr>
              <a:t>Antrenman öncesi; mide ne çok aç, ne de rahatsız edecek kadar dolu olmalıdır.</a:t>
            </a:r>
          </a:p>
          <a:p>
            <a:pPr marL="0" lvl="0" indent="0" rtl="0">
              <a:spcBef>
                <a:spcPts val="0"/>
              </a:spcBef>
              <a:spcAft>
                <a:spcPts val="600"/>
              </a:spcAft>
              <a:buSzPts val="2800"/>
              <a:buNone/>
            </a:pPr>
            <a:endParaRPr lang="tr-TR" sz="2200">
              <a:latin typeface="Times New Roman"/>
              <a:ea typeface="Times New Roman"/>
              <a:cs typeface="Times New Roman"/>
              <a:sym typeface="Times New Roman"/>
            </a:endParaRPr>
          </a:p>
        </p:txBody>
      </p:sp>
      <p:pic>
        <p:nvPicPr>
          <p:cNvPr id="3" name="Resim 2">
            <a:extLst>
              <a:ext uri="{FF2B5EF4-FFF2-40B4-BE49-F238E27FC236}">
                <a16:creationId xmlns:a16="http://schemas.microsoft.com/office/drawing/2014/main" id="{B985285D-CEDE-48A8-B9CA-1F414022330F}"/>
              </a:ext>
            </a:extLst>
          </p:cNvPr>
          <p:cNvPicPr>
            <a:picLocks noChangeAspect="1"/>
          </p:cNvPicPr>
          <p:nvPr/>
        </p:nvPicPr>
        <p:blipFill rotWithShape="1">
          <a:blip r:embed="rId3"/>
          <a:srcRect l="44519" r="1360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mc:AlternateContent xmlns:mc="http://schemas.openxmlformats.org/markup-compatibility/2006" xmlns:p14="http://schemas.microsoft.com/office/powerpoint/2010/main">
    <mc:Choice Requires="p14">
      <p:transition spd="slow" p14:dur="1250">
        <p:wipe/>
      </p:transition>
    </mc:Choice>
    <mc:Fallback xmlns="">
      <p:transition spd="slow">
        <p:wip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4"/>
        <p:cNvGrpSpPr/>
        <p:nvPr/>
      </p:nvGrpSpPr>
      <p:grpSpPr>
        <a:xfrm>
          <a:off x="0" y="0"/>
          <a:ext cx="0" cy="0"/>
          <a:chOff x="0" y="0"/>
          <a:chExt cx="0" cy="0"/>
        </a:xfrm>
      </p:grpSpPr>
      <p:sp useBgFill="1">
        <p:nvSpPr>
          <p:cNvPr id="132" name="Rectangle 131">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Google Shape;125;gd15e37e4d7_0_220"/>
          <p:cNvSpPr txBox="1">
            <a:spLocks noGrp="1"/>
          </p:cNvSpPr>
          <p:nvPr>
            <p:ph type="title"/>
          </p:nvPr>
        </p:nvSpPr>
        <p:spPr>
          <a:xfrm>
            <a:off x="5297762" y="329184"/>
            <a:ext cx="6251110" cy="1783080"/>
          </a:xfrm>
          <a:prstGeom prst="rect">
            <a:avLst/>
          </a:prstGeom>
        </p:spPr>
        <p:txBody>
          <a:bodyPr spcFirstLastPara="1" lIns="91425" tIns="45700" rIns="91425" bIns="45700" anchor="b" anchorCtr="0">
            <a:normAutofit/>
          </a:bodyPr>
          <a:lstStyle/>
          <a:p>
            <a:pPr marL="0" lvl="0" indent="0" rtl="0">
              <a:spcBef>
                <a:spcPts val="0"/>
              </a:spcBef>
              <a:spcAft>
                <a:spcPts val="0"/>
              </a:spcAft>
              <a:buNone/>
            </a:pPr>
            <a:r>
              <a:rPr lang="tr-TR" sz="4200"/>
              <a:t>Müsabaka/Antrenman Öncesi Öğünün Planlanması</a:t>
            </a:r>
          </a:p>
        </p:txBody>
      </p:sp>
      <p:pic>
        <p:nvPicPr>
          <p:cNvPr id="128" name="Picture 127" descr="Spor salonunun zemini üzerindeki dambıllar">
            <a:extLst>
              <a:ext uri="{FF2B5EF4-FFF2-40B4-BE49-F238E27FC236}">
                <a16:creationId xmlns:a16="http://schemas.microsoft.com/office/drawing/2014/main" id="{FB7BDCF0-0DCC-4BE0-8580-D6873CDFE4E4}"/>
              </a:ext>
            </a:extLst>
          </p:cNvPr>
          <p:cNvPicPr>
            <a:picLocks noChangeAspect="1"/>
          </p:cNvPicPr>
          <p:nvPr/>
        </p:nvPicPr>
        <p:blipFill rotWithShape="1">
          <a:blip r:embed="rId3"/>
          <a:srcRect l="55009" r="-1"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34"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Google Shape;126;gd15e37e4d7_0_220"/>
          <p:cNvSpPr txBox="1">
            <a:spLocks noGrp="1"/>
          </p:cNvSpPr>
          <p:nvPr>
            <p:ph idx="1"/>
          </p:nvPr>
        </p:nvSpPr>
        <p:spPr>
          <a:xfrm>
            <a:off x="5297762" y="2706624"/>
            <a:ext cx="6251110" cy="3483864"/>
          </a:xfrm>
          <a:prstGeom prst="rect">
            <a:avLst/>
          </a:prstGeom>
        </p:spPr>
        <p:txBody>
          <a:bodyPr spcFirstLastPara="1" lIns="91425" tIns="45700" rIns="91425" bIns="45700" anchorCtr="0">
            <a:normAutofit/>
          </a:bodyPr>
          <a:lstStyle/>
          <a:p>
            <a:pPr marL="0" lvl="0" indent="0" rtl="0">
              <a:spcBef>
                <a:spcPts val="1000"/>
              </a:spcBef>
              <a:spcAft>
                <a:spcPts val="0"/>
              </a:spcAft>
              <a:buNone/>
            </a:pPr>
            <a:r>
              <a:rPr lang="tr-TR" sz="2200" dirty="0"/>
              <a:t>Bu öğünleri planlarken temel ilke; </a:t>
            </a:r>
            <a:r>
              <a:rPr lang="tr-TR" sz="2200" b="1" dirty="0"/>
              <a:t>yeterli sıvı, düşük yağ ve posa</a:t>
            </a:r>
            <a:r>
              <a:rPr lang="tr-TR" sz="2200" dirty="0"/>
              <a:t> (mide boşalımını kolaylaştırmak ve </a:t>
            </a:r>
            <a:r>
              <a:rPr lang="tr-TR" sz="2200" dirty="0" err="1"/>
              <a:t>gastro-intestinal</a:t>
            </a:r>
            <a:r>
              <a:rPr lang="tr-TR" sz="2200" dirty="0"/>
              <a:t> problemleri azaltmak için), </a:t>
            </a:r>
            <a:r>
              <a:rPr lang="tr-TR" sz="2200" b="1" dirty="0"/>
              <a:t>yüksek karbonhidrat, orta düzey protein</a:t>
            </a:r>
            <a:r>
              <a:rPr lang="tr-TR" sz="2200" dirty="0"/>
              <a:t> ve alışkın olduğu yiyeceklerin sporcuya sunmaktır. </a:t>
            </a:r>
          </a:p>
          <a:p>
            <a:pPr marL="0" lvl="0" indent="0" rtl="0">
              <a:spcBef>
                <a:spcPts val="1000"/>
              </a:spcBef>
              <a:spcAft>
                <a:spcPts val="0"/>
              </a:spcAft>
              <a:buClr>
                <a:schemeClr val="dk1"/>
              </a:buClr>
              <a:buSzPts val="1100"/>
              <a:buFont typeface="Arial"/>
              <a:buNone/>
            </a:pPr>
            <a:r>
              <a:rPr lang="tr-TR" sz="2200" dirty="0"/>
              <a:t>Protein ve yağların sindirimi yavaş sürdüğü için az </a:t>
            </a:r>
            <a:r>
              <a:rPr lang="tr-TR" sz="2200" dirty="0" err="1"/>
              <a:t>tüketilmeli,kompleks</a:t>
            </a:r>
            <a:r>
              <a:rPr lang="tr-TR" sz="2200" dirty="0"/>
              <a:t> karbonhidratlar tercih edilmelidir.</a:t>
            </a:r>
          </a:p>
          <a:p>
            <a:pPr marL="0" lvl="0" indent="0" rtl="0">
              <a:spcBef>
                <a:spcPts val="1000"/>
              </a:spcBef>
              <a:spcAft>
                <a:spcPts val="0"/>
              </a:spcAft>
              <a:buNone/>
            </a:pPr>
            <a:endParaRPr lang="tr-TR" sz="2200" dirty="0"/>
          </a:p>
          <a:p>
            <a:pPr marL="0" lvl="0" indent="0" rtl="0">
              <a:spcBef>
                <a:spcPts val="1000"/>
              </a:spcBef>
              <a:spcAft>
                <a:spcPts val="0"/>
              </a:spcAft>
              <a:buNone/>
            </a:pPr>
            <a:endParaRPr lang="tr-TR" sz="2200" dirty="0"/>
          </a:p>
          <a:p>
            <a:pPr marL="0" lvl="0" indent="0" rtl="0">
              <a:spcBef>
                <a:spcPts val="1000"/>
              </a:spcBef>
              <a:spcAft>
                <a:spcPts val="0"/>
              </a:spcAft>
              <a:buNone/>
            </a:pPr>
            <a:endParaRPr lang="tr-TR" sz="22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1"/>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sim 2">
            <a:extLst>
              <a:ext uri="{FF2B5EF4-FFF2-40B4-BE49-F238E27FC236}">
                <a16:creationId xmlns:a16="http://schemas.microsoft.com/office/drawing/2014/main" id="{FCABB5DA-EB6E-450F-9473-0C9F27B15BE4}"/>
              </a:ext>
            </a:extLst>
          </p:cNvPr>
          <p:cNvPicPr>
            <a:picLocks noChangeAspect="1"/>
          </p:cNvPicPr>
          <p:nvPr/>
        </p:nvPicPr>
        <p:blipFill rotWithShape="1">
          <a:blip r:embed="rId3"/>
          <a:srcRect l="12698" r="53346"/>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75"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Google Shape;132;gd15e37e4d7_1_16"/>
          <p:cNvSpPr txBox="1">
            <a:spLocks noGrp="1"/>
          </p:cNvSpPr>
          <p:nvPr>
            <p:ph idx="1"/>
          </p:nvPr>
        </p:nvSpPr>
        <p:spPr>
          <a:xfrm>
            <a:off x="5297762" y="2706624"/>
            <a:ext cx="6251110" cy="3483864"/>
          </a:xfrm>
          <a:prstGeom prst="rect">
            <a:avLst/>
          </a:prstGeom>
        </p:spPr>
        <p:txBody>
          <a:bodyPr spcFirstLastPara="1" lIns="91425" tIns="45700" rIns="91425" bIns="45700" anchorCtr="0">
            <a:normAutofit/>
          </a:bodyPr>
          <a:lstStyle/>
          <a:p>
            <a:pPr marL="0" lvl="0" indent="0" rtl="0">
              <a:spcBef>
                <a:spcPts val="1000"/>
              </a:spcBef>
              <a:spcAft>
                <a:spcPts val="0"/>
              </a:spcAft>
              <a:buClr>
                <a:schemeClr val="dk1"/>
              </a:buClr>
              <a:buSzPts val="1100"/>
              <a:buFont typeface="Arial"/>
              <a:buNone/>
            </a:pPr>
            <a:r>
              <a:rPr lang="tr-TR" sz="2200" dirty="0"/>
              <a:t>Sporcular deneyimlerine göre hangi yiyecek / içeceğin sorun yaratmadığını bilinmelidir. Sporcular alışkın olmadıkları yiyecek ve içecekleri antrenman sezonunda denetmeli, bu yiyecek ve içecekleri müsabaka öncesi ne zaman tüketecekleri planlanmalıdır.</a:t>
            </a:r>
          </a:p>
          <a:p>
            <a:pPr marL="0" lvl="0" indent="0" rtl="0">
              <a:spcBef>
                <a:spcPts val="1000"/>
              </a:spcBef>
              <a:spcAft>
                <a:spcPts val="0"/>
              </a:spcAft>
              <a:buClr>
                <a:schemeClr val="dk1"/>
              </a:buClr>
              <a:buSzPts val="1100"/>
              <a:buFont typeface="Arial"/>
              <a:buNone/>
            </a:pPr>
            <a:endParaRPr lang="tr-TR" sz="2200" dirty="0"/>
          </a:p>
          <a:p>
            <a:pPr marL="0" lvl="0" indent="0" rtl="0">
              <a:spcBef>
                <a:spcPts val="1000"/>
              </a:spcBef>
              <a:spcAft>
                <a:spcPts val="0"/>
              </a:spcAft>
              <a:buNone/>
            </a:pPr>
            <a:endParaRPr lang="tr-TR" sz="22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44"/>
        <p:cNvGrpSpPr/>
        <p:nvPr/>
      </p:nvGrpSpPr>
      <p:grpSpPr>
        <a:xfrm>
          <a:off x="0" y="0"/>
          <a:ext cx="0" cy="0"/>
          <a:chOff x="0" y="0"/>
          <a:chExt cx="0" cy="0"/>
        </a:xfrm>
      </p:grpSpPr>
      <p:sp useBgFill="1">
        <p:nvSpPr>
          <p:cNvPr id="87" name="Rectangle 86">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7" name="Picture 146" descr="Bir tabloda yer alan malzemeler içeren yemek malzemeleri">
            <a:extLst>
              <a:ext uri="{FF2B5EF4-FFF2-40B4-BE49-F238E27FC236}">
                <a16:creationId xmlns:a16="http://schemas.microsoft.com/office/drawing/2014/main" id="{F940D475-329B-4CA4-927E-B36596BF2364}"/>
              </a:ext>
            </a:extLst>
          </p:cNvPr>
          <p:cNvPicPr>
            <a:picLocks noChangeAspect="1"/>
          </p:cNvPicPr>
          <p:nvPr/>
        </p:nvPicPr>
        <p:blipFill rotWithShape="1">
          <a:blip r:embed="rId3"/>
          <a:srcRect l="31697" r="16861" b="2"/>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89"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Google Shape;145;gd15e37e4d7_0_238"/>
          <p:cNvSpPr txBox="1">
            <a:spLocks noGrp="1"/>
          </p:cNvSpPr>
          <p:nvPr>
            <p:ph idx="1"/>
          </p:nvPr>
        </p:nvSpPr>
        <p:spPr>
          <a:xfrm>
            <a:off x="5297762" y="2706624"/>
            <a:ext cx="6251110" cy="3483864"/>
          </a:xfrm>
          <a:prstGeom prst="rect">
            <a:avLst/>
          </a:prstGeom>
        </p:spPr>
        <p:txBody>
          <a:bodyPr spcFirstLastPara="1" lIns="91425" tIns="45700" rIns="91425" bIns="45700" anchorCtr="0">
            <a:normAutofit/>
          </a:bodyPr>
          <a:lstStyle/>
          <a:p>
            <a:pPr marL="0" lvl="0" indent="0" rtl="0">
              <a:spcBef>
                <a:spcPts val="1000"/>
              </a:spcBef>
              <a:spcAft>
                <a:spcPts val="0"/>
              </a:spcAft>
              <a:buNone/>
            </a:pPr>
            <a:r>
              <a:rPr lang="tr-TR" sz="2200" dirty="0"/>
              <a:t>• Çiğ sebze ve meyveler, </a:t>
            </a:r>
            <a:r>
              <a:rPr lang="tr-TR" sz="2200" dirty="0" err="1"/>
              <a:t>kurubaklagiller</a:t>
            </a:r>
            <a:r>
              <a:rPr lang="tr-TR" sz="2200" dirty="0"/>
              <a:t> gibi posa içeriği yüksek besinlerden kaçınılmalıdır.</a:t>
            </a:r>
          </a:p>
          <a:p>
            <a:pPr marL="0" lvl="0" indent="0" rtl="0">
              <a:spcBef>
                <a:spcPts val="1000"/>
              </a:spcBef>
              <a:spcAft>
                <a:spcPts val="0"/>
              </a:spcAft>
              <a:buClr>
                <a:schemeClr val="dk1"/>
              </a:buClr>
              <a:buSzPts val="1100"/>
              <a:buFont typeface="Arial"/>
              <a:buNone/>
            </a:pPr>
            <a:r>
              <a:rPr lang="tr-TR" sz="2200" dirty="0"/>
              <a:t>• Lahana, karnabahar gibi gaz ve şişkinlik yapabilecek sebze yemekleri tüketilmemelidir.</a:t>
            </a:r>
          </a:p>
          <a:p>
            <a:pPr marL="0" lvl="0" indent="0" rtl="0">
              <a:spcBef>
                <a:spcPts val="1000"/>
              </a:spcBef>
              <a:spcAft>
                <a:spcPts val="0"/>
              </a:spcAft>
              <a:buClr>
                <a:schemeClr val="dk1"/>
              </a:buClr>
              <a:buSzPts val="1100"/>
              <a:buFont typeface="Arial"/>
              <a:buNone/>
            </a:pPr>
            <a:r>
              <a:rPr lang="tr-TR" sz="2200" dirty="0"/>
              <a:t>• Müsabaka öncesi yemek yavaş yenmeli ve iyice çiğnenmelidir.</a:t>
            </a:r>
          </a:p>
          <a:p>
            <a:pPr marL="0" lvl="0" indent="0" rtl="0">
              <a:spcBef>
                <a:spcPts val="1000"/>
              </a:spcBef>
              <a:spcAft>
                <a:spcPts val="0"/>
              </a:spcAft>
              <a:buNone/>
            </a:pPr>
            <a:endParaRPr lang="tr-TR" sz="22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6"/>
        <p:cNvGrpSpPr/>
        <p:nvPr/>
      </p:nvGrpSpPr>
      <p:grpSpPr>
        <a:xfrm>
          <a:off x="0" y="0"/>
          <a:ext cx="0" cy="0"/>
          <a:chOff x="0" y="0"/>
          <a:chExt cx="0" cy="0"/>
        </a:xfrm>
      </p:grpSpPr>
      <p:sp useBgFill="1">
        <p:nvSpPr>
          <p:cNvPr id="160" name="Rectangle 98">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Google Shape;157;gd15e37e4d7_1_62"/>
          <p:cNvSpPr txBox="1">
            <a:spLocks noGrp="1"/>
          </p:cNvSpPr>
          <p:nvPr>
            <p:ph type="title"/>
          </p:nvPr>
        </p:nvSpPr>
        <p:spPr>
          <a:xfrm>
            <a:off x="838201" y="365125"/>
            <a:ext cx="3816095" cy="1938076"/>
          </a:xfrm>
          <a:prstGeom prst="rect">
            <a:avLst/>
          </a:prstGeom>
        </p:spPr>
        <p:txBody>
          <a:bodyPr spcFirstLastPara="1" lIns="91425" tIns="45700" rIns="91425" bIns="45700" anchorCtr="0">
            <a:normAutofit/>
          </a:bodyPr>
          <a:lstStyle/>
          <a:p>
            <a:pPr marL="0" lvl="0" indent="0" rtl="0">
              <a:spcBef>
                <a:spcPts val="0"/>
              </a:spcBef>
              <a:spcAft>
                <a:spcPts val="0"/>
              </a:spcAft>
              <a:buClr>
                <a:schemeClr val="dk1"/>
              </a:buClr>
              <a:buSzPts val="1100"/>
              <a:buFont typeface="Arial"/>
              <a:buNone/>
            </a:pPr>
            <a:r>
              <a:rPr lang="tr-TR" sz="3700"/>
              <a:t>MAÇ/ANTRENMAN ÖNCESİ BESLENME </a:t>
            </a:r>
          </a:p>
          <a:p>
            <a:pPr marL="0" lvl="0" indent="0" rtl="0">
              <a:spcBef>
                <a:spcPts val="0"/>
              </a:spcBef>
              <a:spcAft>
                <a:spcPts val="0"/>
              </a:spcAft>
              <a:buNone/>
            </a:pPr>
            <a:r>
              <a:rPr lang="tr-TR" sz="3700"/>
              <a:t>Kahvaltı</a:t>
            </a:r>
          </a:p>
        </p:txBody>
      </p:sp>
      <p:sp>
        <p:nvSpPr>
          <p:cNvPr id="158" name="Google Shape;158;gd15e37e4d7_1_62"/>
          <p:cNvSpPr txBox="1">
            <a:spLocks noGrp="1"/>
          </p:cNvSpPr>
          <p:nvPr>
            <p:ph idx="1"/>
          </p:nvPr>
        </p:nvSpPr>
        <p:spPr>
          <a:xfrm>
            <a:off x="838201" y="2482589"/>
            <a:ext cx="3816096" cy="3694373"/>
          </a:xfrm>
          <a:prstGeom prst="rect">
            <a:avLst/>
          </a:prstGeom>
        </p:spPr>
        <p:txBody>
          <a:bodyPr spcFirstLastPara="1" lIns="91425" tIns="45700" rIns="91425" bIns="45700" anchorCtr="0">
            <a:normAutofit/>
          </a:bodyPr>
          <a:lstStyle/>
          <a:p>
            <a:pPr marL="457200" lvl="0" indent="-406400" rtl="0">
              <a:spcBef>
                <a:spcPts val="1000"/>
              </a:spcBef>
              <a:spcAft>
                <a:spcPts val="0"/>
              </a:spcAft>
              <a:buSzPts val="2800"/>
              <a:buChar char="•"/>
            </a:pPr>
            <a:r>
              <a:rPr lang="tr-TR" sz="2000"/>
              <a:t>Tam buğday ekmeği</a:t>
            </a:r>
          </a:p>
          <a:p>
            <a:pPr marL="457200" lvl="0" indent="-406400" rtl="0">
              <a:spcBef>
                <a:spcPts val="0"/>
              </a:spcBef>
              <a:spcAft>
                <a:spcPts val="0"/>
              </a:spcAft>
              <a:buSzPts val="2800"/>
              <a:buChar char="•"/>
            </a:pPr>
            <a:r>
              <a:rPr lang="tr-TR" sz="2000"/>
              <a:t>Haşlanmış yumurta ( maç )</a:t>
            </a:r>
          </a:p>
          <a:p>
            <a:pPr marL="457200" lvl="0" indent="-406400" rtl="0">
              <a:spcBef>
                <a:spcPts val="0"/>
              </a:spcBef>
              <a:spcAft>
                <a:spcPts val="0"/>
              </a:spcAft>
              <a:buSzPts val="2800"/>
              <a:buChar char="•"/>
            </a:pPr>
            <a:r>
              <a:rPr lang="tr-TR" sz="2000"/>
              <a:t>Tahin-pekmez </a:t>
            </a:r>
          </a:p>
          <a:p>
            <a:pPr marL="457200" lvl="0" indent="-406400" rtl="0">
              <a:spcBef>
                <a:spcPts val="0"/>
              </a:spcBef>
              <a:spcAft>
                <a:spcPts val="0"/>
              </a:spcAft>
              <a:buSzPts val="2800"/>
              <a:buChar char="•"/>
            </a:pPr>
            <a:r>
              <a:rPr lang="tr-TR" sz="2000"/>
              <a:t>Muz</a:t>
            </a:r>
          </a:p>
          <a:p>
            <a:pPr marL="457200" lvl="0" indent="-406400" rtl="0">
              <a:spcBef>
                <a:spcPts val="0"/>
              </a:spcBef>
              <a:spcAft>
                <a:spcPts val="0"/>
              </a:spcAft>
              <a:buSzPts val="2800"/>
              <a:buChar char="•"/>
            </a:pPr>
            <a:r>
              <a:rPr lang="tr-TR" sz="2000"/>
              <a:t>Tost</a:t>
            </a:r>
          </a:p>
        </p:txBody>
      </p:sp>
      <p:pic>
        <p:nvPicPr>
          <p:cNvPr id="7" name="Resim 6">
            <a:extLst>
              <a:ext uri="{FF2B5EF4-FFF2-40B4-BE49-F238E27FC236}">
                <a16:creationId xmlns:a16="http://schemas.microsoft.com/office/drawing/2014/main" id="{5F562009-2AB7-41C0-B84C-F1F1BC520022}"/>
              </a:ext>
            </a:extLst>
          </p:cNvPr>
          <p:cNvPicPr>
            <a:picLocks noChangeAspect="1"/>
          </p:cNvPicPr>
          <p:nvPr/>
        </p:nvPicPr>
        <p:blipFill rotWithShape="1">
          <a:blip r:embed="rId3"/>
          <a:srcRect l="1368" r="1" b="1"/>
          <a:stretch/>
        </p:blipFill>
        <p:spPr>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9" name="Resim 8">
            <a:extLst>
              <a:ext uri="{FF2B5EF4-FFF2-40B4-BE49-F238E27FC236}">
                <a16:creationId xmlns:a16="http://schemas.microsoft.com/office/drawing/2014/main" id="{013DF0CC-3026-4093-AB0B-8D6599B55AE7}"/>
              </a:ext>
            </a:extLst>
          </p:cNvPr>
          <p:cNvPicPr>
            <a:picLocks noChangeAspect="1"/>
          </p:cNvPicPr>
          <p:nvPr/>
        </p:nvPicPr>
        <p:blipFill rotWithShape="1">
          <a:blip r:embed="rId4"/>
          <a:srcRect t="28586"/>
          <a:stretch/>
        </p:blipFill>
        <p:spPr>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4"/>
        <p:cNvGrpSpPr/>
        <p:nvPr/>
      </p:nvGrpSpPr>
      <p:grpSpPr>
        <a:xfrm>
          <a:off x="0" y="0"/>
          <a:ext cx="0" cy="0"/>
          <a:chOff x="0" y="0"/>
          <a:chExt cx="0" cy="0"/>
        </a:xfrm>
      </p:grpSpPr>
      <p:sp useBgFill="1">
        <p:nvSpPr>
          <p:cNvPr id="107" name="Rectangle 106">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Google Shape;165;gd15e37e4d7_1_54"/>
          <p:cNvSpPr txBox="1">
            <a:spLocks noGrp="1"/>
          </p:cNvSpPr>
          <p:nvPr>
            <p:ph type="title"/>
          </p:nvPr>
        </p:nvSpPr>
        <p:spPr>
          <a:xfrm>
            <a:off x="5297762" y="329184"/>
            <a:ext cx="6251110" cy="1783080"/>
          </a:xfrm>
          <a:prstGeom prst="rect">
            <a:avLst/>
          </a:prstGeom>
        </p:spPr>
        <p:txBody>
          <a:bodyPr spcFirstLastPara="1" lIns="91425" tIns="45700" rIns="91425" bIns="45700" anchor="b" anchorCtr="0">
            <a:normAutofit/>
          </a:bodyPr>
          <a:lstStyle/>
          <a:p>
            <a:pPr marL="0" lvl="0" indent="0" rtl="0">
              <a:spcBef>
                <a:spcPts val="0"/>
              </a:spcBef>
              <a:spcAft>
                <a:spcPts val="0"/>
              </a:spcAft>
              <a:buClr>
                <a:schemeClr val="dk1"/>
              </a:buClr>
              <a:buSzPts val="1100"/>
              <a:buFont typeface="Arial"/>
              <a:buNone/>
            </a:pPr>
            <a:r>
              <a:rPr lang="tr-TR" sz="3800"/>
              <a:t>MAÇ/ANTRENMAN ÖNCESİ BESLENME</a:t>
            </a:r>
          </a:p>
          <a:p>
            <a:pPr marL="0" lvl="0" indent="0" rtl="0">
              <a:spcBef>
                <a:spcPts val="0"/>
              </a:spcBef>
              <a:spcAft>
                <a:spcPts val="0"/>
              </a:spcAft>
              <a:buNone/>
            </a:pPr>
            <a:r>
              <a:rPr lang="tr-TR" sz="3800"/>
              <a:t>Menü Öğle/Akşam Yemeği</a:t>
            </a:r>
          </a:p>
        </p:txBody>
      </p:sp>
      <p:pic>
        <p:nvPicPr>
          <p:cNvPr id="3" name="Resim 2">
            <a:extLst>
              <a:ext uri="{FF2B5EF4-FFF2-40B4-BE49-F238E27FC236}">
                <a16:creationId xmlns:a16="http://schemas.microsoft.com/office/drawing/2014/main" id="{67025DFA-7091-45EC-818B-231DAF6378F0}"/>
              </a:ext>
            </a:extLst>
          </p:cNvPr>
          <p:cNvPicPr>
            <a:picLocks noChangeAspect="1"/>
          </p:cNvPicPr>
          <p:nvPr/>
        </p:nvPicPr>
        <p:blipFill rotWithShape="1">
          <a:blip r:embed="rId3"/>
          <a:srcRect l="16091" r="15997"/>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09"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Google Shape;166;gd15e37e4d7_1_54"/>
          <p:cNvSpPr txBox="1">
            <a:spLocks noGrp="1"/>
          </p:cNvSpPr>
          <p:nvPr>
            <p:ph idx="1"/>
          </p:nvPr>
        </p:nvSpPr>
        <p:spPr>
          <a:xfrm>
            <a:off x="5297762" y="2706624"/>
            <a:ext cx="6251110" cy="3483864"/>
          </a:xfrm>
          <a:prstGeom prst="rect">
            <a:avLst/>
          </a:prstGeom>
        </p:spPr>
        <p:txBody>
          <a:bodyPr spcFirstLastPara="1" lIns="91425" tIns="45700" rIns="91425" bIns="45700" anchorCtr="0">
            <a:normAutofit/>
          </a:bodyPr>
          <a:lstStyle/>
          <a:p>
            <a:pPr marL="457200" lvl="0" indent="-406400" rtl="0">
              <a:spcBef>
                <a:spcPts val="1000"/>
              </a:spcBef>
              <a:spcAft>
                <a:spcPts val="0"/>
              </a:spcAft>
              <a:buSzPts val="2800"/>
              <a:buChar char="•"/>
            </a:pPr>
            <a:r>
              <a:rPr lang="tr-TR" sz="2200"/>
              <a:t>Yağsız ızgara tavuk göğsü veya fırın tavuk</a:t>
            </a:r>
          </a:p>
          <a:p>
            <a:pPr marL="457200" lvl="0" indent="-406400" rtl="0">
              <a:spcBef>
                <a:spcPts val="0"/>
              </a:spcBef>
              <a:spcAft>
                <a:spcPts val="0"/>
              </a:spcAft>
              <a:buSzPts val="2800"/>
              <a:buChar char="•"/>
            </a:pPr>
            <a:r>
              <a:rPr lang="tr-TR" sz="2200"/>
              <a:t>Haşlanmış ya da buharda sebze yemeği</a:t>
            </a:r>
          </a:p>
          <a:p>
            <a:pPr marL="457200" lvl="0" indent="-406400" rtl="0">
              <a:spcBef>
                <a:spcPts val="0"/>
              </a:spcBef>
              <a:spcAft>
                <a:spcPts val="0"/>
              </a:spcAft>
              <a:buSzPts val="2800"/>
              <a:buChar char="•"/>
            </a:pPr>
            <a:r>
              <a:rPr lang="tr-TR" sz="2200"/>
              <a:t>Haşlanmış patates, havuç</a:t>
            </a:r>
          </a:p>
          <a:p>
            <a:pPr marL="457200" lvl="0" indent="-406400" rtl="0">
              <a:spcBef>
                <a:spcPts val="0"/>
              </a:spcBef>
              <a:spcAft>
                <a:spcPts val="0"/>
              </a:spcAft>
              <a:buSzPts val="2800"/>
              <a:buChar char="•"/>
            </a:pPr>
            <a:r>
              <a:rPr lang="tr-TR" sz="2200"/>
              <a:t>Pilav veya sade makarna</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4A7E1F0-D14E-4C00-B928-E107BBC06DDE}"/>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5400"/>
              <a:t>İş</a:t>
            </a:r>
          </a:p>
        </p:txBody>
      </p:sp>
      <p:sp>
        <p:nvSpPr>
          <p:cNvPr id="3" name="Metin Yer Tutucusu 2">
            <a:extLst>
              <a:ext uri="{FF2B5EF4-FFF2-40B4-BE49-F238E27FC236}">
                <a16:creationId xmlns:a16="http://schemas.microsoft.com/office/drawing/2014/main" id="{2ACD695B-813C-4A81-AA8D-5D22ED53FBE3}"/>
              </a:ext>
            </a:extLst>
          </p:cNvPr>
          <p:cNvSpPr>
            <a:spLocks noGrp="1"/>
          </p:cNvSpPr>
          <p:nvPr>
            <p:ph idx="1"/>
          </p:nvPr>
        </p:nvSpPr>
        <p:spPr>
          <a:xfrm>
            <a:off x="890339" y="4636008"/>
            <a:ext cx="3734014" cy="1572768"/>
          </a:xfrm>
        </p:spPr>
        <p:txBody>
          <a:bodyPr vert="horz" lIns="91440" tIns="45720" rIns="91440" bIns="45720" rtlCol="0">
            <a:normAutofit/>
          </a:bodyPr>
          <a:lstStyle/>
          <a:p>
            <a:pPr marL="0" indent="0">
              <a:buNone/>
            </a:pPr>
            <a:r>
              <a:rPr lang="en-US" sz="2400"/>
              <a:t>Süreç boyunca uygulanan kuvvetin ürününe iş denir.</a:t>
            </a:r>
          </a:p>
        </p:txBody>
      </p:sp>
      <p:pic>
        <p:nvPicPr>
          <p:cNvPr id="4" name="Resim 3">
            <a:extLst>
              <a:ext uri="{FF2B5EF4-FFF2-40B4-BE49-F238E27FC236}">
                <a16:creationId xmlns:a16="http://schemas.microsoft.com/office/drawing/2014/main" id="{5AC13E40-6760-4EA3-86B7-C8A424DEF45C}"/>
              </a:ext>
            </a:extLst>
          </p:cNvPr>
          <p:cNvPicPr>
            <a:picLocks noChangeAspect="1"/>
          </p:cNvPicPr>
          <p:nvPr/>
        </p:nvPicPr>
        <p:blipFill rotWithShape="1">
          <a:blip r:embed="rId2"/>
          <a:srcRect l="4142" r="35175"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947466106"/>
      </p:ext>
    </p:extLst>
  </p:cSld>
  <p:clrMapOvr>
    <a:masterClrMapping/>
  </p:clrMapOvr>
  <mc:AlternateContent xmlns:mc="http://schemas.openxmlformats.org/markup-compatibility/2006" xmlns:p14="http://schemas.microsoft.com/office/powerpoint/2010/main">
    <mc:Choice Requires="p14">
      <p:transition spd="slow" p14:dur="1250">
        <p:wipe/>
      </p:transition>
    </mc:Choice>
    <mc:Fallback xmlns="">
      <p:transition spd="slow">
        <p:wip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70"/>
        <p:cNvGrpSpPr/>
        <p:nvPr/>
      </p:nvGrpSpPr>
      <p:grpSpPr>
        <a:xfrm>
          <a:off x="0" y="0"/>
          <a:ext cx="0" cy="0"/>
          <a:chOff x="0" y="0"/>
          <a:chExt cx="0" cy="0"/>
        </a:xfrm>
      </p:grpSpPr>
      <p:sp useBgFill="1">
        <p:nvSpPr>
          <p:cNvPr id="113" name="Rectangle 112">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Google Shape;171;p67"/>
          <p:cNvSpPr txBox="1">
            <a:spLocks noGrp="1"/>
          </p:cNvSpPr>
          <p:nvPr>
            <p:ph type="title"/>
          </p:nvPr>
        </p:nvSpPr>
        <p:spPr>
          <a:xfrm>
            <a:off x="5297762" y="329184"/>
            <a:ext cx="6251110" cy="1783080"/>
          </a:xfrm>
          <a:prstGeom prst="rect">
            <a:avLst/>
          </a:prstGeom>
        </p:spPr>
        <p:txBody>
          <a:bodyPr spcFirstLastPara="1" lIns="91425" tIns="45700" rIns="91425" bIns="45700" anchor="b" anchorCtr="0">
            <a:normAutofit/>
          </a:bodyPr>
          <a:lstStyle/>
          <a:p>
            <a:pPr marL="0" lvl="0" indent="0" rtl="0">
              <a:spcBef>
                <a:spcPts val="0"/>
              </a:spcBef>
              <a:spcAft>
                <a:spcPts val="0"/>
              </a:spcAft>
              <a:buClr>
                <a:schemeClr val="lt1"/>
              </a:buClr>
              <a:buSzPct val="100000"/>
              <a:buFont typeface="Cambria"/>
              <a:buNone/>
            </a:pPr>
            <a:r>
              <a:rPr lang="tr-TR" sz="4600"/>
              <a:t>MÜSABAKA-ANTREMAN SIRASINDA BESLENME </a:t>
            </a:r>
          </a:p>
        </p:txBody>
      </p:sp>
      <p:pic>
        <p:nvPicPr>
          <p:cNvPr id="3" name="Resim 2">
            <a:extLst>
              <a:ext uri="{FF2B5EF4-FFF2-40B4-BE49-F238E27FC236}">
                <a16:creationId xmlns:a16="http://schemas.microsoft.com/office/drawing/2014/main" id="{4E967D5A-337F-4737-9C98-00D87A4077AF}"/>
              </a:ext>
            </a:extLst>
          </p:cNvPr>
          <p:cNvPicPr>
            <a:picLocks noChangeAspect="1"/>
          </p:cNvPicPr>
          <p:nvPr/>
        </p:nvPicPr>
        <p:blipFill rotWithShape="1">
          <a:blip r:embed="rId3"/>
          <a:srcRect l="51020" r="15194"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5"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Google Shape;172;p67"/>
          <p:cNvSpPr txBox="1">
            <a:spLocks noGrp="1"/>
          </p:cNvSpPr>
          <p:nvPr>
            <p:ph idx="1"/>
          </p:nvPr>
        </p:nvSpPr>
        <p:spPr>
          <a:xfrm>
            <a:off x="5297762" y="2706624"/>
            <a:ext cx="6251110" cy="3483864"/>
          </a:xfrm>
          <a:prstGeom prst="rect">
            <a:avLst/>
          </a:prstGeom>
        </p:spPr>
        <p:txBody>
          <a:bodyPr spcFirstLastPara="1" lIns="91425" tIns="45700" rIns="91425" bIns="45700" anchorCtr="0">
            <a:normAutofit/>
          </a:bodyPr>
          <a:lstStyle/>
          <a:p>
            <a:pPr marL="0" lvl="0" indent="0" rtl="0">
              <a:spcBef>
                <a:spcPts val="0"/>
              </a:spcBef>
              <a:spcAft>
                <a:spcPts val="600"/>
              </a:spcAft>
              <a:buSzPts val="2800"/>
              <a:buNone/>
            </a:pPr>
            <a:r>
              <a:rPr lang="tr-TR" sz="2200">
                <a:latin typeface="Times New Roman"/>
                <a:ea typeface="Times New Roman"/>
                <a:cs typeface="Times New Roman"/>
                <a:sym typeface="Times New Roman"/>
              </a:rPr>
              <a:t>%6-8 oranın CHO içeren içeceklerin kas glikojen depolarını yenilemekte destek olmaktadır.</a:t>
            </a:r>
            <a:br>
              <a:rPr lang="tr-TR" sz="2200">
                <a:latin typeface="Times New Roman"/>
                <a:ea typeface="Times New Roman"/>
                <a:cs typeface="Times New Roman"/>
                <a:sym typeface="Times New Roman"/>
              </a:rPr>
            </a:br>
            <a:r>
              <a:rPr lang="tr-TR" sz="2200">
                <a:latin typeface="Times New Roman"/>
                <a:ea typeface="Times New Roman"/>
                <a:cs typeface="Times New Roman"/>
                <a:sym typeface="Times New Roman"/>
              </a:rPr>
              <a:t>Ayrıca her 15-20 dk bir sıvı tüketilmelidir.</a:t>
            </a:r>
            <a:br>
              <a:rPr lang="tr-TR" sz="2200">
                <a:latin typeface="Times New Roman"/>
                <a:ea typeface="Times New Roman"/>
                <a:cs typeface="Times New Roman"/>
                <a:sym typeface="Times New Roman"/>
              </a:rPr>
            </a:br>
            <a:endParaRPr lang="tr-TR" sz="2200"/>
          </a:p>
        </p:txBody>
      </p:sp>
    </p:spTree>
  </p:cSld>
  <p:clrMapOvr>
    <a:masterClrMapping/>
  </p:clrMapOvr>
  <mc:AlternateContent xmlns:mc="http://schemas.openxmlformats.org/markup-compatibility/2006" xmlns:p14="http://schemas.microsoft.com/office/powerpoint/2010/main">
    <mc:Choice Requires="p14">
      <p:transition spd="slow" p14:dur="1250">
        <p:wipe/>
      </p:transition>
    </mc:Choice>
    <mc:Fallback xmlns="">
      <p:transition spd="slow">
        <p:wip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04"/>
        <p:cNvGrpSpPr/>
        <p:nvPr/>
      </p:nvGrpSpPr>
      <p:grpSpPr>
        <a:xfrm>
          <a:off x="0" y="0"/>
          <a:ext cx="0" cy="0"/>
          <a:chOff x="0" y="0"/>
          <a:chExt cx="0" cy="0"/>
        </a:xfrm>
      </p:grpSpPr>
      <p:sp useBgFill="1">
        <p:nvSpPr>
          <p:cNvPr id="119" name="Rectangle 11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 name="Picture 306" descr="Atölyedeki kazan">
            <a:extLst>
              <a:ext uri="{FF2B5EF4-FFF2-40B4-BE49-F238E27FC236}">
                <a16:creationId xmlns:a16="http://schemas.microsoft.com/office/drawing/2014/main" id="{2870FA0A-C056-40D9-8CBA-21840DFA700E}"/>
              </a:ext>
            </a:extLst>
          </p:cNvPr>
          <p:cNvPicPr>
            <a:picLocks noChangeAspect="1"/>
          </p:cNvPicPr>
          <p:nvPr/>
        </p:nvPicPr>
        <p:blipFill rotWithShape="1">
          <a:blip r:embed="rId3"/>
          <a:srcRect l="49343" r="5326"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Google Shape;305;gcd6ad763c4_0_244"/>
          <p:cNvSpPr txBox="1">
            <a:spLocks noGrp="1"/>
          </p:cNvSpPr>
          <p:nvPr>
            <p:ph idx="1"/>
          </p:nvPr>
        </p:nvSpPr>
        <p:spPr>
          <a:xfrm>
            <a:off x="5297762" y="2706624"/>
            <a:ext cx="6251110" cy="3483864"/>
          </a:xfrm>
          <a:prstGeom prst="rect">
            <a:avLst/>
          </a:prstGeom>
        </p:spPr>
        <p:txBody>
          <a:bodyPr spcFirstLastPara="1" lIns="91425" tIns="45700" rIns="91425" bIns="45700" anchorCtr="0">
            <a:normAutofit/>
          </a:bodyPr>
          <a:lstStyle/>
          <a:p>
            <a:pPr marL="457200" lvl="0" indent="-406400" rtl="0">
              <a:spcBef>
                <a:spcPts val="1000"/>
              </a:spcBef>
              <a:spcAft>
                <a:spcPts val="0"/>
              </a:spcAft>
              <a:buSzPts val="2800"/>
              <a:buChar char="•"/>
            </a:pPr>
            <a:r>
              <a:rPr lang="tr-TR" sz="2200" b="1"/>
              <a:t>Egzersiz sırasında</a:t>
            </a:r>
            <a:r>
              <a:rPr lang="tr-TR" sz="2200"/>
              <a:t> ilk hedef; kan glikoz devamlılığının sağlanması için karbonhidrat içeren (30-60 g/saat), sıvı kaybını karşılamaya yardımcı bir beslenme modelidir. </a:t>
            </a:r>
          </a:p>
          <a:p>
            <a:pPr marL="0" lvl="0" indent="0" rtl="0">
              <a:spcBef>
                <a:spcPts val="1000"/>
              </a:spcBef>
              <a:spcAft>
                <a:spcPts val="0"/>
              </a:spcAft>
              <a:buNone/>
            </a:pPr>
            <a:endParaRPr lang="tr-TR" sz="2200"/>
          </a:p>
          <a:p>
            <a:pPr marL="0" lvl="0" indent="0" rtl="0">
              <a:spcBef>
                <a:spcPts val="1000"/>
              </a:spcBef>
              <a:spcAft>
                <a:spcPts val="0"/>
              </a:spcAft>
              <a:buNone/>
            </a:pPr>
            <a:endParaRPr lang="tr-TR" sz="22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4" descr="Su damlacığı ve daire şeklinde yayılan dalga">
            <a:extLst>
              <a:ext uri="{FF2B5EF4-FFF2-40B4-BE49-F238E27FC236}">
                <a16:creationId xmlns:a16="http://schemas.microsoft.com/office/drawing/2014/main" id="{E6729D1B-ACCC-4EC6-9F4F-230140AE6269}"/>
              </a:ext>
            </a:extLst>
          </p:cNvPr>
          <p:cNvPicPr>
            <a:picLocks noChangeAspect="1"/>
          </p:cNvPicPr>
          <p:nvPr/>
        </p:nvPicPr>
        <p:blipFill rotWithShape="1">
          <a:blip r:embed="rId2"/>
          <a:srcRect l="43464" r="15690" b="-1"/>
          <a:stretch/>
        </p:blipFill>
        <p:spPr>
          <a:xfrm>
            <a:off x="1" y="10"/>
            <a:ext cx="4196496" cy="6857990"/>
          </a:xfrm>
          <a:prstGeom prst="rect">
            <a:avLst/>
          </a:prstGeom>
          <a:effectLst/>
        </p:spPr>
      </p:pic>
      <p:sp>
        <p:nvSpPr>
          <p:cNvPr id="3" name="Metin Yer Tutucusu 2">
            <a:extLst>
              <a:ext uri="{FF2B5EF4-FFF2-40B4-BE49-F238E27FC236}">
                <a16:creationId xmlns:a16="http://schemas.microsoft.com/office/drawing/2014/main" id="{9F61B528-3FE0-5E4F-B492-6427EBA8B3F2}"/>
              </a:ext>
            </a:extLst>
          </p:cNvPr>
          <p:cNvSpPr>
            <a:spLocks noGrp="1"/>
          </p:cNvSpPr>
          <p:nvPr>
            <p:ph idx="1"/>
          </p:nvPr>
        </p:nvSpPr>
        <p:spPr>
          <a:xfrm>
            <a:off x="4553734" y="2409830"/>
            <a:ext cx="6798539" cy="3705217"/>
          </a:xfrm>
        </p:spPr>
        <p:txBody>
          <a:bodyPr>
            <a:normAutofit/>
          </a:bodyPr>
          <a:lstStyle/>
          <a:p>
            <a:pPr marL="50800" indent="0">
              <a:buNone/>
            </a:pPr>
            <a:r>
              <a:rPr lang="tr-TR" sz="2000">
                <a:latin typeface="Times New Roman"/>
                <a:ea typeface="Times New Roman"/>
                <a:cs typeface="Times New Roman"/>
                <a:sym typeface="Times New Roman"/>
              </a:rPr>
              <a:t>Egzersiz başlangıcında ve sonrasında 15-20 dakika aralarla 150-350 ml sıvı tüketilerek, vücuttaki sıvı dengesi korunmaktadır.</a:t>
            </a:r>
          </a:p>
          <a:p>
            <a:pPr marL="50800" indent="0">
              <a:buNone/>
            </a:pPr>
            <a:endParaRPr lang="tr-TR" sz="2000">
              <a:latin typeface="Times New Roman"/>
              <a:ea typeface="Times New Roman"/>
              <a:cs typeface="Times New Roman"/>
              <a:sym typeface="Times New Roman"/>
            </a:endParaRPr>
          </a:p>
          <a:p>
            <a:pPr marL="50800" indent="0">
              <a:buNone/>
            </a:pPr>
            <a:r>
              <a:rPr lang="tr-TR" sz="2000">
                <a:latin typeface="Times New Roman"/>
                <a:ea typeface="Times New Roman"/>
                <a:cs typeface="Times New Roman"/>
                <a:sym typeface="Times New Roman"/>
              </a:rPr>
              <a:t>Aksi takdir de hafif dehidrasyon (vücuttaki sıvı kaybı) bile, performansı olumsuz yönde etkilemektedir.</a:t>
            </a:r>
            <a:br>
              <a:rPr lang="tr-TR" sz="2000">
                <a:latin typeface="Times New Roman"/>
                <a:ea typeface="Times New Roman"/>
                <a:cs typeface="Times New Roman"/>
                <a:sym typeface="Times New Roman"/>
              </a:rPr>
            </a:br>
            <a:endParaRPr lang="tr-TR" sz="2000"/>
          </a:p>
          <a:p>
            <a:endParaRPr lang="tr-TR" sz="2000"/>
          </a:p>
        </p:txBody>
      </p:sp>
    </p:spTree>
    <p:extLst>
      <p:ext uri="{BB962C8B-B14F-4D97-AF65-F5344CB8AC3E}">
        <p14:creationId xmlns:p14="http://schemas.microsoft.com/office/powerpoint/2010/main" val="2199776341"/>
      </p:ext>
    </p:extLst>
  </p:cSld>
  <p:clrMapOvr>
    <a:masterClrMapping/>
  </p:clrMapOvr>
  <mc:AlternateContent xmlns:mc="http://schemas.openxmlformats.org/markup-compatibility/2006" xmlns:p14="http://schemas.microsoft.com/office/powerpoint/2010/main">
    <mc:Choice Requires="p14">
      <p:transition spd="slow" p14:dur="1250">
        <p:wipe/>
      </p:transition>
    </mc:Choice>
    <mc:Fallback xmlns="">
      <p:transition spd="slow">
        <p:wip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76"/>
        <p:cNvGrpSpPr/>
        <p:nvPr/>
      </p:nvGrpSpPr>
      <p:grpSpPr>
        <a:xfrm>
          <a:off x="0" y="0"/>
          <a:ext cx="0" cy="0"/>
          <a:chOff x="0" y="0"/>
          <a:chExt cx="0" cy="0"/>
        </a:xfrm>
      </p:grpSpPr>
      <p:sp useBgFill="1">
        <p:nvSpPr>
          <p:cNvPr id="202" name="Rectangle 19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Google Shape;177;p68"/>
          <p:cNvSpPr txBox="1">
            <a:spLocks noGrp="1"/>
          </p:cNvSpPr>
          <p:nvPr>
            <p:ph type="title"/>
          </p:nvPr>
        </p:nvSpPr>
        <p:spPr>
          <a:xfrm>
            <a:off x="640079" y="325369"/>
            <a:ext cx="4670097" cy="1956841"/>
          </a:xfrm>
          <a:prstGeom prst="rect">
            <a:avLst/>
          </a:prstGeom>
        </p:spPr>
        <p:txBody>
          <a:bodyPr spcFirstLastPara="1" lIns="91425" tIns="45700" rIns="91425" bIns="45700" anchor="b" anchorCtr="0">
            <a:normAutofit/>
          </a:bodyPr>
          <a:lstStyle/>
          <a:p>
            <a:pPr marL="0" lvl="0" indent="0" rtl="0">
              <a:spcBef>
                <a:spcPts val="0"/>
              </a:spcBef>
              <a:spcAft>
                <a:spcPts val="0"/>
              </a:spcAft>
              <a:buClr>
                <a:schemeClr val="lt1"/>
              </a:buClr>
              <a:buSzPts val="2800"/>
              <a:buFont typeface="Cambria"/>
              <a:buNone/>
            </a:pPr>
            <a:r>
              <a:rPr lang="tr-TR" sz="3400" dirty="0"/>
              <a:t>MÜSABAKA-ANTRENMAN SONRASINDA BESLENME </a:t>
            </a:r>
          </a:p>
        </p:txBody>
      </p:sp>
      <p:sp>
        <p:nvSpPr>
          <p:cNvPr id="20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Google Shape;178;p68"/>
          <p:cNvSpPr txBox="1">
            <a:spLocks noGrp="1"/>
          </p:cNvSpPr>
          <p:nvPr>
            <p:ph idx="1"/>
          </p:nvPr>
        </p:nvSpPr>
        <p:spPr>
          <a:xfrm>
            <a:off x="640080" y="2872899"/>
            <a:ext cx="4243589" cy="3320668"/>
          </a:xfrm>
          <a:prstGeom prst="rect">
            <a:avLst/>
          </a:prstGeom>
        </p:spPr>
        <p:txBody>
          <a:bodyPr spcFirstLastPara="1" lIns="91425" tIns="45700" rIns="91425" bIns="45700" anchorCtr="0">
            <a:normAutofit/>
          </a:bodyPr>
          <a:lstStyle/>
          <a:p>
            <a:pPr marL="0" lvl="0" indent="0" rtl="0">
              <a:spcBef>
                <a:spcPts val="0"/>
              </a:spcBef>
              <a:spcAft>
                <a:spcPts val="600"/>
              </a:spcAft>
              <a:buClr>
                <a:schemeClr val="dk1"/>
              </a:buClr>
              <a:buSzPts val="1100"/>
              <a:buFont typeface="Arial"/>
              <a:buNone/>
            </a:pPr>
            <a:r>
              <a:rPr lang="tr-TR" sz="2200" dirty="0">
                <a:latin typeface="Times New Roman"/>
                <a:ea typeface="Times New Roman"/>
                <a:cs typeface="Times New Roman"/>
                <a:sym typeface="Times New Roman"/>
              </a:rPr>
              <a:t>Kaslardaki glikojen depoları 1.5-2 saatlik bir egzersiz sonrasında boşalabilmektedir. Bu depoların yerine konmasında en etkin yol, müsabaka sonrasında en kısa sürede (ilk 2 saat içinde) yüksek karbonhidratlı yiyeceklerin tüketilmesidir. Özellikle ilk 30 dakika çok önemlidir. (Altın zaman)</a:t>
            </a:r>
            <a:endParaRPr lang="tr-TR" sz="2200" dirty="0"/>
          </a:p>
        </p:txBody>
      </p:sp>
      <p:pic>
        <p:nvPicPr>
          <p:cNvPr id="180" name="Picture 179" descr="Spor salonunun zemini üzerindeki dambıllar">
            <a:extLst>
              <a:ext uri="{FF2B5EF4-FFF2-40B4-BE49-F238E27FC236}">
                <a16:creationId xmlns:a16="http://schemas.microsoft.com/office/drawing/2014/main" id="{2EE0DF63-4546-4AF8-9710-9797E3A2E5BA}"/>
              </a:ext>
            </a:extLst>
          </p:cNvPr>
          <p:cNvPicPr>
            <a:picLocks noChangeAspect="1"/>
          </p:cNvPicPr>
          <p:nvPr/>
        </p:nvPicPr>
        <p:blipFill rotWithShape="1">
          <a:blip r:embed="rId3"/>
          <a:srcRect l="20069" r="13479"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mc:AlternateContent xmlns:mc="http://schemas.openxmlformats.org/markup-compatibility/2006" xmlns:p14="http://schemas.microsoft.com/office/powerpoint/2010/main">
    <mc:Choice Requires="p14">
      <p:transition spd="slow" p14:dur="1250">
        <p:wipe/>
      </p:transition>
    </mc:Choice>
    <mc:Fallback xmlns="">
      <p:transition spd="slow">
        <p:wip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83"/>
        <p:cNvGrpSpPr/>
        <p:nvPr/>
      </p:nvGrpSpPr>
      <p:grpSpPr>
        <a:xfrm>
          <a:off x="0" y="0"/>
          <a:ext cx="0" cy="0"/>
          <a:chOff x="0" y="0"/>
          <a:chExt cx="0" cy="0"/>
        </a:xfrm>
      </p:grpSpPr>
      <p:sp useBgFill="1">
        <p:nvSpPr>
          <p:cNvPr id="126" name="Rectangle 125">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Google Shape;184;gd15e37e4d7_1_39"/>
          <p:cNvSpPr txBox="1">
            <a:spLocks noGrp="1"/>
          </p:cNvSpPr>
          <p:nvPr>
            <p:ph type="title"/>
          </p:nvPr>
        </p:nvSpPr>
        <p:spPr>
          <a:xfrm>
            <a:off x="638881" y="417576"/>
            <a:ext cx="10909640" cy="1249394"/>
          </a:xfrm>
          <a:prstGeom prst="rect">
            <a:avLst/>
          </a:prstGeom>
        </p:spPr>
        <p:txBody>
          <a:bodyPr spcFirstLastPara="1" vert="horz" lIns="91440" tIns="45720" rIns="91440" bIns="45720" rtlCol="0" anchor="ctr" anchorCtr="0">
            <a:normAutofit/>
          </a:bodyPr>
          <a:lstStyle/>
          <a:p>
            <a:pPr marL="0" lvl="0" indent="0" algn="ctr">
              <a:spcAft>
                <a:spcPts val="0"/>
              </a:spcAft>
              <a:buClr>
                <a:schemeClr val="dk1"/>
              </a:buClr>
              <a:buSzPts val="1100"/>
            </a:pPr>
            <a:r>
              <a:rPr lang="en-US" sz="4100" kern="1200">
                <a:solidFill>
                  <a:schemeClr val="tx1"/>
                </a:solidFill>
                <a:latin typeface="+mj-lt"/>
                <a:ea typeface="+mj-ea"/>
                <a:cs typeface="+mj-cs"/>
              </a:rPr>
              <a:t>ANTRENMAN/MAÇ SONRASI İLK YARIM SAATTE </a:t>
            </a:r>
          </a:p>
          <a:p>
            <a:pPr marL="0" lvl="0" indent="0" algn="ctr">
              <a:spcAft>
                <a:spcPts val="0"/>
              </a:spcAft>
            </a:pPr>
            <a:r>
              <a:rPr lang="en-US" sz="4100" kern="1200">
                <a:solidFill>
                  <a:schemeClr val="tx1"/>
                </a:solidFill>
                <a:latin typeface="+mj-lt"/>
                <a:ea typeface="+mj-ea"/>
                <a:cs typeface="+mj-cs"/>
              </a:rPr>
              <a:t>TÜKETİLEBİLECEK BESİNLER</a:t>
            </a:r>
          </a:p>
        </p:txBody>
      </p:sp>
      <p:sp>
        <p:nvSpPr>
          <p:cNvPr id="191"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1733454"/>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85" name="Google Shape;185;gd15e37e4d7_1_39"/>
          <p:cNvGraphicFramePr/>
          <p:nvPr>
            <p:extLst>
              <p:ext uri="{D42A27DB-BD31-4B8C-83A1-F6EECF244321}">
                <p14:modId xmlns:p14="http://schemas.microsoft.com/office/powerpoint/2010/main" val="952057971"/>
              </p:ext>
            </p:extLst>
          </p:nvPr>
        </p:nvGraphicFramePr>
        <p:xfrm>
          <a:off x="320040" y="2750343"/>
          <a:ext cx="11548872" cy="3352615"/>
        </p:xfrm>
        <a:graphic>
          <a:graphicData uri="http://schemas.openxmlformats.org/drawingml/2006/table">
            <a:tbl>
              <a:tblPr>
                <a:tableStyleId>{69012ECD-51FC-41F1-AA8D-1B2483CD663E}</a:tableStyleId>
              </a:tblPr>
              <a:tblGrid>
                <a:gridCol w="11548872">
                  <a:extLst>
                    <a:ext uri="{9D8B030D-6E8A-4147-A177-3AD203B41FA5}">
                      <a16:colId xmlns:a16="http://schemas.microsoft.com/office/drawing/2014/main" val="20000"/>
                    </a:ext>
                  </a:extLst>
                </a:gridCol>
              </a:tblGrid>
              <a:tr h="670523">
                <a:tc>
                  <a:txBody>
                    <a:bodyPr/>
                    <a:lstStyle/>
                    <a:p>
                      <a:pPr marL="0" lvl="0" indent="0" algn="l" rtl="0">
                        <a:spcBef>
                          <a:spcPts val="0"/>
                        </a:spcBef>
                        <a:spcAft>
                          <a:spcPts val="0"/>
                        </a:spcAft>
                        <a:buNone/>
                      </a:pPr>
                      <a:r>
                        <a:rPr lang="tr-TR" sz="2700">
                          <a:sym typeface="Cambria"/>
                        </a:rPr>
                        <a:t>1-2 adet büyük boy muz </a:t>
                      </a:r>
                      <a:endParaRPr sz="2700">
                        <a:latin typeface="Cambria"/>
                        <a:ea typeface="Cambria"/>
                        <a:cs typeface="Cambria"/>
                        <a:sym typeface="Cambria"/>
                      </a:endParaRPr>
                    </a:p>
                  </a:txBody>
                  <a:tcPr marL="107558" marR="107558" marT="107558" marB="107558"/>
                </a:tc>
                <a:extLst>
                  <a:ext uri="{0D108BD9-81ED-4DB2-BD59-A6C34878D82A}">
                    <a16:rowId xmlns:a16="http://schemas.microsoft.com/office/drawing/2014/main" val="10000"/>
                  </a:ext>
                </a:extLst>
              </a:tr>
              <a:tr h="670523">
                <a:tc>
                  <a:txBody>
                    <a:bodyPr/>
                    <a:lstStyle/>
                    <a:p>
                      <a:pPr marL="0" lvl="0" indent="0" algn="l" rtl="0">
                        <a:spcBef>
                          <a:spcPts val="0"/>
                        </a:spcBef>
                        <a:spcAft>
                          <a:spcPts val="0"/>
                        </a:spcAft>
                        <a:buNone/>
                      </a:pPr>
                      <a:r>
                        <a:rPr lang="tr-TR" sz="2700">
                          <a:sym typeface="Cambria"/>
                        </a:rPr>
                        <a:t>3 adet kuru incir veya 4-5 adet hurma ve taze meyve - sebze suyu </a:t>
                      </a:r>
                      <a:endParaRPr sz="2700">
                        <a:latin typeface="Cambria"/>
                        <a:ea typeface="Cambria"/>
                        <a:cs typeface="Cambria"/>
                        <a:sym typeface="Cambria"/>
                      </a:endParaRPr>
                    </a:p>
                  </a:txBody>
                  <a:tcPr marL="107558" marR="107558" marT="107558" marB="107558"/>
                </a:tc>
                <a:extLst>
                  <a:ext uri="{0D108BD9-81ED-4DB2-BD59-A6C34878D82A}">
                    <a16:rowId xmlns:a16="http://schemas.microsoft.com/office/drawing/2014/main" val="10001"/>
                  </a:ext>
                </a:extLst>
              </a:tr>
              <a:tr h="670523">
                <a:tc>
                  <a:txBody>
                    <a:bodyPr/>
                    <a:lstStyle/>
                    <a:p>
                      <a:pPr marL="0" lvl="0" indent="0" algn="l" rtl="0">
                        <a:spcBef>
                          <a:spcPts val="0"/>
                        </a:spcBef>
                        <a:spcAft>
                          <a:spcPts val="0"/>
                        </a:spcAft>
                        <a:buNone/>
                      </a:pPr>
                      <a:r>
                        <a:rPr lang="tr-TR" sz="2700">
                          <a:sym typeface="Cambria"/>
                        </a:rPr>
                        <a:t>1 adet peynirli /ton balıklı /tavuklu sandviç ve 1 bardak meyve suyu</a:t>
                      </a:r>
                      <a:endParaRPr sz="2700">
                        <a:latin typeface="Cambria"/>
                        <a:ea typeface="Cambria"/>
                        <a:cs typeface="Cambria"/>
                        <a:sym typeface="Cambria"/>
                      </a:endParaRPr>
                    </a:p>
                  </a:txBody>
                  <a:tcPr marL="107558" marR="107558" marT="107558" marB="107558"/>
                </a:tc>
                <a:extLst>
                  <a:ext uri="{0D108BD9-81ED-4DB2-BD59-A6C34878D82A}">
                    <a16:rowId xmlns:a16="http://schemas.microsoft.com/office/drawing/2014/main" val="10002"/>
                  </a:ext>
                </a:extLst>
              </a:tr>
              <a:tr h="670523">
                <a:tc>
                  <a:txBody>
                    <a:bodyPr/>
                    <a:lstStyle/>
                    <a:p>
                      <a:pPr marL="0" lvl="0" indent="0" algn="l" rtl="0">
                        <a:spcBef>
                          <a:spcPts val="0"/>
                        </a:spcBef>
                        <a:spcAft>
                          <a:spcPts val="0"/>
                        </a:spcAft>
                        <a:buNone/>
                      </a:pPr>
                      <a:r>
                        <a:rPr lang="tr-TR" sz="2700">
                          <a:sym typeface="Cambria"/>
                        </a:rPr>
                        <a:t>1 dilim üzümlü ev yapımı kek ve taze meyve suları ya da muz</a:t>
                      </a:r>
                      <a:endParaRPr sz="2700">
                        <a:latin typeface="Cambria"/>
                        <a:ea typeface="Cambria"/>
                        <a:cs typeface="Cambria"/>
                        <a:sym typeface="Cambria"/>
                      </a:endParaRPr>
                    </a:p>
                  </a:txBody>
                  <a:tcPr marL="107558" marR="107558" marT="107558" marB="107558"/>
                </a:tc>
                <a:extLst>
                  <a:ext uri="{0D108BD9-81ED-4DB2-BD59-A6C34878D82A}">
                    <a16:rowId xmlns:a16="http://schemas.microsoft.com/office/drawing/2014/main" val="10003"/>
                  </a:ext>
                </a:extLst>
              </a:tr>
              <a:tr h="670523">
                <a:tc>
                  <a:txBody>
                    <a:bodyPr/>
                    <a:lstStyle/>
                    <a:p>
                      <a:pPr marL="0" lvl="0" indent="0" algn="l" rtl="0">
                        <a:spcBef>
                          <a:spcPts val="0"/>
                        </a:spcBef>
                        <a:spcAft>
                          <a:spcPts val="0"/>
                        </a:spcAft>
                        <a:buNone/>
                      </a:pPr>
                      <a:r>
                        <a:rPr lang="tr-TR" sz="2700" dirty="0">
                          <a:sym typeface="Cambria"/>
                        </a:rPr>
                        <a:t>1 kase tahıl gevreği ve 1 avuç kuru üzüm</a:t>
                      </a:r>
                      <a:endParaRPr sz="2700" dirty="0">
                        <a:latin typeface="Cambria"/>
                        <a:ea typeface="Cambria"/>
                        <a:cs typeface="Cambria"/>
                        <a:sym typeface="Cambria"/>
                      </a:endParaRPr>
                    </a:p>
                  </a:txBody>
                  <a:tcPr marL="107558" marR="107558" marT="107558" marB="107558"/>
                </a:tc>
                <a:extLst>
                  <a:ext uri="{0D108BD9-81ED-4DB2-BD59-A6C34878D82A}">
                    <a16:rowId xmlns:a16="http://schemas.microsoft.com/office/drawing/2014/main" val="10004"/>
                  </a:ext>
                </a:extLst>
              </a:tr>
            </a:tbl>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90"/>
        <p:cNvGrpSpPr/>
        <p:nvPr/>
      </p:nvGrpSpPr>
      <p:grpSpPr>
        <a:xfrm>
          <a:off x="0" y="0"/>
          <a:ext cx="0" cy="0"/>
          <a:chOff x="0" y="0"/>
          <a:chExt cx="0" cy="0"/>
        </a:xfrm>
      </p:grpSpPr>
      <p:sp useBgFill="1">
        <p:nvSpPr>
          <p:cNvPr id="200" name="Rectangle 195">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sim 2">
            <a:extLst>
              <a:ext uri="{FF2B5EF4-FFF2-40B4-BE49-F238E27FC236}">
                <a16:creationId xmlns:a16="http://schemas.microsoft.com/office/drawing/2014/main" id="{47D83E0D-FF07-4BDC-AFA4-947901F62034}"/>
              </a:ext>
            </a:extLst>
          </p:cNvPr>
          <p:cNvPicPr>
            <a:picLocks noChangeAspect="1"/>
          </p:cNvPicPr>
          <p:nvPr/>
        </p:nvPicPr>
        <p:blipFill rotWithShape="1">
          <a:blip r:embed="rId3"/>
          <a:srcRect l="38997" r="22790"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0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Google Shape;191;gd15e37e4d7_1_1"/>
          <p:cNvSpPr txBox="1">
            <a:spLocks noGrp="1"/>
          </p:cNvSpPr>
          <p:nvPr>
            <p:ph idx="1"/>
          </p:nvPr>
        </p:nvSpPr>
        <p:spPr>
          <a:xfrm>
            <a:off x="5297762" y="2706624"/>
            <a:ext cx="6251110" cy="3483864"/>
          </a:xfrm>
          <a:prstGeom prst="rect">
            <a:avLst/>
          </a:prstGeom>
        </p:spPr>
        <p:txBody>
          <a:bodyPr spcFirstLastPara="1" lIns="91425" tIns="45700" rIns="91425" bIns="45700" anchorCtr="0">
            <a:normAutofit/>
          </a:bodyPr>
          <a:lstStyle/>
          <a:p>
            <a:pPr marL="0" lvl="0" indent="0" rtl="0">
              <a:spcBef>
                <a:spcPts val="1000"/>
              </a:spcBef>
              <a:spcAft>
                <a:spcPts val="0"/>
              </a:spcAft>
              <a:buClr>
                <a:schemeClr val="dk1"/>
              </a:buClr>
              <a:buSzPts val="1100"/>
              <a:buFont typeface="Arial"/>
              <a:buNone/>
            </a:pPr>
            <a:r>
              <a:rPr lang="tr-TR" sz="2200"/>
              <a:t>Egzersiz sonrası tüketilen karbonhidratın zamanı, glikojen sentez oranını etkilemektedir. Egzersizden hemen sonra karbonhidrat tüketimi (1.5 g/kg/ - 2 saat arayla), 2 saat sonra tüketime başlamaya göre daha yüksek glikojen deposuna sahip olmayı sağlamaktadır. </a:t>
            </a:r>
          </a:p>
          <a:p>
            <a:pPr marL="0" lvl="0" indent="0" rtl="0">
              <a:spcBef>
                <a:spcPts val="1000"/>
              </a:spcBef>
              <a:spcAft>
                <a:spcPts val="0"/>
              </a:spcAft>
              <a:buNone/>
            </a:pPr>
            <a:endParaRPr lang="tr-TR" sz="22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96"/>
        <p:cNvGrpSpPr/>
        <p:nvPr/>
      </p:nvGrpSpPr>
      <p:grpSpPr>
        <a:xfrm>
          <a:off x="0" y="0"/>
          <a:ext cx="0" cy="0"/>
          <a:chOff x="0" y="0"/>
          <a:chExt cx="0" cy="0"/>
        </a:xfrm>
      </p:grpSpPr>
      <p:sp>
        <p:nvSpPr>
          <p:cNvPr id="211" name="Rectangle 85">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6802"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99" name="Google Shape;197;gd15e37e4d7_1_8">
            <a:extLst>
              <a:ext uri="{FF2B5EF4-FFF2-40B4-BE49-F238E27FC236}">
                <a16:creationId xmlns:a16="http://schemas.microsoft.com/office/drawing/2014/main" id="{97D4269D-B568-4DCF-8803-063C9AE3B2A2}"/>
              </a:ext>
            </a:extLst>
          </p:cNvPr>
          <p:cNvGraphicFramePr>
            <a:graphicFrameLocks noGrp="1"/>
          </p:cNvGraphicFramePr>
          <p:nvPr>
            <p:ph idx="1"/>
            <p:extLst>
              <p:ext uri="{D42A27DB-BD31-4B8C-83A1-F6EECF244321}">
                <p14:modId xmlns:p14="http://schemas.microsoft.com/office/powerpoint/2010/main" val="224113081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01"/>
        <p:cNvGrpSpPr/>
        <p:nvPr/>
      </p:nvGrpSpPr>
      <p:grpSpPr>
        <a:xfrm>
          <a:off x="0" y="0"/>
          <a:ext cx="0" cy="0"/>
          <a:chOff x="0" y="0"/>
          <a:chExt cx="0" cy="0"/>
        </a:xfrm>
      </p:grpSpPr>
      <p:sp useBgFill="1">
        <p:nvSpPr>
          <p:cNvPr id="80" name="Rectangle 7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 name="Picture 203" descr="Zaman hareketi bulanıklığı efektiyle kronometre">
            <a:extLst>
              <a:ext uri="{FF2B5EF4-FFF2-40B4-BE49-F238E27FC236}">
                <a16:creationId xmlns:a16="http://schemas.microsoft.com/office/drawing/2014/main" id="{D5604CF0-AB31-419C-AA9B-1DE855163191}"/>
              </a:ext>
            </a:extLst>
          </p:cNvPr>
          <p:cNvPicPr>
            <a:picLocks noChangeAspect="1"/>
          </p:cNvPicPr>
          <p:nvPr/>
        </p:nvPicPr>
        <p:blipFill rotWithShape="1">
          <a:blip r:embed="rId3"/>
          <a:srcRect r="-3" b="1830"/>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8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Google Shape;202;p69"/>
          <p:cNvSpPr txBox="1">
            <a:spLocks noGrp="1"/>
          </p:cNvSpPr>
          <p:nvPr>
            <p:ph idx="1"/>
          </p:nvPr>
        </p:nvSpPr>
        <p:spPr>
          <a:xfrm>
            <a:off x="5297762" y="2706624"/>
            <a:ext cx="6251110" cy="3483864"/>
          </a:xfrm>
          <a:prstGeom prst="rect">
            <a:avLst/>
          </a:prstGeom>
        </p:spPr>
        <p:txBody>
          <a:bodyPr spcFirstLastPara="1" lIns="91425" tIns="45700" rIns="91425" bIns="45700" anchorCtr="0">
            <a:normAutofit/>
          </a:bodyPr>
          <a:lstStyle/>
          <a:p>
            <a:pPr marL="0" lvl="0" indent="0" rtl="0">
              <a:spcBef>
                <a:spcPts val="0"/>
              </a:spcBef>
              <a:spcAft>
                <a:spcPts val="600"/>
              </a:spcAft>
              <a:buSzPts val="2800"/>
              <a:buNone/>
            </a:pPr>
            <a:r>
              <a:rPr lang="tr-TR" sz="2200">
                <a:latin typeface="Times New Roman"/>
                <a:ea typeface="Times New Roman"/>
                <a:cs typeface="Times New Roman"/>
                <a:sym typeface="Times New Roman"/>
              </a:rPr>
              <a:t>Boşalan glikojen depolarını doldurmak için ilk 30 dk içinde kadın sporcular en az 50 gram, erkek sporcular 100 gram karbonhidrat tüketmelidir.</a:t>
            </a:r>
            <a:br>
              <a:rPr lang="tr-TR" sz="2200">
                <a:latin typeface="Times New Roman"/>
                <a:ea typeface="Times New Roman"/>
                <a:cs typeface="Times New Roman"/>
                <a:sym typeface="Times New Roman"/>
              </a:rPr>
            </a:br>
            <a:br>
              <a:rPr lang="tr-TR" sz="2200">
                <a:latin typeface="Times New Roman"/>
                <a:ea typeface="Times New Roman"/>
                <a:cs typeface="Times New Roman"/>
                <a:sym typeface="Times New Roman"/>
              </a:rPr>
            </a:br>
            <a:r>
              <a:rPr lang="tr-TR" sz="2200">
                <a:latin typeface="Times New Roman"/>
                <a:ea typeface="Times New Roman"/>
                <a:cs typeface="Times New Roman"/>
                <a:sym typeface="Times New Roman"/>
              </a:rPr>
              <a:t>Sonrasındaki 1.5 saat için de ise ağırlık başına 1.5 gram karbonhidrat tüketmeliler.</a:t>
            </a:r>
            <a:endParaRPr lang="tr-TR" sz="2200"/>
          </a:p>
        </p:txBody>
      </p:sp>
    </p:spTree>
  </p:cSld>
  <p:clrMapOvr>
    <a:masterClrMapping/>
  </p:clrMapOvr>
  <mc:AlternateContent xmlns:mc="http://schemas.openxmlformats.org/markup-compatibility/2006" xmlns:p14="http://schemas.microsoft.com/office/powerpoint/2010/main">
    <mc:Choice Requires="p14">
      <p:transition spd="slow" p14:dur="1250">
        <p:wipe/>
      </p:transition>
    </mc:Choice>
    <mc:Fallback xmlns="">
      <p:transition spd="slow">
        <p:wip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06"/>
        <p:cNvGrpSpPr/>
        <p:nvPr/>
      </p:nvGrpSpPr>
      <p:grpSpPr>
        <a:xfrm>
          <a:off x="0" y="0"/>
          <a:ext cx="0" cy="0"/>
          <a:chOff x="0" y="0"/>
          <a:chExt cx="0" cy="0"/>
        </a:xfrm>
      </p:grpSpPr>
      <p:sp useBgFill="1">
        <p:nvSpPr>
          <p:cNvPr id="211" name="Rectangle 84">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86">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88">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ctangle 90">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15" name="Google Shape;207;p70">
            <a:extLst>
              <a:ext uri="{FF2B5EF4-FFF2-40B4-BE49-F238E27FC236}">
                <a16:creationId xmlns:a16="http://schemas.microsoft.com/office/drawing/2014/main" id="{81B4A91E-16CC-4531-8CB7-B4C15508496E}"/>
              </a:ext>
            </a:extLst>
          </p:cNvPr>
          <p:cNvGraphicFramePr>
            <a:graphicFrameLocks noGrp="1"/>
          </p:cNvGraphicFramePr>
          <p:nvPr>
            <p:ph idx="1"/>
            <p:extLst>
              <p:ext uri="{D42A27DB-BD31-4B8C-83A1-F6EECF244321}">
                <p14:modId xmlns:p14="http://schemas.microsoft.com/office/powerpoint/2010/main" val="1352610752"/>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slow" p14:dur="1250">
        <p:wipe/>
      </p:transition>
    </mc:Choice>
    <mc:Fallback xmlns="">
      <p:transition spd="slow">
        <p:wip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90"/>
        <p:cNvGrpSpPr/>
        <p:nvPr/>
      </p:nvGrpSpPr>
      <p:grpSpPr>
        <a:xfrm>
          <a:off x="0" y="0"/>
          <a:ext cx="0" cy="0"/>
          <a:chOff x="0" y="0"/>
          <a:chExt cx="0" cy="0"/>
        </a:xfrm>
      </p:grpSpPr>
      <p:sp useBgFill="1">
        <p:nvSpPr>
          <p:cNvPr id="106" name="Rectangle 105">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Google Shape;291;gcd6ad763c4_0_130"/>
          <p:cNvSpPr txBox="1">
            <a:spLocks noGrp="1"/>
          </p:cNvSpPr>
          <p:nvPr>
            <p:ph idx="1"/>
          </p:nvPr>
        </p:nvSpPr>
        <p:spPr>
          <a:xfrm>
            <a:off x="325677" y="1052187"/>
            <a:ext cx="4328620" cy="5124776"/>
          </a:xfrm>
          <a:prstGeom prst="rect">
            <a:avLst/>
          </a:prstGeom>
        </p:spPr>
        <p:txBody>
          <a:bodyPr spcFirstLastPara="1" lIns="91425" tIns="45700" rIns="91425" bIns="45700" anchorCtr="0">
            <a:normAutofit/>
          </a:bodyPr>
          <a:lstStyle/>
          <a:p>
            <a:pPr marL="0" lvl="0" indent="0" rtl="0">
              <a:spcBef>
                <a:spcPts val="1000"/>
              </a:spcBef>
              <a:spcAft>
                <a:spcPts val="0"/>
              </a:spcAft>
              <a:buNone/>
            </a:pPr>
            <a:r>
              <a:rPr lang="tr-TR" b="1" dirty="0"/>
              <a:t>Karbonhidrat yüklemesi</a:t>
            </a:r>
            <a:r>
              <a:rPr lang="tr-TR" dirty="0"/>
              <a:t> </a:t>
            </a:r>
          </a:p>
          <a:p>
            <a:pPr marL="0" lvl="0" indent="0" rtl="0">
              <a:spcBef>
                <a:spcPts val="1000"/>
              </a:spcBef>
              <a:spcAft>
                <a:spcPts val="0"/>
              </a:spcAft>
              <a:buNone/>
            </a:pPr>
            <a:endParaRPr lang="tr-TR" sz="2000" dirty="0"/>
          </a:p>
          <a:p>
            <a:pPr marL="0" lvl="0" indent="0" rtl="0">
              <a:spcBef>
                <a:spcPts val="1000"/>
              </a:spcBef>
              <a:spcAft>
                <a:spcPts val="0"/>
              </a:spcAft>
              <a:buNone/>
            </a:pPr>
            <a:endParaRPr lang="tr-TR" sz="2000" dirty="0"/>
          </a:p>
          <a:p>
            <a:pPr marL="0" lvl="0" indent="0" rtl="0">
              <a:spcBef>
                <a:spcPts val="1000"/>
              </a:spcBef>
              <a:spcAft>
                <a:spcPts val="0"/>
              </a:spcAft>
              <a:buNone/>
            </a:pPr>
            <a:r>
              <a:rPr lang="tr-TR" sz="2000" dirty="0"/>
              <a:t>Yarışmadan 1 hafta önce antrenman şiddeti azaltılarak, diyetin CHO oranı %70’lere çıkarılarak yapılmaktadır. Basit şekerlerin toplam enerjiye katkısı %10’u geçmemeli, daha çok kompleks karbonhidratlar tercih edilmelidir.</a:t>
            </a:r>
          </a:p>
        </p:txBody>
      </p:sp>
      <p:pic>
        <p:nvPicPr>
          <p:cNvPr id="292" name="Google Shape;292;gcd6ad763c4_0_130"/>
          <p:cNvPicPr preferRelativeResize="0"/>
          <p:nvPr/>
        </p:nvPicPr>
        <p:blipFill rotWithShape="1">
          <a:blip r:embed="rId3"/>
          <a:srcRect t="16549" r="-1" b="6931"/>
          <a:stretch/>
        </p:blipFill>
        <p:spPr>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p:spPr>
      </p:pic>
      <p:pic>
        <p:nvPicPr>
          <p:cNvPr id="293" name="Google Shape;293;gcd6ad763c4_0_130"/>
          <p:cNvPicPr preferRelativeResize="0"/>
          <p:nvPr/>
        </p:nvPicPr>
        <p:blipFill rotWithShape="1">
          <a:blip r:embed="rId4"/>
          <a:srcRect t="17957" b="18162"/>
          <a:stretch/>
        </p:blipFill>
        <p:spPr>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A87263B5-87CB-4ED9-B385-34C48191A1E4}"/>
              </a:ext>
            </a:extLst>
          </p:cNvPr>
          <p:cNvSpPr>
            <a:spLocks noGrp="1"/>
          </p:cNvSpPr>
          <p:nvPr>
            <p:ph type="title"/>
          </p:nvPr>
        </p:nvSpPr>
        <p:spPr>
          <a:xfrm>
            <a:off x="838200" y="365125"/>
            <a:ext cx="10515600" cy="1325563"/>
          </a:xfrm>
        </p:spPr>
        <p:txBody>
          <a:bodyPr>
            <a:normAutofit/>
          </a:bodyPr>
          <a:lstStyle/>
          <a:p>
            <a:r>
              <a:rPr lang="tr-TR" sz="5400"/>
              <a:t>Güç</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etin Yer Tutucusu 2">
            <a:extLst>
              <a:ext uri="{FF2B5EF4-FFF2-40B4-BE49-F238E27FC236}">
                <a16:creationId xmlns:a16="http://schemas.microsoft.com/office/drawing/2014/main" id="{DD9EEBE0-0FA6-4CE4-BACE-B585CFB0D1B4}"/>
              </a:ext>
            </a:extLst>
          </p:cNvPr>
          <p:cNvSpPr>
            <a:spLocks noGrp="1"/>
          </p:cNvSpPr>
          <p:nvPr>
            <p:ph idx="1"/>
          </p:nvPr>
        </p:nvSpPr>
        <p:spPr>
          <a:xfrm>
            <a:off x="838200" y="1929384"/>
            <a:ext cx="10515600" cy="4251960"/>
          </a:xfrm>
        </p:spPr>
        <p:txBody>
          <a:bodyPr>
            <a:normAutofit/>
          </a:bodyPr>
          <a:lstStyle/>
          <a:p>
            <a:r>
              <a:rPr lang="tr-TR" sz="2200"/>
              <a:t>Birim zamanda yapılan iş miktarıdır.</a:t>
            </a:r>
          </a:p>
          <a:p>
            <a:r>
              <a:rPr lang="tr-TR" sz="2200"/>
              <a:t>İş yapma hızı – Enerji harcama hızı.</a:t>
            </a:r>
          </a:p>
          <a:p>
            <a:r>
              <a:rPr lang="tr-TR" sz="2200"/>
              <a:t>Ne kadar yüksek kuvveti  ne kadar hızlı sergiliyorsan o kadar güçlüsün!!!</a:t>
            </a:r>
          </a:p>
          <a:p>
            <a:pPr marL="50800" indent="0">
              <a:buNone/>
            </a:pPr>
            <a:endParaRPr lang="tr-TR" sz="2200"/>
          </a:p>
          <a:p>
            <a:pPr marL="50800" indent="0">
              <a:buNone/>
            </a:pPr>
            <a:r>
              <a:rPr lang="tr-TR" sz="2200"/>
              <a:t>! Tipik olarak güç antrenmanlarında direnç kuvvet eğitiminde olduğundan daha az , hız ise daha fazladır!</a:t>
            </a:r>
          </a:p>
        </p:txBody>
      </p:sp>
    </p:spTree>
    <p:extLst>
      <p:ext uri="{BB962C8B-B14F-4D97-AF65-F5344CB8AC3E}">
        <p14:creationId xmlns:p14="http://schemas.microsoft.com/office/powerpoint/2010/main" val="3877016935"/>
      </p:ext>
    </p:extLst>
  </p:cSld>
  <p:clrMapOvr>
    <a:masterClrMapping/>
  </p:clrMapOvr>
  <mc:AlternateContent xmlns:mc="http://schemas.openxmlformats.org/markup-compatibility/2006" xmlns:p14="http://schemas.microsoft.com/office/powerpoint/2010/main">
    <mc:Choice Requires="p14">
      <p:transition spd="slow" p14:dur="1250">
        <p:wipe/>
      </p:transition>
    </mc:Choice>
    <mc:Fallback xmlns="">
      <p:transition spd="slow">
        <p:wip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11"/>
        <p:cNvGrpSpPr/>
        <p:nvPr/>
      </p:nvGrpSpPr>
      <p:grpSpPr>
        <a:xfrm>
          <a:off x="0" y="0"/>
          <a:ext cx="0" cy="0"/>
          <a:chOff x="0" y="0"/>
          <a:chExt cx="0" cy="0"/>
        </a:xfrm>
      </p:grpSpPr>
      <p:sp useBgFill="1">
        <p:nvSpPr>
          <p:cNvPr id="90" name="Rectangle 8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Google Shape;212;gd15e37e4d7_0_6"/>
          <p:cNvSpPr txBox="1">
            <a:spLocks noGrp="1"/>
          </p:cNvSpPr>
          <p:nvPr>
            <p:ph type="ctrTitle"/>
          </p:nvPr>
        </p:nvSpPr>
        <p:spPr>
          <a:xfrm>
            <a:off x="6790414" y="640080"/>
            <a:ext cx="4758458" cy="3566160"/>
          </a:xfrm>
          <a:prstGeom prst="rect">
            <a:avLst/>
          </a:prstGeom>
        </p:spPr>
        <p:txBody>
          <a:bodyPr spcFirstLastPara="1" lIns="91425" tIns="45700" rIns="91425" bIns="45700" anchor="b" anchorCtr="0">
            <a:normAutofit/>
          </a:bodyPr>
          <a:lstStyle/>
          <a:p>
            <a:pPr marL="0" lvl="0" indent="0" algn="l" rtl="0">
              <a:spcBef>
                <a:spcPts val="0"/>
              </a:spcBef>
              <a:spcAft>
                <a:spcPts val="0"/>
              </a:spcAft>
              <a:buClr>
                <a:schemeClr val="dk1"/>
              </a:buClr>
              <a:buSzPts val="3600"/>
              <a:buFont typeface="Cambria"/>
              <a:buNone/>
            </a:pPr>
            <a:r>
              <a:rPr lang="tr-TR" sz="6600"/>
              <a:t>ERGOJENİK DESTEKLER</a:t>
            </a:r>
          </a:p>
        </p:txBody>
      </p:sp>
      <p:pic>
        <p:nvPicPr>
          <p:cNvPr id="214" name="Picture 213" descr="Her birinin bileklerini ve bir Circle formu için birbirine bağlı olan eller">
            <a:extLst>
              <a:ext uri="{FF2B5EF4-FFF2-40B4-BE49-F238E27FC236}">
                <a16:creationId xmlns:a16="http://schemas.microsoft.com/office/drawing/2014/main" id="{EB702FF1-4E66-468B-B5B5-C6F29CB4B5EC}"/>
              </a:ext>
            </a:extLst>
          </p:cNvPr>
          <p:cNvPicPr>
            <a:picLocks noChangeAspect="1"/>
          </p:cNvPicPr>
          <p:nvPr/>
        </p:nvPicPr>
        <p:blipFill rotWithShape="1">
          <a:blip r:embed="rId3"/>
          <a:srcRect l="22091" r="18456" b="-1"/>
          <a:stretch/>
        </p:blipFill>
        <p:spPr>
          <a:xfrm>
            <a:off x="20" y="10"/>
            <a:ext cx="6108141" cy="6857990"/>
          </a:xfrm>
          <a:custGeom>
            <a:avLst/>
            <a:gdLst/>
            <a:ahLst/>
            <a:cxnLst/>
            <a:rect l="l" t="t" r="r" b="b"/>
            <a:pathLst>
              <a:path w="6108161" h="6858000">
                <a:moveTo>
                  <a:pt x="0" y="0"/>
                </a:moveTo>
                <a:lnTo>
                  <a:pt x="2058355" y="0"/>
                </a:lnTo>
                <a:lnTo>
                  <a:pt x="3299791" y="0"/>
                </a:lnTo>
                <a:lnTo>
                  <a:pt x="6076880" y="0"/>
                </a:lnTo>
                <a:lnTo>
                  <a:pt x="6078171" y="10931"/>
                </a:lnTo>
                <a:cubicBezTo>
                  <a:pt x="6093300" y="94836"/>
                  <a:pt x="6090630" y="179884"/>
                  <a:pt x="6094698" y="264297"/>
                </a:cubicBezTo>
                <a:cubicBezTo>
                  <a:pt x="6099656" y="367652"/>
                  <a:pt x="6093427" y="471135"/>
                  <a:pt x="6091266" y="574617"/>
                </a:cubicBezTo>
                <a:cubicBezTo>
                  <a:pt x="6089359" y="662717"/>
                  <a:pt x="6080587" y="750690"/>
                  <a:pt x="6083384" y="838916"/>
                </a:cubicBezTo>
                <a:cubicBezTo>
                  <a:pt x="6083384" y="841968"/>
                  <a:pt x="6083384" y="845019"/>
                  <a:pt x="6083384" y="848070"/>
                </a:cubicBezTo>
                <a:cubicBezTo>
                  <a:pt x="6075375" y="945068"/>
                  <a:pt x="6075375" y="1042576"/>
                  <a:pt x="6083384" y="1139574"/>
                </a:cubicBezTo>
                <a:cubicBezTo>
                  <a:pt x="6085964" y="1179950"/>
                  <a:pt x="6085240" y="1220466"/>
                  <a:pt x="6081223" y="1260728"/>
                </a:cubicBezTo>
                <a:cubicBezTo>
                  <a:pt x="6077409" y="1311960"/>
                  <a:pt x="6065204" y="1364083"/>
                  <a:pt x="6073976" y="1414934"/>
                </a:cubicBezTo>
                <a:cubicBezTo>
                  <a:pt x="6079722" y="1456784"/>
                  <a:pt x="6082913" y="1498940"/>
                  <a:pt x="6083511" y="1541172"/>
                </a:cubicBezTo>
                <a:cubicBezTo>
                  <a:pt x="6087833" y="1635755"/>
                  <a:pt x="6083638" y="1730847"/>
                  <a:pt x="6082112" y="1825685"/>
                </a:cubicBezTo>
                <a:cubicBezTo>
                  <a:pt x="6080205" y="1936286"/>
                  <a:pt x="6083002" y="2046634"/>
                  <a:pt x="6074103" y="2157235"/>
                </a:cubicBezTo>
                <a:cubicBezTo>
                  <a:pt x="6069145" y="2246581"/>
                  <a:pt x="6069145" y="2336130"/>
                  <a:pt x="6074103" y="2425476"/>
                </a:cubicBezTo>
                <a:cubicBezTo>
                  <a:pt x="6076519" y="2507473"/>
                  <a:pt x="6088850" y="2588454"/>
                  <a:pt x="6086816" y="2671214"/>
                </a:cubicBezTo>
                <a:cubicBezTo>
                  <a:pt x="6084401" y="2767832"/>
                  <a:pt x="6072959" y="2863940"/>
                  <a:pt x="6076519" y="2960685"/>
                </a:cubicBezTo>
                <a:cubicBezTo>
                  <a:pt x="6078171" y="3006832"/>
                  <a:pt x="6078299" y="3052980"/>
                  <a:pt x="6079316" y="3099127"/>
                </a:cubicBezTo>
                <a:cubicBezTo>
                  <a:pt x="6080333" y="3154682"/>
                  <a:pt x="6090376" y="3210110"/>
                  <a:pt x="6084782" y="3265665"/>
                </a:cubicBezTo>
                <a:cubicBezTo>
                  <a:pt x="6075502" y="3358087"/>
                  <a:pt x="6051475" y="3448857"/>
                  <a:pt x="6066476" y="3543567"/>
                </a:cubicBezTo>
                <a:cubicBezTo>
                  <a:pt x="6074739" y="3595690"/>
                  <a:pt x="6084146" y="3647940"/>
                  <a:pt x="6088850" y="3700571"/>
                </a:cubicBezTo>
                <a:cubicBezTo>
                  <a:pt x="6093045" y="3747608"/>
                  <a:pt x="6103724" y="3795408"/>
                  <a:pt x="6095588" y="3842191"/>
                </a:cubicBezTo>
                <a:cubicBezTo>
                  <a:pt x="6088723" y="3882237"/>
                  <a:pt x="6092410" y="3922282"/>
                  <a:pt x="6087070" y="3962327"/>
                </a:cubicBezTo>
                <a:cubicBezTo>
                  <a:pt x="6080078" y="4014831"/>
                  <a:pt x="6076265" y="4068352"/>
                  <a:pt x="6071052" y="4121111"/>
                </a:cubicBezTo>
                <a:cubicBezTo>
                  <a:pt x="6066221" y="4169038"/>
                  <a:pt x="6062662" y="4216838"/>
                  <a:pt x="6075375" y="4261841"/>
                </a:cubicBezTo>
                <a:cubicBezTo>
                  <a:pt x="6106394" y="4375112"/>
                  <a:pt x="6089359" y="4487748"/>
                  <a:pt x="6077663" y="4600257"/>
                </a:cubicBezTo>
                <a:cubicBezTo>
                  <a:pt x="6071942" y="4655049"/>
                  <a:pt x="6063552" y="4712765"/>
                  <a:pt x="6076265" y="4762853"/>
                </a:cubicBezTo>
                <a:cubicBezTo>
                  <a:pt x="6099783" y="4851716"/>
                  <a:pt x="6081350" y="4936764"/>
                  <a:pt x="6071179" y="5021432"/>
                </a:cubicBezTo>
                <a:cubicBezTo>
                  <a:pt x="6061009" y="5106099"/>
                  <a:pt x="6058594" y="5189495"/>
                  <a:pt x="6076392" y="5272637"/>
                </a:cubicBezTo>
                <a:cubicBezTo>
                  <a:pt x="6088850" y="5331116"/>
                  <a:pt x="6088850" y="5390612"/>
                  <a:pt x="6090376" y="5449600"/>
                </a:cubicBezTo>
                <a:cubicBezTo>
                  <a:pt x="6091266" y="5486339"/>
                  <a:pt x="6077663" y="5523842"/>
                  <a:pt x="6068637" y="5560582"/>
                </a:cubicBezTo>
                <a:cubicBezTo>
                  <a:pt x="6052364" y="5626943"/>
                  <a:pt x="6046517" y="5694321"/>
                  <a:pt x="6068637" y="5759029"/>
                </a:cubicBezTo>
                <a:cubicBezTo>
                  <a:pt x="6099148" y="5848655"/>
                  <a:pt x="6116691" y="5938407"/>
                  <a:pt x="6103978" y="6033117"/>
                </a:cubicBezTo>
                <a:cubicBezTo>
                  <a:pt x="6096732" y="6091724"/>
                  <a:pt x="6094952" y="6151347"/>
                  <a:pt x="6084019" y="6209190"/>
                </a:cubicBezTo>
                <a:cubicBezTo>
                  <a:pt x="6065713" y="6304790"/>
                  <a:pt x="6072196" y="6399882"/>
                  <a:pt x="6086816" y="6494211"/>
                </a:cubicBezTo>
                <a:cubicBezTo>
                  <a:pt x="6096897" y="6573081"/>
                  <a:pt x="6097965" y="6652829"/>
                  <a:pt x="6089994" y="6731941"/>
                </a:cubicBezTo>
                <a:lnTo>
                  <a:pt x="6081268" y="6858000"/>
                </a:lnTo>
                <a:lnTo>
                  <a:pt x="3299791" y="6858000"/>
                </a:lnTo>
                <a:lnTo>
                  <a:pt x="2058355" y="6858000"/>
                </a:lnTo>
                <a:lnTo>
                  <a:pt x="0" y="6858000"/>
                </a:lnTo>
                <a:close/>
              </a:path>
            </a:pathLst>
          </a:custGeom>
        </p:spPr>
      </p:pic>
      <p:sp>
        <p:nvSpPr>
          <p:cNvPr id="92" name="sketchy line">
            <a:extLst>
              <a:ext uri="{FF2B5EF4-FFF2-40B4-BE49-F238E27FC236}">
                <a16:creationId xmlns:a16="http://schemas.microsoft.com/office/drawing/2014/main" id="{82580482-BA80-420A-8A05-C58E97F2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1142" y="4409267"/>
            <a:ext cx="4242816" cy="18288"/>
          </a:xfrm>
          <a:custGeom>
            <a:avLst/>
            <a:gdLst>
              <a:gd name="connsiteX0" fmla="*/ 0 w 4242816"/>
              <a:gd name="connsiteY0" fmla="*/ 0 h 18288"/>
              <a:gd name="connsiteX1" fmla="*/ 690973 w 4242816"/>
              <a:gd name="connsiteY1" fmla="*/ 0 h 18288"/>
              <a:gd name="connsiteX2" fmla="*/ 1212233 w 4242816"/>
              <a:gd name="connsiteY2" fmla="*/ 0 h 18288"/>
              <a:gd name="connsiteX3" fmla="*/ 1860778 w 4242816"/>
              <a:gd name="connsiteY3" fmla="*/ 0 h 18288"/>
              <a:gd name="connsiteX4" fmla="*/ 2424466 w 4242816"/>
              <a:gd name="connsiteY4" fmla="*/ 0 h 18288"/>
              <a:gd name="connsiteX5" fmla="*/ 3115439 w 4242816"/>
              <a:gd name="connsiteY5" fmla="*/ 0 h 18288"/>
              <a:gd name="connsiteX6" fmla="*/ 3636699 w 4242816"/>
              <a:gd name="connsiteY6" fmla="*/ 0 h 18288"/>
              <a:gd name="connsiteX7" fmla="*/ 4242816 w 4242816"/>
              <a:gd name="connsiteY7" fmla="*/ 0 h 18288"/>
              <a:gd name="connsiteX8" fmla="*/ 4242816 w 4242816"/>
              <a:gd name="connsiteY8" fmla="*/ 18288 h 18288"/>
              <a:gd name="connsiteX9" fmla="*/ 3636699 w 4242816"/>
              <a:gd name="connsiteY9" fmla="*/ 18288 h 18288"/>
              <a:gd name="connsiteX10" fmla="*/ 3030583 w 4242816"/>
              <a:gd name="connsiteY10" fmla="*/ 18288 h 18288"/>
              <a:gd name="connsiteX11" fmla="*/ 2466894 w 4242816"/>
              <a:gd name="connsiteY11" fmla="*/ 18288 h 18288"/>
              <a:gd name="connsiteX12" fmla="*/ 1988062 w 4242816"/>
              <a:gd name="connsiteY12" fmla="*/ 18288 h 18288"/>
              <a:gd name="connsiteX13" fmla="*/ 1466802 w 4242816"/>
              <a:gd name="connsiteY13" fmla="*/ 18288 h 18288"/>
              <a:gd name="connsiteX14" fmla="*/ 860686 w 4242816"/>
              <a:gd name="connsiteY14" fmla="*/ 18288 h 18288"/>
              <a:gd name="connsiteX15" fmla="*/ 0 w 4242816"/>
              <a:gd name="connsiteY15" fmla="*/ 18288 h 18288"/>
              <a:gd name="connsiteX16" fmla="*/ 0 w 4242816"/>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2816" h="18288" fill="none" extrusionOk="0">
                <a:moveTo>
                  <a:pt x="0" y="0"/>
                </a:moveTo>
                <a:cubicBezTo>
                  <a:pt x="249934" y="1471"/>
                  <a:pt x="379877" y="-29444"/>
                  <a:pt x="690973" y="0"/>
                </a:cubicBezTo>
                <a:cubicBezTo>
                  <a:pt x="1002069" y="29444"/>
                  <a:pt x="1021583" y="17501"/>
                  <a:pt x="1212233" y="0"/>
                </a:cubicBezTo>
                <a:cubicBezTo>
                  <a:pt x="1402883" y="-17501"/>
                  <a:pt x="1678760" y="5386"/>
                  <a:pt x="1860778" y="0"/>
                </a:cubicBezTo>
                <a:cubicBezTo>
                  <a:pt x="2042796" y="-5386"/>
                  <a:pt x="2245608" y="-22401"/>
                  <a:pt x="2424466" y="0"/>
                </a:cubicBezTo>
                <a:cubicBezTo>
                  <a:pt x="2603324" y="22401"/>
                  <a:pt x="2890020" y="33806"/>
                  <a:pt x="3115439" y="0"/>
                </a:cubicBezTo>
                <a:cubicBezTo>
                  <a:pt x="3340858" y="-33806"/>
                  <a:pt x="3428300" y="18628"/>
                  <a:pt x="3636699" y="0"/>
                </a:cubicBezTo>
                <a:cubicBezTo>
                  <a:pt x="3845098" y="-18628"/>
                  <a:pt x="4108824" y="5541"/>
                  <a:pt x="4242816" y="0"/>
                </a:cubicBezTo>
                <a:cubicBezTo>
                  <a:pt x="4242066" y="4160"/>
                  <a:pt x="4243125" y="10356"/>
                  <a:pt x="4242816" y="18288"/>
                </a:cubicBezTo>
                <a:cubicBezTo>
                  <a:pt x="4113424" y="32735"/>
                  <a:pt x="3768327" y="47567"/>
                  <a:pt x="3636699" y="18288"/>
                </a:cubicBezTo>
                <a:cubicBezTo>
                  <a:pt x="3505071" y="-10991"/>
                  <a:pt x="3294208" y="-4990"/>
                  <a:pt x="3030583" y="18288"/>
                </a:cubicBezTo>
                <a:cubicBezTo>
                  <a:pt x="2766958" y="41566"/>
                  <a:pt x="2649277" y="20974"/>
                  <a:pt x="2466894" y="18288"/>
                </a:cubicBezTo>
                <a:cubicBezTo>
                  <a:pt x="2284511" y="15602"/>
                  <a:pt x="2151277" y="1154"/>
                  <a:pt x="1988062" y="18288"/>
                </a:cubicBezTo>
                <a:cubicBezTo>
                  <a:pt x="1824847" y="35422"/>
                  <a:pt x="1691359" y="9265"/>
                  <a:pt x="1466802" y="18288"/>
                </a:cubicBezTo>
                <a:cubicBezTo>
                  <a:pt x="1242245" y="27311"/>
                  <a:pt x="1006161" y="36605"/>
                  <a:pt x="860686" y="18288"/>
                </a:cubicBezTo>
                <a:cubicBezTo>
                  <a:pt x="715211" y="-29"/>
                  <a:pt x="242774" y="46538"/>
                  <a:pt x="0" y="18288"/>
                </a:cubicBezTo>
                <a:cubicBezTo>
                  <a:pt x="-146" y="11482"/>
                  <a:pt x="-422" y="5192"/>
                  <a:pt x="0" y="0"/>
                </a:cubicBezTo>
                <a:close/>
              </a:path>
              <a:path w="4242816" h="18288" stroke="0" extrusionOk="0">
                <a:moveTo>
                  <a:pt x="0" y="0"/>
                </a:moveTo>
                <a:cubicBezTo>
                  <a:pt x="259751" y="-14018"/>
                  <a:pt x="356632" y="-15007"/>
                  <a:pt x="521260" y="0"/>
                </a:cubicBezTo>
                <a:cubicBezTo>
                  <a:pt x="685888" y="15007"/>
                  <a:pt x="885786" y="5167"/>
                  <a:pt x="1212233" y="0"/>
                </a:cubicBezTo>
                <a:cubicBezTo>
                  <a:pt x="1538680" y="-5167"/>
                  <a:pt x="1458849" y="7951"/>
                  <a:pt x="1691065" y="0"/>
                </a:cubicBezTo>
                <a:cubicBezTo>
                  <a:pt x="1923281" y="-7951"/>
                  <a:pt x="1985780" y="-16303"/>
                  <a:pt x="2169897" y="0"/>
                </a:cubicBezTo>
                <a:cubicBezTo>
                  <a:pt x="2354014" y="16303"/>
                  <a:pt x="2633054" y="-2739"/>
                  <a:pt x="2776014" y="0"/>
                </a:cubicBezTo>
                <a:cubicBezTo>
                  <a:pt x="2918974" y="2739"/>
                  <a:pt x="3112688" y="-15682"/>
                  <a:pt x="3339702" y="0"/>
                </a:cubicBezTo>
                <a:cubicBezTo>
                  <a:pt x="3566716" y="15682"/>
                  <a:pt x="4015278" y="-28467"/>
                  <a:pt x="4242816" y="0"/>
                </a:cubicBezTo>
                <a:cubicBezTo>
                  <a:pt x="4243501" y="7633"/>
                  <a:pt x="4242294" y="10002"/>
                  <a:pt x="4242816" y="18288"/>
                </a:cubicBezTo>
                <a:cubicBezTo>
                  <a:pt x="3924964" y="16283"/>
                  <a:pt x="3746362" y="-1805"/>
                  <a:pt x="3551843" y="18288"/>
                </a:cubicBezTo>
                <a:cubicBezTo>
                  <a:pt x="3357324" y="38381"/>
                  <a:pt x="3126422" y="47156"/>
                  <a:pt x="2860870" y="18288"/>
                </a:cubicBezTo>
                <a:cubicBezTo>
                  <a:pt x="2595318" y="-10580"/>
                  <a:pt x="2572437" y="11441"/>
                  <a:pt x="2297182" y="18288"/>
                </a:cubicBezTo>
                <a:cubicBezTo>
                  <a:pt x="2021927" y="25135"/>
                  <a:pt x="1916908" y="33601"/>
                  <a:pt x="1733493" y="18288"/>
                </a:cubicBezTo>
                <a:cubicBezTo>
                  <a:pt x="1550078" y="2975"/>
                  <a:pt x="1412440" y="27896"/>
                  <a:pt x="1212233" y="18288"/>
                </a:cubicBezTo>
                <a:cubicBezTo>
                  <a:pt x="1012026" y="8680"/>
                  <a:pt x="914386" y="13859"/>
                  <a:pt x="648545" y="18288"/>
                </a:cubicBezTo>
                <a:cubicBezTo>
                  <a:pt x="382704" y="22717"/>
                  <a:pt x="233522" y="39342"/>
                  <a:pt x="0" y="18288"/>
                </a:cubicBezTo>
                <a:cubicBezTo>
                  <a:pt x="-772" y="13661"/>
                  <a:pt x="-839" y="849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17"/>
        <p:cNvGrpSpPr/>
        <p:nvPr/>
      </p:nvGrpSpPr>
      <p:grpSpPr>
        <a:xfrm>
          <a:off x="0" y="0"/>
          <a:ext cx="0" cy="0"/>
          <a:chOff x="0" y="0"/>
          <a:chExt cx="0" cy="0"/>
        </a:xfrm>
      </p:grpSpPr>
      <p:sp useBgFill="1">
        <p:nvSpPr>
          <p:cNvPr id="96" name="Rectangle 95">
            <a:extLst>
              <a:ext uri="{FF2B5EF4-FFF2-40B4-BE49-F238E27FC236}">
                <a16:creationId xmlns:a16="http://schemas.microsoft.com/office/drawing/2014/main" id="{FFB60E8C-7224-44A4-87A0-46A1711DD2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Google Shape;218;gd15e37e4d7_0_16"/>
          <p:cNvSpPr txBox="1">
            <a:spLocks noGrp="1"/>
          </p:cNvSpPr>
          <p:nvPr>
            <p:ph type="title"/>
          </p:nvPr>
        </p:nvSpPr>
        <p:spPr>
          <a:xfrm>
            <a:off x="795528" y="386930"/>
            <a:ext cx="10141799" cy="1300554"/>
          </a:xfrm>
          <a:prstGeom prst="rect">
            <a:avLst/>
          </a:prstGeom>
        </p:spPr>
        <p:txBody>
          <a:bodyPr spcFirstLastPara="1" lIns="91425" tIns="45700" rIns="91425" bIns="45700" anchor="b" anchorCtr="0">
            <a:normAutofit/>
          </a:bodyPr>
          <a:lstStyle/>
          <a:p>
            <a:pPr marL="0" lvl="0" indent="0" rtl="0">
              <a:spcBef>
                <a:spcPts val="0"/>
              </a:spcBef>
              <a:spcAft>
                <a:spcPts val="0"/>
              </a:spcAft>
              <a:buNone/>
            </a:pPr>
            <a:r>
              <a:rPr lang="tr-TR" sz="4800"/>
              <a:t>Ergojenik Destekler</a:t>
            </a:r>
          </a:p>
        </p:txBody>
      </p:sp>
      <p:sp>
        <p:nvSpPr>
          <p:cNvPr id="98" name="Rectangle 97">
            <a:extLst>
              <a:ext uri="{FF2B5EF4-FFF2-40B4-BE49-F238E27FC236}">
                <a16:creationId xmlns:a16="http://schemas.microsoft.com/office/drawing/2014/main" id="{5DA32751-37A2-45C0-BE94-63D375E270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sim 2">
            <a:extLst>
              <a:ext uri="{FF2B5EF4-FFF2-40B4-BE49-F238E27FC236}">
                <a16:creationId xmlns:a16="http://schemas.microsoft.com/office/drawing/2014/main" id="{59503848-F7AE-4949-8634-9AE1945A0570}"/>
              </a:ext>
            </a:extLst>
          </p:cNvPr>
          <p:cNvPicPr>
            <a:picLocks noChangeAspect="1"/>
          </p:cNvPicPr>
          <p:nvPr/>
        </p:nvPicPr>
        <p:blipFill>
          <a:blip r:embed="rId3"/>
          <a:stretch>
            <a:fillRect/>
          </a:stretch>
        </p:blipFill>
        <p:spPr>
          <a:xfrm>
            <a:off x="635295" y="2669370"/>
            <a:ext cx="5150277" cy="3424934"/>
          </a:xfrm>
          <a:prstGeom prst="rect">
            <a:avLst/>
          </a:prstGeom>
        </p:spPr>
      </p:pic>
      <p:sp>
        <p:nvSpPr>
          <p:cNvPr id="219" name="Google Shape;219;gd15e37e4d7_0_16"/>
          <p:cNvSpPr txBox="1">
            <a:spLocks noGrp="1"/>
          </p:cNvSpPr>
          <p:nvPr>
            <p:ph idx="1"/>
          </p:nvPr>
        </p:nvSpPr>
        <p:spPr>
          <a:xfrm>
            <a:off x="6406429" y="2599509"/>
            <a:ext cx="4530898" cy="3639450"/>
          </a:xfrm>
          <a:prstGeom prst="rect">
            <a:avLst/>
          </a:prstGeom>
        </p:spPr>
        <p:txBody>
          <a:bodyPr spcFirstLastPara="1" lIns="91425" tIns="45700" rIns="91425" bIns="45700" anchor="ctr" anchorCtr="0">
            <a:normAutofit/>
          </a:bodyPr>
          <a:lstStyle/>
          <a:p>
            <a:pPr marL="0" lvl="0" indent="0" rtl="0">
              <a:spcBef>
                <a:spcPts val="1000"/>
              </a:spcBef>
              <a:spcAft>
                <a:spcPts val="0"/>
              </a:spcAft>
              <a:buNone/>
            </a:pPr>
            <a:r>
              <a:rPr lang="tr-TR" sz="2000"/>
              <a:t>Sportif performansı artırmak amacıyla doğal yetenek ve antrenmanın dışında birtakım madde, yöntem ve malzemelerin kullanımı ergojenik destek olarak adlandırılmaktadır.</a:t>
            </a:r>
          </a:p>
          <a:p>
            <a:pPr marL="0" lvl="0" indent="0" rtl="0">
              <a:spcBef>
                <a:spcPts val="1000"/>
              </a:spcBef>
              <a:spcAft>
                <a:spcPts val="0"/>
              </a:spcAft>
              <a:buNone/>
            </a:pPr>
            <a:endParaRPr lang="tr-TR" sz="2000"/>
          </a:p>
        </p:txBody>
      </p:sp>
      <p:sp>
        <p:nvSpPr>
          <p:cNvPr id="102" name="Rectangle 101">
            <a:extLst>
              <a:ext uri="{FF2B5EF4-FFF2-40B4-BE49-F238E27FC236}">
                <a16:creationId xmlns:a16="http://schemas.microsoft.com/office/drawing/2014/main" id="{5A55FBCD-CD42-40F5-8A1B-3203F9CAE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24"/>
        <p:cNvGrpSpPr/>
        <p:nvPr/>
      </p:nvGrpSpPr>
      <p:grpSpPr>
        <a:xfrm>
          <a:off x="0" y="0"/>
          <a:ext cx="0" cy="0"/>
          <a:chOff x="0" y="0"/>
          <a:chExt cx="0" cy="0"/>
        </a:xfrm>
      </p:grpSpPr>
      <p:sp useBgFill="1">
        <p:nvSpPr>
          <p:cNvPr id="103" name="Rectangle 102">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5" name="Group 104">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06" name="Rectangle 10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9" name="Rectangle 108">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Google Shape;225;gd15e37e4d7_0_24"/>
          <p:cNvSpPr txBox="1">
            <a:spLocks noGrp="1"/>
          </p:cNvSpPr>
          <p:nvPr>
            <p:ph idx="1"/>
          </p:nvPr>
        </p:nvSpPr>
        <p:spPr>
          <a:xfrm>
            <a:off x="590719" y="2330505"/>
            <a:ext cx="4559425" cy="3979585"/>
          </a:xfrm>
          <a:prstGeom prst="rect">
            <a:avLst/>
          </a:prstGeom>
        </p:spPr>
        <p:txBody>
          <a:bodyPr spcFirstLastPara="1" lIns="91425" tIns="45700" rIns="91425" bIns="45700" anchor="ctr" anchorCtr="0">
            <a:normAutofit/>
          </a:bodyPr>
          <a:lstStyle/>
          <a:p>
            <a:pPr marL="0" lvl="0" indent="0" rtl="0">
              <a:spcBef>
                <a:spcPts val="1000"/>
              </a:spcBef>
              <a:spcAft>
                <a:spcPts val="0"/>
              </a:spcAft>
              <a:buNone/>
            </a:pPr>
            <a:r>
              <a:rPr lang="tr-TR" sz="2000" dirty="0" err="1"/>
              <a:t>Ergojenik</a:t>
            </a:r>
            <a:r>
              <a:rPr lang="tr-TR" sz="2000" dirty="0"/>
              <a:t> destekler, egzersiz performans kapasitesini ve egzersiz adaptasyonlarını artırabilecek </a:t>
            </a:r>
          </a:p>
          <a:p>
            <a:pPr marL="0" lvl="0" indent="0" rtl="0">
              <a:spcBef>
                <a:spcPts val="1000"/>
              </a:spcBef>
              <a:spcAft>
                <a:spcPts val="0"/>
              </a:spcAft>
              <a:buNone/>
            </a:pPr>
            <a:r>
              <a:rPr lang="tr-TR" sz="2000" dirty="0"/>
              <a:t>◦ Egzersiz tekniği, </a:t>
            </a:r>
          </a:p>
          <a:p>
            <a:pPr marL="0" lvl="0" indent="0" rtl="0">
              <a:spcBef>
                <a:spcPts val="1000"/>
              </a:spcBef>
              <a:spcAft>
                <a:spcPts val="0"/>
              </a:spcAft>
              <a:buNone/>
            </a:pPr>
            <a:r>
              <a:rPr lang="tr-TR" sz="2000" dirty="0"/>
              <a:t>◦ Mekanik cihaz, </a:t>
            </a:r>
          </a:p>
          <a:p>
            <a:pPr marL="0" lvl="0" indent="0" rtl="0">
              <a:spcBef>
                <a:spcPts val="1000"/>
              </a:spcBef>
              <a:spcAft>
                <a:spcPts val="0"/>
              </a:spcAft>
              <a:buNone/>
            </a:pPr>
            <a:r>
              <a:rPr lang="tr-TR" sz="2000" dirty="0"/>
              <a:t>◦ Beslenme uygulaması,</a:t>
            </a:r>
          </a:p>
          <a:p>
            <a:pPr marL="0" lvl="0" indent="0" rtl="0">
              <a:spcBef>
                <a:spcPts val="1000"/>
              </a:spcBef>
              <a:spcAft>
                <a:spcPts val="0"/>
              </a:spcAft>
              <a:buNone/>
            </a:pPr>
            <a:r>
              <a:rPr lang="tr-TR" sz="2000" dirty="0"/>
              <a:t>◦ Farmakolojik yöntem, </a:t>
            </a:r>
          </a:p>
          <a:p>
            <a:pPr marL="0" lvl="0" indent="0" rtl="0">
              <a:spcBef>
                <a:spcPts val="1000"/>
              </a:spcBef>
              <a:spcAft>
                <a:spcPts val="0"/>
              </a:spcAft>
              <a:buNone/>
            </a:pPr>
            <a:r>
              <a:rPr lang="tr-TR" sz="2000" dirty="0"/>
              <a:t>◦ Fizyolojik teknikleri içermektedir.</a:t>
            </a:r>
          </a:p>
        </p:txBody>
      </p:sp>
      <p:sp>
        <p:nvSpPr>
          <p:cNvPr id="111" name="Rectangle 110">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sim 2">
            <a:extLst>
              <a:ext uri="{FF2B5EF4-FFF2-40B4-BE49-F238E27FC236}">
                <a16:creationId xmlns:a16="http://schemas.microsoft.com/office/drawing/2014/main" id="{493DDC01-540E-4D68-A75F-A5EF9A75CCA3}"/>
              </a:ext>
            </a:extLst>
          </p:cNvPr>
          <p:cNvPicPr>
            <a:picLocks noChangeAspect="1"/>
          </p:cNvPicPr>
          <p:nvPr/>
        </p:nvPicPr>
        <p:blipFill rotWithShape="1">
          <a:blip r:embed="rId3"/>
          <a:srcRect l="15250" r="15893" b="1"/>
          <a:stretch/>
        </p:blipFill>
        <p:spPr>
          <a:xfrm>
            <a:off x="5977788" y="799352"/>
            <a:ext cx="5425410" cy="5259296"/>
          </a:xfrm>
          <a:prstGeom prst="rect">
            <a:avLst/>
          </a:prstGeom>
        </p:spPr>
      </p:pic>
      <p:sp>
        <p:nvSpPr>
          <p:cNvPr id="226" name="Google Shape;226;gd15e37e4d7_0_24"/>
          <p:cNvSpPr txBox="1"/>
          <p:nvPr/>
        </p:nvSpPr>
        <p:spPr>
          <a:xfrm>
            <a:off x="808350" y="6373825"/>
            <a:ext cx="10575300" cy="527037"/>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600"/>
              </a:spcAft>
              <a:buNone/>
            </a:pPr>
            <a:r>
              <a:rPr lang="tr-TR" sz="1500">
                <a:solidFill>
                  <a:schemeClr val="dk1"/>
                </a:solidFill>
                <a:latin typeface="Times New Roman"/>
                <a:ea typeface="Times New Roman"/>
                <a:cs typeface="Times New Roman"/>
                <a:sym typeface="Times New Roman"/>
              </a:rPr>
              <a:t>Bayram, Hatice Merve; Öztürkcan, S. Arda, Ergogenic Supplements in Athletes, Turkiye Klinikleri J Health Sci. 2020;5(3):641-52.</a:t>
            </a:r>
            <a:endParaRPr lang="tr-US" sz="1700">
              <a:latin typeface="Cambria"/>
              <a:ea typeface="Cambria"/>
              <a:cs typeface="Cambria"/>
              <a:sym typeface="Cambria"/>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31"/>
        <p:cNvGrpSpPr/>
        <p:nvPr/>
      </p:nvGrpSpPr>
      <p:grpSpPr>
        <a:xfrm>
          <a:off x="0" y="0"/>
          <a:ext cx="0" cy="0"/>
          <a:chOff x="0" y="0"/>
          <a:chExt cx="0" cy="0"/>
        </a:xfrm>
      </p:grpSpPr>
      <p:sp>
        <p:nvSpPr>
          <p:cNvPr id="234" name="Rectangle 10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5" name="Freeform: Shape 1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Rectangle 1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Freeform: Shape 1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9" name="Isosceles Triangle 1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Isosceles Triangle 1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32" name="Google Shape;232;gd15e37e4d7_0_31"/>
          <p:cNvGraphicFramePr/>
          <p:nvPr>
            <p:extLst>
              <p:ext uri="{D42A27DB-BD31-4B8C-83A1-F6EECF244321}">
                <p14:modId xmlns:p14="http://schemas.microsoft.com/office/powerpoint/2010/main" val="815087726"/>
              </p:ext>
            </p:extLst>
          </p:nvPr>
        </p:nvGraphicFramePr>
        <p:xfrm>
          <a:off x="643467" y="856080"/>
          <a:ext cx="10905065" cy="5145840"/>
        </p:xfrm>
        <a:graphic>
          <a:graphicData uri="http://schemas.openxmlformats.org/drawingml/2006/table">
            <a:tbl>
              <a:tblPr firstRow="1" bandRow="1">
                <a:noFill/>
                <a:tableStyleId>{98470B89-F8F0-482D-9361-137299D5E60C}</a:tableStyleId>
              </a:tblPr>
              <a:tblGrid>
                <a:gridCol w="4939633">
                  <a:extLst>
                    <a:ext uri="{9D8B030D-6E8A-4147-A177-3AD203B41FA5}">
                      <a16:colId xmlns:a16="http://schemas.microsoft.com/office/drawing/2014/main" val="20000"/>
                    </a:ext>
                  </a:extLst>
                </a:gridCol>
                <a:gridCol w="5965432">
                  <a:extLst>
                    <a:ext uri="{9D8B030D-6E8A-4147-A177-3AD203B41FA5}">
                      <a16:colId xmlns:a16="http://schemas.microsoft.com/office/drawing/2014/main" val="20001"/>
                    </a:ext>
                  </a:extLst>
                </a:gridCol>
              </a:tblGrid>
              <a:tr h="581814">
                <a:tc>
                  <a:txBody>
                    <a:bodyPr/>
                    <a:lstStyle/>
                    <a:p>
                      <a:pPr marL="0" lvl="0" indent="0" algn="ctr" rtl="0">
                        <a:spcBef>
                          <a:spcPts val="0"/>
                        </a:spcBef>
                        <a:spcAft>
                          <a:spcPts val="0"/>
                        </a:spcAft>
                        <a:buNone/>
                      </a:pPr>
                      <a:r>
                        <a:rPr lang="tr-TR" sz="2200" b="1"/>
                        <a:t>KATEGORİ</a:t>
                      </a:r>
                      <a:endParaRPr sz="2200" b="1"/>
                    </a:p>
                  </a:txBody>
                  <a:tcPr marL="104506" marR="104506" marT="104506" marB="104506">
                    <a:lnL w="19050" cap="flat" cmpd="sng">
                      <a:solidFill>
                        <a:srgbClr val="180202"/>
                      </a:solidFill>
                      <a:prstDash val="solid"/>
                      <a:round/>
                      <a:headEnd type="none" w="sm" len="sm"/>
                      <a:tailEnd type="none" w="sm" len="sm"/>
                    </a:lnL>
                    <a:lnR w="19050" cap="flat" cmpd="sng">
                      <a:solidFill>
                        <a:srgbClr val="180202"/>
                      </a:solidFill>
                      <a:prstDash val="solid"/>
                      <a:round/>
                      <a:headEnd type="none" w="sm" len="sm"/>
                      <a:tailEnd type="none" w="sm" len="sm"/>
                    </a:lnR>
                    <a:lnT w="19050" cap="flat" cmpd="sng">
                      <a:solidFill>
                        <a:srgbClr val="180202"/>
                      </a:solidFill>
                      <a:prstDash val="solid"/>
                      <a:round/>
                      <a:headEnd type="none" w="sm" len="sm"/>
                      <a:tailEnd type="none" w="sm" len="sm"/>
                    </a:lnT>
                    <a:lnB w="19050" cap="flat" cmpd="sng">
                      <a:solidFill>
                        <a:srgbClr val="180202"/>
                      </a:solidFill>
                      <a:prstDash val="solid"/>
                      <a:round/>
                      <a:headEnd type="none" w="sm" len="sm"/>
                      <a:tailEnd type="none" w="sm" len="sm"/>
                    </a:lnB>
                    <a:solidFill>
                      <a:srgbClr val="B7B7B7"/>
                    </a:solidFill>
                  </a:tcPr>
                </a:tc>
                <a:tc>
                  <a:txBody>
                    <a:bodyPr/>
                    <a:lstStyle/>
                    <a:p>
                      <a:pPr marL="0" lvl="0" indent="0" algn="ctr" rtl="0">
                        <a:spcBef>
                          <a:spcPts val="0"/>
                        </a:spcBef>
                        <a:spcAft>
                          <a:spcPts val="0"/>
                        </a:spcAft>
                        <a:buNone/>
                      </a:pPr>
                      <a:r>
                        <a:rPr lang="tr-TR" sz="2200" b="1"/>
                        <a:t>ÖRNEK</a:t>
                      </a:r>
                      <a:endParaRPr sz="2200" b="1"/>
                    </a:p>
                  </a:txBody>
                  <a:tcPr marL="104506" marR="104506" marT="104506" marB="104506">
                    <a:lnL w="19050" cap="flat" cmpd="sng">
                      <a:solidFill>
                        <a:srgbClr val="180202"/>
                      </a:solidFill>
                      <a:prstDash val="solid"/>
                      <a:round/>
                      <a:headEnd type="none" w="sm" len="sm"/>
                      <a:tailEnd type="none" w="sm" len="sm"/>
                    </a:lnL>
                    <a:lnR w="19050" cap="flat" cmpd="sng">
                      <a:solidFill>
                        <a:srgbClr val="180202"/>
                      </a:solidFill>
                      <a:prstDash val="solid"/>
                      <a:round/>
                      <a:headEnd type="none" w="sm" len="sm"/>
                      <a:tailEnd type="none" w="sm" len="sm"/>
                    </a:lnR>
                    <a:lnT w="19050" cap="flat" cmpd="sng">
                      <a:solidFill>
                        <a:srgbClr val="180202"/>
                      </a:solidFill>
                      <a:prstDash val="solid"/>
                      <a:round/>
                      <a:headEnd type="none" w="sm" len="sm"/>
                      <a:tailEnd type="none" w="sm" len="sm"/>
                    </a:lnT>
                    <a:lnB w="19050" cap="flat" cmpd="sng">
                      <a:solidFill>
                        <a:srgbClr val="180202"/>
                      </a:solidFill>
                      <a:prstDash val="solid"/>
                      <a:round/>
                      <a:headEnd type="none" w="sm" len="sm"/>
                      <a:tailEnd type="none" w="sm" len="sm"/>
                    </a:lnB>
                    <a:solidFill>
                      <a:srgbClr val="B7B7B7"/>
                    </a:solidFill>
                  </a:tcPr>
                </a:tc>
                <a:extLst>
                  <a:ext uri="{0D108BD9-81ED-4DB2-BD59-A6C34878D82A}">
                    <a16:rowId xmlns:a16="http://schemas.microsoft.com/office/drawing/2014/main" val="10000"/>
                  </a:ext>
                </a:extLst>
              </a:tr>
              <a:tr h="912805">
                <a:tc>
                  <a:txBody>
                    <a:bodyPr/>
                    <a:lstStyle/>
                    <a:p>
                      <a:pPr marL="0" lvl="0" indent="0" algn="ctr" rtl="0">
                        <a:spcBef>
                          <a:spcPts val="0"/>
                        </a:spcBef>
                        <a:spcAft>
                          <a:spcPts val="0"/>
                        </a:spcAft>
                        <a:buNone/>
                      </a:pPr>
                      <a:r>
                        <a:rPr lang="tr-TR" sz="2200" b="1"/>
                        <a:t>Mekanik Destek</a:t>
                      </a:r>
                      <a:endParaRPr sz="2200" b="1"/>
                    </a:p>
                  </a:txBody>
                  <a:tcPr marL="104506" marR="104506" marT="104506" marB="104506">
                    <a:lnL w="9525" cap="flat" cmpd="sng">
                      <a:solidFill>
                        <a:srgbClr val="180202"/>
                      </a:solidFill>
                      <a:prstDash val="solid"/>
                      <a:round/>
                      <a:headEnd type="none" w="sm" len="sm"/>
                      <a:tailEnd type="none" w="sm" len="sm"/>
                    </a:lnL>
                    <a:lnR w="9525" cap="flat" cmpd="sng">
                      <a:solidFill>
                        <a:srgbClr val="180202"/>
                      </a:solidFill>
                      <a:prstDash val="solid"/>
                      <a:round/>
                      <a:headEnd type="none" w="sm" len="sm"/>
                      <a:tailEnd type="none" w="sm" len="sm"/>
                    </a:lnR>
                    <a:lnT w="19050" cap="flat" cmpd="sng">
                      <a:solidFill>
                        <a:srgbClr val="180202"/>
                      </a:solidFill>
                      <a:prstDash val="solid"/>
                      <a:round/>
                      <a:headEnd type="none" w="sm" len="sm"/>
                      <a:tailEnd type="none" w="sm" len="sm"/>
                    </a:lnT>
                    <a:lnB w="9525" cap="flat" cmpd="sng">
                      <a:solidFill>
                        <a:srgbClr val="180202"/>
                      </a:solidFill>
                      <a:prstDash val="solid"/>
                      <a:round/>
                      <a:headEnd type="none" w="sm" len="sm"/>
                      <a:tailEnd type="none" w="sm" len="sm"/>
                    </a:lnB>
                  </a:tcPr>
                </a:tc>
                <a:tc>
                  <a:txBody>
                    <a:bodyPr/>
                    <a:lstStyle/>
                    <a:p>
                      <a:pPr marL="0" lvl="0" indent="0" algn="ctr" rtl="0">
                        <a:spcBef>
                          <a:spcPts val="0"/>
                        </a:spcBef>
                        <a:spcAft>
                          <a:spcPts val="0"/>
                        </a:spcAft>
                        <a:buNone/>
                      </a:pPr>
                      <a:r>
                        <a:rPr lang="tr-TR" sz="2200" b="1"/>
                        <a:t>Hafif yarış ayakkabıları, Akciğerlere hava akışını iyileştirmek için burun şeritleri</a:t>
                      </a:r>
                      <a:endParaRPr sz="2200" b="1"/>
                    </a:p>
                  </a:txBody>
                  <a:tcPr marL="104506" marR="104506" marT="104506" marB="104506">
                    <a:lnL w="9525" cap="flat" cmpd="sng">
                      <a:solidFill>
                        <a:srgbClr val="180202"/>
                      </a:solidFill>
                      <a:prstDash val="solid"/>
                      <a:round/>
                      <a:headEnd type="none" w="sm" len="sm"/>
                      <a:tailEnd type="none" w="sm" len="sm"/>
                    </a:lnL>
                    <a:lnR w="9525" cap="flat" cmpd="sng">
                      <a:solidFill>
                        <a:srgbClr val="180202"/>
                      </a:solidFill>
                      <a:prstDash val="solid"/>
                      <a:round/>
                      <a:headEnd type="none" w="sm" len="sm"/>
                      <a:tailEnd type="none" w="sm" len="sm"/>
                    </a:lnR>
                    <a:lnT w="19050" cap="flat" cmpd="sng">
                      <a:solidFill>
                        <a:srgbClr val="180202"/>
                      </a:solidFill>
                      <a:prstDash val="solid"/>
                      <a:round/>
                      <a:headEnd type="none" w="sm" len="sm"/>
                      <a:tailEnd type="none" w="sm" len="sm"/>
                    </a:lnT>
                    <a:lnB w="9525" cap="flat" cmpd="sng">
                      <a:solidFill>
                        <a:srgbClr val="180202"/>
                      </a:solidFill>
                      <a:prstDash val="solid"/>
                      <a:round/>
                      <a:headEnd type="none" w="sm" len="sm"/>
                      <a:tailEnd type="none" w="sm" len="sm"/>
                    </a:lnB>
                  </a:tcPr>
                </a:tc>
                <a:extLst>
                  <a:ext uri="{0D108BD9-81ED-4DB2-BD59-A6C34878D82A}">
                    <a16:rowId xmlns:a16="http://schemas.microsoft.com/office/drawing/2014/main" val="10001"/>
                  </a:ext>
                </a:extLst>
              </a:tr>
              <a:tr h="912805">
                <a:tc>
                  <a:txBody>
                    <a:bodyPr/>
                    <a:lstStyle/>
                    <a:p>
                      <a:pPr marL="0" lvl="0" indent="0" algn="ctr" rtl="0">
                        <a:spcBef>
                          <a:spcPts val="0"/>
                        </a:spcBef>
                        <a:spcAft>
                          <a:spcPts val="0"/>
                        </a:spcAft>
                        <a:buNone/>
                      </a:pPr>
                      <a:r>
                        <a:rPr lang="tr-TR" sz="2200" b="1"/>
                        <a:t>Farmakolojik </a:t>
                      </a:r>
                      <a:r>
                        <a:rPr lang="tr-TR" sz="2200" b="1">
                          <a:solidFill>
                            <a:schemeClr val="dk1"/>
                          </a:solidFill>
                        </a:rPr>
                        <a:t>Destek</a:t>
                      </a:r>
                      <a:endParaRPr sz="2200" b="1"/>
                    </a:p>
                  </a:txBody>
                  <a:tcPr marL="104506" marR="104506" marT="104506" marB="104506">
                    <a:lnL w="9525" cap="flat" cmpd="sng">
                      <a:solidFill>
                        <a:srgbClr val="180202"/>
                      </a:solidFill>
                      <a:prstDash val="solid"/>
                      <a:round/>
                      <a:headEnd type="none" w="sm" len="sm"/>
                      <a:tailEnd type="none" w="sm" len="sm"/>
                    </a:lnL>
                    <a:lnR w="9525" cap="flat" cmpd="sng">
                      <a:solidFill>
                        <a:srgbClr val="180202"/>
                      </a:solidFill>
                      <a:prstDash val="solid"/>
                      <a:round/>
                      <a:headEnd type="none" w="sm" len="sm"/>
                      <a:tailEnd type="none" w="sm" len="sm"/>
                    </a:lnR>
                    <a:lnT w="9525" cap="flat" cmpd="sng">
                      <a:solidFill>
                        <a:srgbClr val="180202"/>
                      </a:solidFill>
                      <a:prstDash val="solid"/>
                      <a:round/>
                      <a:headEnd type="none" w="sm" len="sm"/>
                      <a:tailEnd type="none" w="sm" len="sm"/>
                    </a:lnT>
                    <a:lnB w="9525" cap="flat" cmpd="sng">
                      <a:solidFill>
                        <a:srgbClr val="180202"/>
                      </a:solidFill>
                      <a:prstDash val="solid"/>
                      <a:round/>
                      <a:headEnd type="none" w="sm" len="sm"/>
                      <a:tailEnd type="none" w="sm" len="sm"/>
                    </a:lnB>
                  </a:tcPr>
                </a:tc>
                <a:tc>
                  <a:txBody>
                    <a:bodyPr/>
                    <a:lstStyle/>
                    <a:p>
                      <a:pPr marL="0" lvl="0" indent="0" algn="ctr" rtl="0">
                        <a:spcBef>
                          <a:spcPts val="0"/>
                        </a:spcBef>
                        <a:spcAft>
                          <a:spcPts val="0"/>
                        </a:spcAft>
                        <a:buNone/>
                      </a:pPr>
                      <a:r>
                        <a:rPr lang="tr-TR" sz="2200" b="1"/>
                        <a:t>Androjenik steroid hormonları, yüksek doz besin takviyeleri (vitaminler ve mineraller)</a:t>
                      </a:r>
                      <a:endParaRPr sz="2200" b="1"/>
                    </a:p>
                  </a:txBody>
                  <a:tcPr marL="104506" marR="104506" marT="104506" marB="104506">
                    <a:lnL w="9525" cap="flat" cmpd="sng">
                      <a:solidFill>
                        <a:srgbClr val="180202"/>
                      </a:solidFill>
                      <a:prstDash val="solid"/>
                      <a:round/>
                      <a:headEnd type="none" w="sm" len="sm"/>
                      <a:tailEnd type="none" w="sm" len="sm"/>
                    </a:lnL>
                    <a:lnR w="9525" cap="flat" cmpd="sng">
                      <a:solidFill>
                        <a:srgbClr val="180202"/>
                      </a:solidFill>
                      <a:prstDash val="solid"/>
                      <a:round/>
                      <a:headEnd type="none" w="sm" len="sm"/>
                      <a:tailEnd type="none" w="sm" len="sm"/>
                    </a:lnR>
                    <a:lnT w="9525" cap="flat" cmpd="sng">
                      <a:solidFill>
                        <a:srgbClr val="180202"/>
                      </a:solidFill>
                      <a:prstDash val="solid"/>
                      <a:round/>
                      <a:headEnd type="none" w="sm" len="sm"/>
                      <a:tailEnd type="none" w="sm" len="sm"/>
                    </a:lnT>
                    <a:lnB w="9525" cap="flat" cmpd="sng">
                      <a:solidFill>
                        <a:srgbClr val="180202"/>
                      </a:solidFill>
                      <a:prstDash val="solid"/>
                      <a:round/>
                      <a:headEnd type="none" w="sm" len="sm"/>
                      <a:tailEnd type="none" w="sm" len="sm"/>
                    </a:lnB>
                  </a:tcPr>
                </a:tc>
                <a:extLst>
                  <a:ext uri="{0D108BD9-81ED-4DB2-BD59-A6C34878D82A}">
                    <a16:rowId xmlns:a16="http://schemas.microsoft.com/office/drawing/2014/main" val="10002"/>
                  </a:ext>
                </a:extLst>
              </a:tr>
              <a:tr h="581814">
                <a:tc>
                  <a:txBody>
                    <a:bodyPr/>
                    <a:lstStyle/>
                    <a:p>
                      <a:pPr marL="0" lvl="0" indent="0" algn="ctr" rtl="0">
                        <a:spcBef>
                          <a:spcPts val="0"/>
                        </a:spcBef>
                        <a:spcAft>
                          <a:spcPts val="0"/>
                        </a:spcAft>
                        <a:buNone/>
                      </a:pPr>
                      <a:r>
                        <a:rPr lang="tr-TR" sz="2200" b="1"/>
                        <a:t>Fizyolojik </a:t>
                      </a:r>
                      <a:r>
                        <a:rPr lang="tr-TR" sz="2200" b="1">
                          <a:solidFill>
                            <a:schemeClr val="dk1"/>
                          </a:solidFill>
                        </a:rPr>
                        <a:t>Destek</a:t>
                      </a:r>
                      <a:endParaRPr sz="2200" b="1"/>
                    </a:p>
                  </a:txBody>
                  <a:tcPr marL="104506" marR="104506" marT="104506" marB="104506">
                    <a:lnL w="9525" cap="flat" cmpd="sng">
                      <a:solidFill>
                        <a:srgbClr val="180202"/>
                      </a:solidFill>
                      <a:prstDash val="solid"/>
                      <a:round/>
                      <a:headEnd type="none" w="sm" len="sm"/>
                      <a:tailEnd type="none" w="sm" len="sm"/>
                    </a:lnL>
                    <a:lnR w="9525" cap="flat" cmpd="sng">
                      <a:solidFill>
                        <a:srgbClr val="180202"/>
                      </a:solidFill>
                      <a:prstDash val="solid"/>
                      <a:round/>
                      <a:headEnd type="none" w="sm" len="sm"/>
                      <a:tailEnd type="none" w="sm" len="sm"/>
                    </a:lnR>
                    <a:lnT w="9525" cap="flat" cmpd="sng">
                      <a:solidFill>
                        <a:srgbClr val="180202"/>
                      </a:solidFill>
                      <a:prstDash val="solid"/>
                      <a:round/>
                      <a:headEnd type="none" w="sm" len="sm"/>
                      <a:tailEnd type="none" w="sm" len="sm"/>
                    </a:lnT>
                    <a:lnB w="9525" cap="flat" cmpd="sng">
                      <a:solidFill>
                        <a:srgbClr val="180202"/>
                      </a:solidFill>
                      <a:prstDash val="solid"/>
                      <a:round/>
                      <a:headEnd type="none" w="sm" len="sm"/>
                      <a:tailEnd type="none" w="sm" len="sm"/>
                    </a:lnB>
                  </a:tcPr>
                </a:tc>
                <a:tc>
                  <a:txBody>
                    <a:bodyPr/>
                    <a:lstStyle/>
                    <a:p>
                      <a:pPr marL="0" lvl="0" indent="0" algn="ctr" rtl="0">
                        <a:spcBef>
                          <a:spcPts val="0"/>
                        </a:spcBef>
                        <a:spcAft>
                          <a:spcPts val="0"/>
                        </a:spcAft>
                        <a:buNone/>
                      </a:pPr>
                      <a:r>
                        <a:rPr lang="tr-TR" sz="2200" b="1"/>
                        <a:t>Sauna, masaj ve diğer fizyoterapi formları</a:t>
                      </a:r>
                      <a:endParaRPr sz="2200" b="1"/>
                    </a:p>
                  </a:txBody>
                  <a:tcPr marL="104506" marR="104506" marT="104506" marB="104506">
                    <a:lnL w="9525" cap="flat" cmpd="sng">
                      <a:solidFill>
                        <a:srgbClr val="180202"/>
                      </a:solidFill>
                      <a:prstDash val="solid"/>
                      <a:round/>
                      <a:headEnd type="none" w="sm" len="sm"/>
                      <a:tailEnd type="none" w="sm" len="sm"/>
                    </a:lnL>
                    <a:lnR w="9525" cap="flat" cmpd="sng">
                      <a:solidFill>
                        <a:srgbClr val="180202"/>
                      </a:solidFill>
                      <a:prstDash val="solid"/>
                      <a:round/>
                      <a:headEnd type="none" w="sm" len="sm"/>
                      <a:tailEnd type="none" w="sm" len="sm"/>
                    </a:lnR>
                    <a:lnT w="9525" cap="flat" cmpd="sng">
                      <a:solidFill>
                        <a:srgbClr val="180202"/>
                      </a:solidFill>
                      <a:prstDash val="solid"/>
                      <a:round/>
                      <a:headEnd type="none" w="sm" len="sm"/>
                      <a:tailEnd type="none" w="sm" len="sm"/>
                    </a:lnT>
                    <a:lnB w="9525" cap="flat" cmpd="sng">
                      <a:solidFill>
                        <a:srgbClr val="180202"/>
                      </a:solidFill>
                      <a:prstDash val="solid"/>
                      <a:round/>
                      <a:headEnd type="none" w="sm" len="sm"/>
                      <a:tailEnd type="none" w="sm" len="sm"/>
                    </a:lnB>
                  </a:tcPr>
                </a:tc>
                <a:extLst>
                  <a:ext uri="{0D108BD9-81ED-4DB2-BD59-A6C34878D82A}">
                    <a16:rowId xmlns:a16="http://schemas.microsoft.com/office/drawing/2014/main" val="10003"/>
                  </a:ext>
                </a:extLst>
              </a:tr>
              <a:tr h="1243797">
                <a:tc>
                  <a:txBody>
                    <a:bodyPr/>
                    <a:lstStyle/>
                    <a:p>
                      <a:pPr marL="0" lvl="0" indent="0" algn="ctr" rtl="0">
                        <a:spcBef>
                          <a:spcPts val="0"/>
                        </a:spcBef>
                        <a:spcAft>
                          <a:spcPts val="0"/>
                        </a:spcAft>
                        <a:buNone/>
                      </a:pPr>
                      <a:r>
                        <a:rPr lang="tr-TR" sz="2200" b="1"/>
                        <a:t>Besinsel </a:t>
                      </a:r>
                      <a:r>
                        <a:rPr lang="tr-TR" sz="2200" b="1">
                          <a:solidFill>
                            <a:schemeClr val="dk1"/>
                          </a:solidFill>
                        </a:rPr>
                        <a:t>Destek</a:t>
                      </a:r>
                      <a:endParaRPr sz="2200" b="1"/>
                    </a:p>
                  </a:txBody>
                  <a:tcPr marL="104506" marR="104506" marT="104506" marB="104506">
                    <a:lnL w="9525" cap="flat" cmpd="sng">
                      <a:solidFill>
                        <a:srgbClr val="180202"/>
                      </a:solidFill>
                      <a:prstDash val="solid"/>
                      <a:round/>
                      <a:headEnd type="none" w="sm" len="sm"/>
                      <a:tailEnd type="none" w="sm" len="sm"/>
                    </a:lnL>
                    <a:lnR w="9525" cap="flat" cmpd="sng">
                      <a:solidFill>
                        <a:srgbClr val="180202"/>
                      </a:solidFill>
                      <a:prstDash val="solid"/>
                      <a:round/>
                      <a:headEnd type="none" w="sm" len="sm"/>
                      <a:tailEnd type="none" w="sm" len="sm"/>
                    </a:lnR>
                    <a:lnT w="9525" cap="flat" cmpd="sng">
                      <a:solidFill>
                        <a:srgbClr val="180202"/>
                      </a:solidFill>
                      <a:prstDash val="solid"/>
                      <a:round/>
                      <a:headEnd type="none" w="sm" len="sm"/>
                      <a:tailEnd type="none" w="sm" len="sm"/>
                    </a:lnT>
                    <a:lnB w="9525" cap="flat" cmpd="sng">
                      <a:solidFill>
                        <a:srgbClr val="180202"/>
                      </a:solidFill>
                      <a:prstDash val="solid"/>
                      <a:round/>
                      <a:headEnd type="none" w="sm" len="sm"/>
                      <a:tailEnd type="none" w="sm" len="sm"/>
                    </a:lnB>
                  </a:tcPr>
                </a:tc>
                <a:tc>
                  <a:txBody>
                    <a:bodyPr/>
                    <a:lstStyle/>
                    <a:p>
                      <a:pPr marL="0" lvl="0" indent="0" algn="ctr" rtl="0">
                        <a:spcBef>
                          <a:spcPts val="0"/>
                        </a:spcBef>
                        <a:spcAft>
                          <a:spcPts val="0"/>
                        </a:spcAft>
                        <a:buNone/>
                      </a:pPr>
                      <a:r>
                        <a:rPr lang="tr-TR" sz="2200" b="1"/>
                        <a:t>Karbonhidrat yüklemesi; Spor içeceği; kafein alımı ve gıda tedarikinde yaygın olarak bulunan diğer maddelerin tüketimi</a:t>
                      </a:r>
                      <a:endParaRPr sz="2200" b="1"/>
                    </a:p>
                  </a:txBody>
                  <a:tcPr marL="104506" marR="104506" marT="104506" marB="104506">
                    <a:lnL w="9525" cap="flat" cmpd="sng">
                      <a:solidFill>
                        <a:srgbClr val="180202"/>
                      </a:solidFill>
                      <a:prstDash val="solid"/>
                      <a:round/>
                      <a:headEnd type="none" w="sm" len="sm"/>
                      <a:tailEnd type="none" w="sm" len="sm"/>
                    </a:lnL>
                    <a:lnR w="9525" cap="flat" cmpd="sng">
                      <a:solidFill>
                        <a:srgbClr val="180202"/>
                      </a:solidFill>
                      <a:prstDash val="solid"/>
                      <a:round/>
                      <a:headEnd type="none" w="sm" len="sm"/>
                      <a:tailEnd type="none" w="sm" len="sm"/>
                    </a:lnR>
                    <a:lnT w="9525" cap="flat" cmpd="sng">
                      <a:solidFill>
                        <a:srgbClr val="180202"/>
                      </a:solidFill>
                      <a:prstDash val="solid"/>
                      <a:round/>
                      <a:headEnd type="none" w="sm" len="sm"/>
                      <a:tailEnd type="none" w="sm" len="sm"/>
                    </a:lnT>
                    <a:lnB w="9525" cap="flat" cmpd="sng">
                      <a:solidFill>
                        <a:srgbClr val="180202"/>
                      </a:solidFill>
                      <a:prstDash val="solid"/>
                      <a:round/>
                      <a:headEnd type="none" w="sm" len="sm"/>
                      <a:tailEnd type="none" w="sm" len="sm"/>
                    </a:lnB>
                  </a:tcPr>
                </a:tc>
                <a:extLst>
                  <a:ext uri="{0D108BD9-81ED-4DB2-BD59-A6C34878D82A}">
                    <a16:rowId xmlns:a16="http://schemas.microsoft.com/office/drawing/2014/main" val="10004"/>
                  </a:ext>
                </a:extLst>
              </a:tr>
              <a:tr h="912805">
                <a:tc>
                  <a:txBody>
                    <a:bodyPr/>
                    <a:lstStyle/>
                    <a:p>
                      <a:pPr marL="0" lvl="0" indent="0" algn="ctr" rtl="0">
                        <a:spcBef>
                          <a:spcPts val="0"/>
                        </a:spcBef>
                        <a:spcAft>
                          <a:spcPts val="0"/>
                        </a:spcAft>
                        <a:buNone/>
                      </a:pPr>
                      <a:r>
                        <a:rPr lang="tr-TR" sz="2200" b="1"/>
                        <a:t>Psikolojik </a:t>
                      </a:r>
                      <a:r>
                        <a:rPr lang="tr-TR" sz="2200" b="1">
                          <a:solidFill>
                            <a:schemeClr val="dk1"/>
                          </a:solidFill>
                        </a:rPr>
                        <a:t>Destek</a:t>
                      </a:r>
                      <a:endParaRPr sz="2200" b="1"/>
                    </a:p>
                  </a:txBody>
                  <a:tcPr marL="104506" marR="104506" marT="104506" marB="104506">
                    <a:lnL w="9525" cap="flat" cmpd="sng">
                      <a:solidFill>
                        <a:srgbClr val="180202"/>
                      </a:solidFill>
                      <a:prstDash val="solid"/>
                      <a:round/>
                      <a:headEnd type="none" w="sm" len="sm"/>
                      <a:tailEnd type="none" w="sm" len="sm"/>
                    </a:lnL>
                    <a:lnR w="9525" cap="flat" cmpd="sng">
                      <a:solidFill>
                        <a:srgbClr val="180202"/>
                      </a:solidFill>
                      <a:prstDash val="solid"/>
                      <a:round/>
                      <a:headEnd type="none" w="sm" len="sm"/>
                      <a:tailEnd type="none" w="sm" len="sm"/>
                    </a:lnR>
                    <a:lnT w="9525" cap="flat" cmpd="sng">
                      <a:solidFill>
                        <a:srgbClr val="180202"/>
                      </a:solidFill>
                      <a:prstDash val="solid"/>
                      <a:round/>
                      <a:headEnd type="none" w="sm" len="sm"/>
                      <a:tailEnd type="none" w="sm" len="sm"/>
                    </a:lnT>
                    <a:lnB w="9525" cap="flat" cmpd="sng">
                      <a:solidFill>
                        <a:srgbClr val="180202"/>
                      </a:solidFill>
                      <a:prstDash val="solid"/>
                      <a:round/>
                      <a:headEnd type="none" w="sm" len="sm"/>
                      <a:tailEnd type="none" w="sm" len="sm"/>
                    </a:lnB>
                  </a:tcPr>
                </a:tc>
                <a:tc>
                  <a:txBody>
                    <a:bodyPr/>
                    <a:lstStyle/>
                    <a:p>
                      <a:pPr marL="0" lvl="0" indent="0" algn="ctr" rtl="0">
                        <a:spcBef>
                          <a:spcPts val="0"/>
                        </a:spcBef>
                        <a:spcAft>
                          <a:spcPts val="0"/>
                        </a:spcAft>
                        <a:buNone/>
                      </a:pPr>
                      <a:r>
                        <a:rPr lang="tr-TR" sz="2200" b="1"/>
                        <a:t>Hipnoz, rahatlama teknikleri, motivasyon teknikleri</a:t>
                      </a:r>
                      <a:endParaRPr sz="2200" b="1"/>
                    </a:p>
                  </a:txBody>
                  <a:tcPr marL="104506" marR="104506" marT="104506" marB="104506">
                    <a:lnL w="9525" cap="flat" cmpd="sng">
                      <a:solidFill>
                        <a:srgbClr val="180202"/>
                      </a:solidFill>
                      <a:prstDash val="solid"/>
                      <a:round/>
                      <a:headEnd type="none" w="sm" len="sm"/>
                      <a:tailEnd type="none" w="sm" len="sm"/>
                    </a:lnL>
                    <a:lnR w="9525" cap="flat" cmpd="sng">
                      <a:solidFill>
                        <a:srgbClr val="180202"/>
                      </a:solidFill>
                      <a:prstDash val="solid"/>
                      <a:round/>
                      <a:headEnd type="none" w="sm" len="sm"/>
                      <a:tailEnd type="none" w="sm" len="sm"/>
                    </a:lnR>
                    <a:lnT w="9525" cap="flat" cmpd="sng">
                      <a:solidFill>
                        <a:srgbClr val="180202"/>
                      </a:solidFill>
                      <a:prstDash val="solid"/>
                      <a:round/>
                      <a:headEnd type="none" w="sm" len="sm"/>
                      <a:tailEnd type="none" w="sm" len="sm"/>
                    </a:lnT>
                    <a:lnB w="9525" cap="flat" cmpd="sng">
                      <a:solidFill>
                        <a:srgbClr val="180202"/>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37"/>
        <p:cNvGrpSpPr/>
        <p:nvPr/>
      </p:nvGrpSpPr>
      <p:grpSpPr>
        <a:xfrm>
          <a:off x="0" y="0"/>
          <a:ext cx="0" cy="0"/>
          <a:chOff x="0" y="0"/>
          <a:chExt cx="0" cy="0"/>
        </a:xfrm>
      </p:grpSpPr>
      <p:sp useBgFill="1">
        <p:nvSpPr>
          <p:cNvPr id="116" name="Rectangle 115">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Google Shape;238;gd15e37e4d7_0_49"/>
          <p:cNvSpPr txBox="1">
            <a:spLocks noGrp="1"/>
          </p:cNvSpPr>
          <p:nvPr>
            <p:ph type="title"/>
          </p:nvPr>
        </p:nvSpPr>
        <p:spPr>
          <a:xfrm>
            <a:off x="645065" y="1463040"/>
            <a:ext cx="3796306" cy="2690949"/>
          </a:xfrm>
          <a:prstGeom prst="rect">
            <a:avLst/>
          </a:prstGeom>
        </p:spPr>
        <p:txBody>
          <a:bodyPr spcFirstLastPara="1" lIns="91425" tIns="45700" rIns="91425" bIns="45700" anchor="t" anchorCtr="0">
            <a:normAutofit/>
          </a:bodyPr>
          <a:lstStyle/>
          <a:p>
            <a:pPr marL="0" lvl="0" indent="0" rtl="0">
              <a:spcBef>
                <a:spcPts val="0"/>
              </a:spcBef>
              <a:spcAft>
                <a:spcPts val="0"/>
              </a:spcAft>
              <a:buSzPts val="990"/>
              <a:buNone/>
            </a:pPr>
            <a:r>
              <a:rPr lang="tr-TR"/>
              <a:t>ERGOJENİK DESTEKLER NEDEN KULLANILIR?</a:t>
            </a:r>
          </a:p>
        </p:txBody>
      </p:sp>
      <p:grpSp>
        <p:nvGrpSpPr>
          <p:cNvPr id="118" name="Group 117">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19" name="Rectangle 118">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0" name="Straight Connector 119">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22" name="Rectangle 121">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Google Shape;239;gd15e37e4d7_0_49"/>
          <p:cNvSpPr txBox="1">
            <a:spLocks noGrp="1"/>
          </p:cNvSpPr>
          <p:nvPr>
            <p:ph idx="1"/>
          </p:nvPr>
        </p:nvSpPr>
        <p:spPr>
          <a:xfrm>
            <a:off x="5656218" y="1463039"/>
            <a:ext cx="5542387" cy="4300447"/>
          </a:xfrm>
          <a:prstGeom prst="rect">
            <a:avLst/>
          </a:prstGeom>
        </p:spPr>
        <p:txBody>
          <a:bodyPr spcFirstLastPara="1" lIns="91425" tIns="45700" rIns="91425" bIns="45700" anchor="t" anchorCtr="0">
            <a:normAutofit/>
          </a:bodyPr>
          <a:lstStyle/>
          <a:p>
            <a:pPr marL="0" lvl="0" indent="0" rtl="0">
              <a:spcBef>
                <a:spcPts val="1000"/>
              </a:spcBef>
              <a:spcAft>
                <a:spcPts val="0"/>
              </a:spcAft>
              <a:buClr>
                <a:schemeClr val="dk1"/>
              </a:buClr>
              <a:buSzPts val="1100"/>
              <a:buFont typeface="Arial"/>
              <a:buNone/>
            </a:pPr>
            <a:r>
              <a:rPr lang="tr-TR" sz="2200" dirty="0" err="1"/>
              <a:t>Ergojenik</a:t>
            </a:r>
            <a:r>
              <a:rPr lang="tr-TR" sz="2200" dirty="0"/>
              <a:t> destekler; kuvvet, dayanıklılık, hız ve beceriyi sürekli olarak arttırmak amacıyla kullanılmaktadır.  Ayrıca </a:t>
            </a:r>
            <a:r>
              <a:rPr lang="tr-TR" sz="2200" dirty="0" err="1"/>
              <a:t>ergojenik</a:t>
            </a:r>
            <a:r>
              <a:rPr lang="tr-TR" sz="2200" dirty="0"/>
              <a:t> destekler kas </a:t>
            </a:r>
            <a:r>
              <a:rPr lang="tr-TR" sz="2200" dirty="0" err="1"/>
              <a:t>fibrillerine</a:t>
            </a:r>
            <a:r>
              <a:rPr lang="tr-TR" sz="2200" dirty="0"/>
              <a:t> doğrudan etki ederek,</a:t>
            </a:r>
          </a:p>
          <a:p>
            <a:pPr marL="0" lvl="0" indent="0" rtl="0">
              <a:spcBef>
                <a:spcPts val="1000"/>
              </a:spcBef>
              <a:spcAft>
                <a:spcPts val="0"/>
              </a:spcAft>
              <a:buClr>
                <a:schemeClr val="dk1"/>
              </a:buClr>
              <a:buSzPts val="1100"/>
              <a:buFont typeface="Arial"/>
              <a:buNone/>
            </a:pPr>
            <a:r>
              <a:rPr lang="tr-TR" sz="2200" dirty="0"/>
              <a:t>◦ Yorgunluğun etkisini azalttığı,</a:t>
            </a:r>
          </a:p>
          <a:p>
            <a:pPr marL="0" lvl="0" indent="0" rtl="0">
              <a:spcBef>
                <a:spcPts val="1000"/>
              </a:spcBef>
              <a:spcAft>
                <a:spcPts val="0"/>
              </a:spcAft>
              <a:buClr>
                <a:schemeClr val="dk1"/>
              </a:buClr>
              <a:buSzPts val="1100"/>
              <a:buFont typeface="Arial"/>
              <a:buNone/>
            </a:pPr>
            <a:r>
              <a:rPr lang="tr-TR" sz="2200" dirty="0"/>
              <a:t>◦ Kasın kasılması için yakıt görevi gördüğü, </a:t>
            </a:r>
          </a:p>
          <a:p>
            <a:pPr marL="0" lvl="0" indent="0" rtl="0">
              <a:spcBef>
                <a:spcPts val="1000"/>
              </a:spcBef>
              <a:spcAft>
                <a:spcPts val="0"/>
              </a:spcAft>
              <a:buNone/>
            </a:pPr>
            <a:r>
              <a:rPr lang="tr-TR" sz="2200" dirty="0"/>
              <a:t>◦ Kalp ve dolaşım sisteminin potansiyelini arttırdığı görülmektedir.</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44"/>
        <p:cNvGrpSpPr/>
        <p:nvPr/>
      </p:nvGrpSpPr>
      <p:grpSpPr>
        <a:xfrm>
          <a:off x="0" y="0"/>
          <a:ext cx="0" cy="0"/>
          <a:chOff x="0" y="0"/>
          <a:chExt cx="0" cy="0"/>
        </a:xfrm>
      </p:grpSpPr>
      <p:sp useBgFill="1">
        <p:nvSpPr>
          <p:cNvPr id="250" name="Rectangle 124">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Rectangle 126">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48" name="Google Shape;245;gd15e37e4d7_0_57">
            <a:extLst>
              <a:ext uri="{FF2B5EF4-FFF2-40B4-BE49-F238E27FC236}">
                <a16:creationId xmlns:a16="http://schemas.microsoft.com/office/drawing/2014/main" id="{77380D25-938A-4D1E-A523-658B79E5D604}"/>
              </a:ext>
            </a:extLst>
          </p:cNvPr>
          <p:cNvGraphicFramePr>
            <a:graphicFrameLocks noGrp="1"/>
          </p:cNvGraphicFramePr>
          <p:nvPr>
            <p:ph idx="1"/>
            <p:extLst>
              <p:ext uri="{D42A27DB-BD31-4B8C-83A1-F6EECF244321}">
                <p14:modId xmlns:p14="http://schemas.microsoft.com/office/powerpoint/2010/main" val="2399041158"/>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51"/>
        <p:cNvGrpSpPr/>
        <p:nvPr/>
      </p:nvGrpSpPr>
      <p:grpSpPr>
        <a:xfrm>
          <a:off x="0" y="0"/>
          <a:ext cx="0" cy="0"/>
          <a:chOff x="0" y="0"/>
          <a:chExt cx="0" cy="0"/>
        </a:xfrm>
      </p:grpSpPr>
      <p:sp useBgFill="1">
        <p:nvSpPr>
          <p:cNvPr id="263" name="Rectangle 133">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Google Shape;252;gd15e37e4d7_0_69"/>
          <p:cNvSpPr txBox="1">
            <a:spLocks noGrp="1"/>
          </p:cNvSpPr>
          <p:nvPr>
            <p:ph idx="1"/>
          </p:nvPr>
        </p:nvSpPr>
        <p:spPr>
          <a:xfrm>
            <a:off x="688932" y="751562"/>
            <a:ext cx="4768889" cy="5425401"/>
          </a:xfrm>
          <a:prstGeom prst="rect">
            <a:avLst/>
          </a:prstGeom>
        </p:spPr>
        <p:txBody>
          <a:bodyPr spcFirstLastPara="1" lIns="91425" tIns="45700" rIns="91425" bIns="45700" anchorCtr="0">
            <a:normAutofit/>
          </a:bodyPr>
          <a:lstStyle/>
          <a:p>
            <a:pPr marL="0" lvl="0" indent="0" rtl="0">
              <a:spcBef>
                <a:spcPts val="1000"/>
              </a:spcBef>
              <a:spcAft>
                <a:spcPts val="0"/>
              </a:spcAft>
              <a:buNone/>
            </a:pPr>
            <a:r>
              <a:rPr lang="tr-TR" sz="1900" dirty="0"/>
              <a:t>Kullanımı sakıncalı olup sporcu sağlığına zarar veren; haksız avantaj sağlayan </a:t>
            </a:r>
            <a:r>
              <a:rPr lang="tr-TR" sz="1900" dirty="0" err="1"/>
              <a:t>ergojenik</a:t>
            </a:r>
            <a:r>
              <a:rPr lang="tr-TR" sz="1900" dirty="0"/>
              <a:t> destekler WADA (World Anti-Doping </a:t>
            </a:r>
            <a:r>
              <a:rPr lang="tr-TR" sz="1900" dirty="0" err="1"/>
              <a:t>Agency</a:t>
            </a:r>
            <a:r>
              <a:rPr lang="tr-TR" sz="1900" dirty="0"/>
              <a:t>) tarafından yasaklanmaktadır. WADA 2021 </a:t>
            </a:r>
            <a:r>
              <a:rPr lang="tr-TR" sz="1900" dirty="0" err="1"/>
              <a:t>klavuzunda</a:t>
            </a:r>
            <a:r>
              <a:rPr lang="tr-TR" sz="1900" dirty="0"/>
              <a:t> yasaklı </a:t>
            </a:r>
            <a:r>
              <a:rPr lang="tr-TR" sz="1900" dirty="0" err="1"/>
              <a:t>ergojenik</a:t>
            </a:r>
            <a:r>
              <a:rPr lang="tr-TR" sz="1900" dirty="0"/>
              <a:t> destekleri üç kategori altında toplamaktadır;</a:t>
            </a:r>
          </a:p>
          <a:p>
            <a:pPr marL="0" lvl="0" indent="0" rtl="0">
              <a:spcBef>
                <a:spcPts val="1000"/>
              </a:spcBef>
              <a:spcAft>
                <a:spcPts val="0"/>
              </a:spcAft>
              <a:buNone/>
            </a:pPr>
            <a:endParaRPr lang="tr-TR" sz="1900" dirty="0"/>
          </a:p>
          <a:p>
            <a:pPr marL="457200" lvl="0" indent="-406400" rtl="0">
              <a:spcBef>
                <a:spcPts val="1000"/>
              </a:spcBef>
              <a:spcAft>
                <a:spcPts val="0"/>
              </a:spcAft>
              <a:buClr>
                <a:srgbClr val="C00000"/>
              </a:buClr>
              <a:buSzPts val="2800"/>
              <a:buAutoNum type="arabicPeriod"/>
            </a:pPr>
            <a:r>
              <a:rPr lang="tr-TR" sz="1900" dirty="0"/>
              <a:t>Yarışma Sırasında Kullanımı Yasak Olanlar</a:t>
            </a:r>
          </a:p>
          <a:p>
            <a:pPr marL="457200" lvl="0" indent="-406400" rtl="0">
              <a:spcBef>
                <a:spcPts val="1000"/>
              </a:spcBef>
              <a:spcAft>
                <a:spcPts val="0"/>
              </a:spcAft>
              <a:buClr>
                <a:srgbClr val="C00000"/>
              </a:buClr>
              <a:buSzPts val="2800"/>
              <a:buAutoNum type="arabicPeriod"/>
            </a:pPr>
            <a:endParaRPr lang="tr-TR" sz="1900" dirty="0"/>
          </a:p>
          <a:p>
            <a:pPr marL="457200" lvl="0" indent="-406400" rtl="0">
              <a:spcBef>
                <a:spcPts val="1000"/>
              </a:spcBef>
              <a:spcAft>
                <a:spcPts val="0"/>
              </a:spcAft>
              <a:buClr>
                <a:srgbClr val="C00000"/>
              </a:buClr>
              <a:buSzPts val="2800"/>
              <a:buAutoNum type="arabicPeriod"/>
            </a:pPr>
            <a:r>
              <a:rPr lang="tr-TR" sz="1900" dirty="0"/>
              <a:t>Her Daim Yasaklı Olanlar</a:t>
            </a:r>
          </a:p>
          <a:p>
            <a:pPr marL="457200" lvl="0" indent="-406400" rtl="0">
              <a:spcBef>
                <a:spcPts val="1000"/>
              </a:spcBef>
              <a:spcAft>
                <a:spcPts val="0"/>
              </a:spcAft>
              <a:buClr>
                <a:srgbClr val="C00000"/>
              </a:buClr>
              <a:buSzPts val="2800"/>
              <a:buAutoNum type="arabicPeriod"/>
            </a:pPr>
            <a:endParaRPr lang="tr-TR" sz="1900" dirty="0"/>
          </a:p>
          <a:p>
            <a:pPr marL="457200" lvl="0" indent="-406400" rtl="0">
              <a:spcBef>
                <a:spcPts val="0"/>
              </a:spcBef>
              <a:spcAft>
                <a:spcPts val="0"/>
              </a:spcAft>
              <a:buClr>
                <a:srgbClr val="C00000"/>
              </a:buClr>
              <a:buSzPts val="2800"/>
              <a:buAutoNum type="arabicPeriod"/>
            </a:pPr>
            <a:r>
              <a:rPr lang="tr-TR" sz="1900" dirty="0"/>
              <a:t>Bazı Spor Türlerinde Yasaklı Olan </a:t>
            </a:r>
            <a:r>
              <a:rPr lang="tr-TR" sz="1900" dirty="0" err="1"/>
              <a:t>Ergojenik</a:t>
            </a:r>
            <a:r>
              <a:rPr lang="tr-TR" sz="1900" dirty="0"/>
              <a:t> Destekler</a:t>
            </a:r>
          </a:p>
        </p:txBody>
      </p:sp>
      <p:pic>
        <p:nvPicPr>
          <p:cNvPr id="2" name="Resim 1">
            <a:extLst>
              <a:ext uri="{FF2B5EF4-FFF2-40B4-BE49-F238E27FC236}">
                <a16:creationId xmlns:a16="http://schemas.microsoft.com/office/drawing/2014/main" id="{83DFCE1C-8481-4416-A7F4-7F577207E5D7}"/>
              </a:ext>
            </a:extLst>
          </p:cNvPr>
          <p:cNvPicPr>
            <a:picLocks noChangeAspect="1"/>
          </p:cNvPicPr>
          <p:nvPr/>
        </p:nvPicPr>
        <p:blipFill rotWithShape="1">
          <a:blip r:embed="rId3"/>
          <a:srcRect l="23806" r="25982"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58"/>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Google Shape;259;gd15e37e4d7_0_81"/>
          <p:cNvSpPr txBox="1">
            <a:spLocks noGrp="1"/>
          </p:cNvSpPr>
          <p:nvPr>
            <p:ph type="title"/>
          </p:nvPr>
        </p:nvSpPr>
        <p:spPr>
          <a:xfrm>
            <a:off x="841248" y="548640"/>
            <a:ext cx="3600860" cy="5431536"/>
          </a:xfrm>
          <a:prstGeom prst="rect">
            <a:avLst/>
          </a:prstGeom>
        </p:spPr>
        <p:txBody>
          <a:bodyPr spcFirstLastPara="1" lIns="91425" tIns="45700" rIns="91425" bIns="45700" anchorCtr="0">
            <a:normAutofit/>
          </a:bodyPr>
          <a:lstStyle/>
          <a:p>
            <a:pPr marL="0" lvl="0" indent="0" rtl="0">
              <a:spcBef>
                <a:spcPts val="1000"/>
              </a:spcBef>
              <a:spcAft>
                <a:spcPts val="0"/>
              </a:spcAft>
              <a:buClr>
                <a:schemeClr val="dk1"/>
              </a:buClr>
              <a:buSzPct val="39285"/>
              <a:buFont typeface="Arial"/>
              <a:buNone/>
            </a:pPr>
            <a:r>
              <a:rPr lang="tr-TR" sz="5400"/>
              <a:t>Yarışma Sırasında Kullanımı Yasak Olanlar</a:t>
            </a:r>
          </a:p>
        </p:txBody>
      </p:sp>
      <p:sp>
        <p:nvSpPr>
          <p:cNvPr id="75"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Google Shape;260;gd15e37e4d7_0_81"/>
          <p:cNvSpPr txBox="1">
            <a:spLocks noGrp="1"/>
          </p:cNvSpPr>
          <p:nvPr>
            <p:ph idx="1"/>
          </p:nvPr>
        </p:nvSpPr>
        <p:spPr>
          <a:xfrm>
            <a:off x="5126418" y="552091"/>
            <a:ext cx="6224335" cy="5431536"/>
          </a:xfrm>
          <a:prstGeom prst="rect">
            <a:avLst/>
          </a:prstGeom>
        </p:spPr>
        <p:txBody>
          <a:bodyPr spcFirstLastPara="1" lIns="91425" tIns="45700" rIns="91425" bIns="45700" anchor="ctr" anchorCtr="0">
            <a:normAutofit/>
          </a:bodyPr>
          <a:lstStyle/>
          <a:p>
            <a:pPr marL="457200" lvl="0" indent="-406400" rtl="0">
              <a:spcBef>
                <a:spcPts val="1000"/>
              </a:spcBef>
              <a:spcAft>
                <a:spcPts val="0"/>
              </a:spcAft>
              <a:buSzPts val="2800"/>
              <a:buChar char="•"/>
            </a:pPr>
            <a:r>
              <a:rPr lang="tr-TR" sz="2200" b="1"/>
              <a:t>Anabolik ajanlar</a:t>
            </a:r>
            <a:r>
              <a:rPr lang="tr-TR" sz="2200"/>
              <a:t> (hipogonadizm tedavisi için kullanılan ilaçlarda bulunur), </a:t>
            </a:r>
          </a:p>
          <a:p>
            <a:pPr marL="457200" lvl="0" indent="-406400" rtl="0">
              <a:spcBef>
                <a:spcPts val="0"/>
              </a:spcBef>
              <a:spcAft>
                <a:spcPts val="0"/>
              </a:spcAft>
              <a:buSzPts val="2800"/>
              <a:buChar char="•"/>
            </a:pPr>
            <a:r>
              <a:rPr lang="tr-TR" sz="2200" b="1"/>
              <a:t>peptit hormonlar, büyüme faktörleri, mimetikler</a:t>
            </a:r>
            <a:r>
              <a:rPr lang="tr-TR" sz="2200"/>
              <a:t>, (anemi, hipogonadizm, büyüme hormonu yetersizliği tedavisinde kullanılır.)</a:t>
            </a:r>
          </a:p>
          <a:p>
            <a:pPr marL="457200" lvl="0" indent="-406400" rtl="0">
              <a:spcBef>
                <a:spcPts val="0"/>
              </a:spcBef>
              <a:spcAft>
                <a:spcPts val="0"/>
              </a:spcAft>
              <a:buSzPts val="2800"/>
              <a:buChar char="•"/>
            </a:pPr>
            <a:r>
              <a:rPr lang="tr-TR" sz="2200"/>
              <a:t>beta 2 antagonistleri (astım gibi solunum sistemi hastalıkları tedavisinde kullanılır.),</a:t>
            </a:r>
          </a:p>
          <a:p>
            <a:pPr marL="457200" lvl="0" indent="-406400" rtl="0">
              <a:spcBef>
                <a:spcPts val="0"/>
              </a:spcBef>
              <a:spcAft>
                <a:spcPts val="0"/>
              </a:spcAft>
              <a:buSzPts val="2800"/>
              <a:buChar char="•"/>
            </a:pPr>
            <a:r>
              <a:rPr lang="tr-TR" sz="2200" b="1"/>
              <a:t>Hormon ve metabolik modülatörler </a:t>
            </a:r>
            <a:r>
              <a:rPr lang="tr-TR" sz="2200"/>
              <a:t>(meme kanseri, diyabet,polikistik over sendromu, kadınlarda infertilite tedavisinde kullanılır.)</a:t>
            </a:r>
          </a:p>
          <a:p>
            <a:pPr marL="457200" lvl="0" indent="-406400" rtl="0">
              <a:spcBef>
                <a:spcPts val="0"/>
              </a:spcBef>
              <a:spcAft>
                <a:spcPts val="0"/>
              </a:spcAft>
              <a:buSzPts val="2800"/>
              <a:buChar char="•"/>
            </a:pPr>
            <a:r>
              <a:rPr lang="tr-TR" sz="2200" b="1"/>
              <a:t>Diüretikler ve Maskeleyen ajanlar </a:t>
            </a:r>
            <a:r>
              <a:rPr lang="tr-TR" sz="2200"/>
              <a:t>(kalp yetmezliği, hipertansiyon tedavisinde kullanılır.)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65"/>
        <p:cNvGrpSpPr/>
        <p:nvPr/>
      </p:nvGrpSpPr>
      <p:grpSpPr>
        <a:xfrm>
          <a:off x="0" y="0"/>
          <a:ext cx="0" cy="0"/>
          <a:chOff x="0" y="0"/>
          <a:chExt cx="0" cy="0"/>
        </a:xfrm>
      </p:grpSpPr>
      <p:sp useBgFill="1">
        <p:nvSpPr>
          <p:cNvPr id="80" name="Rectangle 79">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Google Shape;266;gd15e37e4d7_0_89"/>
          <p:cNvSpPr txBox="1">
            <a:spLocks noGrp="1"/>
          </p:cNvSpPr>
          <p:nvPr>
            <p:ph type="title"/>
          </p:nvPr>
        </p:nvSpPr>
        <p:spPr>
          <a:xfrm>
            <a:off x="841248" y="548640"/>
            <a:ext cx="3600860" cy="5431536"/>
          </a:xfrm>
          <a:prstGeom prst="rect">
            <a:avLst/>
          </a:prstGeom>
        </p:spPr>
        <p:txBody>
          <a:bodyPr spcFirstLastPara="1" lIns="91425" tIns="45700" rIns="91425" bIns="45700" anchorCtr="0">
            <a:normAutofit/>
          </a:bodyPr>
          <a:lstStyle/>
          <a:p>
            <a:pPr marL="0" lvl="0" indent="0" rtl="0">
              <a:spcBef>
                <a:spcPts val="0"/>
              </a:spcBef>
              <a:spcAft>
                <a:spcPts val="0"/>
              </a:spcAft>
              <a:buNone/>
            </a:pPr>
            <a:r>
              <a:rPr lang="tr-TR" sz="5400"/>
              <a:t>Her Daim Yasaklı Olanlar</a:t>
            </a:r>
          </a:p>
        </p:txBody>
      </p:sp>
      <p:sp>
        <p:nvSpPr>
          <p:cNvPr id="82"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Google Shape;267;gd15e37e4d7_0_89"/>
          <p:cNvSpPr txBox="1">
            <a:spLocks noGrp="1"/>
          </p:cNvSpPr>
          <p:nvPr>
            <p:ph idx="1"/>
          </p:nvPr>
        </p:nvSpPr>
        <p:spPr>
          <a:xfrm>
            <a:off x="5126418" y="552091"/>
            <a:ext cx="6224335" cy="5431536"/>
          </a:xfrm>
          <a:prstGeom prst="rect">
            <a:avLst/>
          </a:prstGeom>
        </p:spPr>
        <p:txBody>
          <a:bodyPr spcFirstLastPara="1" lIns="91425" tIns="45700" rIns="91425" bIns="45700" anchor="ctr" anchorCtr="0">
            <a:normAutofit/>
          </a:bodyPr>
          <a:lstStyle/>
          <a:p>
            <a:pPr marL="457200" lvl="0" indent="-406400" rtl="0">
              <a:spcBef>
                <a:spcPts val="1000"/>
              </a:spcBef>
              <a:spcAft>
                <a:spcPts val="0"/>
              </a:spcAft>
              <a:buSzPts val="2800"/>
              <a:buChar char="•"/>
            </a:pPr>
            <a:r>
              <a:rPr lang="tr-TR" sz="2200" b="1"/>
              <a:t>Uyarıcılar </a:t>
            </a:r>
            <a:r>
              <a:rPr lang="tr-TR" sz="2200"/>
              <a:t>(anafilaksi, dikkat eksikliği ve hiperaktivite bozukluğu (ADHD), soğuk algınlığı ve influenza tedavisinde kullanılır.) </a:t>
            </a:r>
          </a:p>
          <a:p>
            <a:pPr marL="457200" lvl="0" indent="-406400" rtl="0">
              <a:spcBef>
                <a:spcPts val="0"/>
              </a:spcBef>
              <a:spcAft>
                <a:spcPts val="0"/>
              </a:spcAft>
              <a:buSzPts val="2800"/>
              <a:buChar char="•"/>
            </a:pPr>
            <a:r>
              <a:rPr lang="tr-TR" sz="2200" b="1"/>
              <a:t>Narkotikler </a:t>
            </a:r>
            <a:r>
              <a:rPr lang="tr-TR" sz="2200"/>
              <a:t>(ağrı, kas-iskelet zedelenmesi tedavisinde kullanılır.)</a:t>
            </a:r>
          </a:p>
          <a:p>
            <a:pPr marL="457200" lvl="0" indent="-406400" rtl="0">
              <a:spcBef>
                <a:spcPts val="0"/>
              </a:spcBef>
              <a:spcAft>
                <a:spcPts val="0"/>
              </a:spcAft>
              <a:buSzPts val="2800"/>
              <a:buChar char="•"/>
            </a:pPr>
            <a:r>
              <a:rPr lang="tr-TR" sz="2200" b="1"/>
              <a:t>Kannabinoid</a:t>
            </a:r>
          </a:p>
          <a:p>
            <a:pPr marL="457200" lvl="0" indent="-406400" rtl="0">
              <a:spcBef>
                <a:spcPts val="0"/>
              </a:spcBef>
              <a:spcAft>
                <a:spcPts val="0"/>
              </a:spcAft>
              <a:buSzPts val="2800"/>
              <a:buChar char="•"/>
            </a:pPr>
            <a:r>
              <a:rPr lang="tr-TR" sz="2200" b="1"/>
              <a:t>Glukokortikoidler</a:t>
            </a:r>
            <a:r>
              <a:rPr lang="tr-TR" sz="2200"/>
              <a:t> (alerji, anaflaksi, astım, inflamatuvar bağırsak sendromu tedavisinde kullanılır.)</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72"/>
        <p:cNvGrpSpPr/>
        <p:nvPr/>
      </p:nvGrpSpPr>
      <p:grpSpPr>
        <a:xfrm>
          <a:off x="0" y="0"/>
          <a:ext cx="0" cy="0"/>
          <a:chOff x="0" y="0"/>
          <a:chExt cx="0" cy="0"/>
        </a:xfrm>
      </p:grpSpPr>
      <p:sp useBgFill="1">
        <p:nvSpPr>
          <p:cNvPr id="87" name="Rectangle 86">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Google Shape;273;gd15e37e4d7_0_97"/>
          <p:cNvSpPr txBox="1">
            <a:spLocks noGrp="1"/>
          </p:cNvSpPr>
          <p:nvPr>
            <p:ph type="title"/>
          </p:nvPr>
        </p:nvSpPr>
        <p:spPr>
          <a:xfrm>
            <a:off x="841248" y="548640"/>
            <a:ext cx="3600860" cy="5431536"/>
          </a:xfrm>
          <a:prstGeom prst="rect">
            <a:avLst/>
          </a:prstGeom>
        </p:spPr>
        <p:txBody>
          <a:bodyPr spcFirstLastPara="1" lIns="91425" tIns="45700" rIns="91425" bIns="45700" anchorCtr="0">
            <a:normAutofit/>
          </a:bodyPr>
          <a:lstStyle/>
          <a:p>
            <a:pPr marL="0" lvl="0" indent="0" rtl="0">
              <a:spcBef>
                <a:spcPts val="0"/>
              </a:spcBef>
              <a:spcAft>
                <a:spcPts val="0"/>
              </a:spcAft>
              <a:buNone/>
            </a:pPr>
            <a:r>
              <a:rPr lang="tr-TR" sz="5400"/>
              <a:t>Bazı Spor Türlerinde Yasaklı Olan Ergojenik Destekler</a:t>
            </a:r>
          </a:p>
        </p:txBody>
      </p:sp>
      <p:sp>
        <p:nvSpPr>
          <p:cNvPr id="89"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Google Shape;274;gd15e37e4d7_0_97"/>
          <p:cNvSpPr txBox="1">
            <a:spLocks noGrp="1"/>
          </p:cNvSpPr>
          <p:nvPr>
            <p:ph idx="1"/>
          </p:nvPr>
        </p:nvSpPr>
        <p:spPr>
          <a:xfrm>
            <a:off x="5126418" y="552091"/>
            <a:ext cx="6224335" cy="5431536"/>
          </a:xfrm>
          <a:prstGeom prst="rect">
            <a:avLst/>
          </a:prstGeom>
        </p:spPr>
        <p:txBody>
          <a:bodyPr spcFirstLastPara="1" lIns="91425" tIns="45700" rIns="91425" bIns="45700" anchor="ctr" anchorCtr="0">
            <a:normAutofit/>
          </a:bodyPr>
          <a:lstStyle/>
          <a:p>
            <a:pPr marL="457200" lvl="0" indent="-406400" rtl="0">
              <a:spcBef>
                <a:spcPts val="1000"/>
              </a:spcBef>
              <a:spcAft>
                <a:spcPts val="0"/>
              </a:spcAft>
              <a:buSzPts val="2800"/>
              <a:buChar char="•"/>
            </a:pPr>
            <a:r>
              <a:rPr lang="tr-TR" sz="2200" b="1"/>
              <a:t>Beta Blokerler </a:t>
            </a:r>
            <a:r>
              <a:rPr lang="tr-TR" sz="2200"/>
              <a:t>(Kalp yetmezliği ve hipertansiyon tedavisinde kullanılır.)</a:t>
            </a:r>
          </a:p>
          <a:p>
            <a:pPr marL="0" lvl="0" indent="0" rtl="0">
              <a:spcBef>
                <a:spcPts val="1000"/>
              </a:spcBef>
              <a:spcAft>
                <a:spcPts val="0"/>
              </a:spcAft>
              <a:buNone/>
            </a:pPr>
            <a:r>
              <a:rPr lang="tr-TR" sz="2200" i="1"/>
              <a:t>Sualtı Sporlarında ve kayak, snowboard sporlarında yasaktır.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0" name="Metin Yer Tutucusu 2">
            <a:extLst>
              <a:ext uri="{FF2B5EF4-FFF2-40B4-BE49-F238E27FC236}">
                <a16:creationId xmlns:a16="http://schemas.microsoft.com/office/drawing/2014/main" id="{65C84923-2414-4E84-BD02-9572BB21A3C5}"/>
              </a:ext>
            </a:extLst>
          </p:cNvPr>
          <p:cNvGraphicFramePr>
            <a:graphicFrameLocks noGrp="1"/>
          </p:cNvGraphicFramePr>
          <p:nvPr>
            <p:ph idx="1"/>
            <p:extLst>
              <p:ext uri="{D42A27DB-BD31-4B8C-83A1-F6EECF244321}">
                <p14:modId xmlns:p14="http://schemas.microsoft.com/office/powerpoint/2010/main" val="3563625454"/>
              </p:ext>
            </p:extLst>
          </p:nvPr>
        </p:nvGraphicFramePr>
        <p:xfrm>
          <a:off x="838200" y="1737360"/>
          <a:ext cx="10506456" cy="4535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10451210"/>
      </p:ext>
    </p:extLst>
  </p:cSld>
  <p:clrMapOvr>
    <a:masterClrMapping/>
  </p:clrMapOvr>
  <mc:AlternateContent xmlns:mc="http://schemas.openxmlformats.org/markup-compatibility/2006" xmlns:p14="http://schemas.microsoft.com/office/powerpoint/2010/main">
    <mc:Choice Requires="p14">
      <p:transition spd="slow" p14:dur="1250">
        <p:wipe/>
      </p:transition>
    </mc:Choice>
    <mc:Fallback xmlns="">
      <p:transition spd="slow">
        <p:wip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79"/>
        <p:cNvGrpSpPr/>
        <p:nvPr/>
      </p:nvGrpSpPr>
      <p:grpSpPr>
        <a:xfrm>
          <a:off x="0" y="0"/>
          <a:ext cx="0" cy="0"/>
          <a:chOff x="0" y="0"/>
          <a:chExt cx="0" cy="0"/>
        </a:xfrm>
      </p:grpSpPr>
      <p:sp useBgFill="1">
        <p:nvSpPr>
          <p:cNvPr id="95" name="Rectangle 94">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Google Shape;280;gd15e37e4d7_0_105"/>
          <p:cNvSpPr txBox="1">
            <a:spLocks noGrp="1"/>
          </p:cNvSpPr>
          <p:nvPr>
            <p:ph type="title"/>
          </p:nvPr>
        </p:nvSpPr>
        <p:spPr>
          <a:xfrm>
            <a:off x="838201" y="365125"/>
            <a:ext cx="5251316" cy="1807305"/>
          </a:xfrm>
          <a:prstGeom prst="rect">
            <a:avLst/>
          </a:prstGeom>
        </p:spPr>
        <p:txBody>
          <a:bodyPr spcFirstLastPara="1" lIns="91425" tIns="45700" rIns="91425" bIns="45700" anchorCtr="0">
            <a:normAutofit/>
          </a:bodyPr>
          <a:lstStyle/>
          <a:p>
            <a:pPr marL="0" lvl="0" indent="0" rtl="0">
              <a:spcBef>
                <a:spcPts val="0"/>
              </a:spcBef>
              <a:spcAft>
                <a:spcPts val="0"/>
              </a:spcAft>
              <a:buNone/>
            </a:pPr>
            <a:r>
              <a:rPr lang="tr-TR" sz="4100" dirty="0"/>
              <a:t>Sporcularda En Çok Kullanılan </a:t>
            </a:r>
            <a:r>
              <a:rPr lang="tr-TR" sz="4100" dirty="0" err="1"/>
              <a:t>Ergojenik</a:t>
            </a:r>
            <a:r>
              <a:rPr lang="tr-TR" sz="4100" dirty="0"/>
              <a:t> Destekler </a:t>
            </a:r>
          </a:p>
        </p:txBody>
      </p:sp>
      <p:sp>
        <p:nvSpPr>
          <p:cNvPr id="281" name="Google Shape;281;gd15e37e4d7_0_105"/>
          <p:cNvSpPr txBox="1">
            <a:spLocks noGrp="1"/>
          </p:cNvSpPr>
          <p:nvPr>
            <p:ph idx="1"/>
          </p:nvPr>
        </p:nvSpPr>
        <p:spPr>
          <a:xfrm>
            <a:off x="838200" y="2333297"/>
            <a:ext cx="4619621" cy="3843666"/>
          </a:xfrm>
          <a:prstGeom prst="rect">
            <a:avLst/>
          </a:prstGeom>
        </p:spPr>
        <p:txBody>
          <a:bodyPr spcFirstLastPara="1" lIns="91425" tIns="45700" rIns="91425" bIns="45700" anchorCtr="0">
            <a:normAutofit/>
          </a:bodyPr>
          <a:lstStyle/>
          <a:p>
            <a:pPr marL="0" lvl="0" indent="0" rtl="0">
              <a:spcBef>
                <a:spcPts val="1000"/>
              </a:spcBef>
              <a:spcAft>
                <a:spcPts val="0"/>
              </a:spcAft>
              <a:buClr>
                <a:schemeClr val="dk1"/>
              </a:buClr>
              <a:buSzPts val="1100"/>
              <a:buFont typeface="Arial"/>
              <a:buNone/>
            </a:pPr>
            <a:r>
              <a:rPr lang="tr-TR" sz="2000" b="1" dirty="0" err="1"/>
              <a:t>Kreatin</a:t>
            </a:r>
            <a:endParaRPr lang="tr-TR" sz="2000" b="1" dirty="0"/>
          </a:p>
          <a:p>
            <a:pPr marL="0" lvl="0" indent="0" rtl="0">
              <a:spcBef>
                <a:spcPts val="1000"/>
              </a:spcBef>
              <a:spcAft>
                <a:spcPts val="0"/>
              </a:spcAft>
              <a:buNone/>
            </a:pPr>
            <a:r>
              <a:rPr lang="tr-TR" sz="2000" dirty="0" err="1"/>
              <a:t>Kreatinin</a:t>
            </a:r>
            <a:r>
              <a:rPr lang="tr-TR" sz="2000" dirty="0"/>
              <a:t> çoğunluğu, iskelet kasında (~%95) az bir kısmı da beyinde ve testislerde (~%5) bulunur. Normal günlük bir diyet 1-2 g/gün </a:t>
            </a:r>
            <a:r>
              <a:rPr lang="tr-TR" sz="2000" dirty="0" err="1"/>
              <a:t>kreatin</a:t>
            </a:r>
            <a:r>
              <a:rPr lang="tr-TR" sz="2000" dirty="0"/>
              <a:t> içerir ve kas </a:t>
            </a:r>
            <a:r>
              <a:rPr lang="tr-TR" sz="2000" dirty="0" err="1"/>
              <a:t>kreatin</a:t>
            </a:r>
            <a:r>
              <a:rPr lang="tr-TR" sz="2000" dirty="0"/>
              <a:t> depoları yaklaşık %60-80 oranında doyurulur. </a:t>
            </a:r>
            <a:r>
              <a:rPr lang="tr-TR" sz="2000" dirty="0" err="1"/>
              <a:t>Ergojenik</a:t>
            </a:r>
            <a:r>
              <a:rPr lang="tr-TR" sz="2000" dirty="0"/>
              <a:t> destek olarak alınan </a:t>
            </a:r>
            <a:r>
              <a:rPr lang="tr-TR" sz="2000" dirty="0" err="1"/>
              <a:t>kreatinin</a:t>
            </a:r>
            <a:r>
              <a:rPr lang="tr-TR" sz="2000" dirty="0"/>
              <a:t>, kas </a:t>
            </a:r>
            <a:r>
              <a:rPr lang="tr-TR" sz="2000" dirty="0" err="1"/>
              <a:t>kreatinini</a:t>
            </a:r>
            <a:r>
              <a:rPr lang="tr-TR" sz="2000" dirty="0"/>
              <a:t> ve </a:t>
            </a:r>
            <a:r>
              <a:rPr lang="tr-TR" sz="2000" dirty="0" err="1"/>
              <a:t>fosfokreatinini</a:t>
            </a:r>
            <a:r>
              <a:rPr lang="tr-TR" sz="2000" dirty="0"/>
              <a:t> %20-40 oranında arttırmaktadır. </a:t>
            </a:r>
          </a:p>
        </p:txBody>
      </p:sp>
      <p:pic>
        <p:nvPicPr>
          <p:cNvPr id="283" name="Picture 282" descr="Bir iskelet 'in radiologic rakamı">
            <a:extLst>
              <a:ext uri="{FF2B5EF4-FFF2-40B4-BE49-F238E27FC236}">
                <a16:creationId xmlns:a16="http://schemas.microsoft.com/office/drawing/2014/main" id="{A9DF20BC-6973-4E48-AEC1-015111AB0BAA}"/>
              </a:ext>
            </a:extLst>
          </p:cNvPr>
          <p:cNvPicPr>
            <a:picLocks noChangeAspect="1"/>
          </p:cNvPicPr>
          <p:nvPr/>
        </p:nvPicPr>
        <p:blipFill rotWithShape="1">
          <a:blip r:embed="rId3"/>
          <a:srcRect l="42398" r="-1"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87"/>
        <p:cNvGrpSpPr/>
        <p:nvPr/>
      </p:nvGrpSpPr>
      <p:grpSpPr>
        <a:xfrm>
          <a:off x="0" y="0"/>
          <a:ext cx="0" cy="0"/>
          <a:chOff x="0" y="0"/>
          <a:chExt cx="0" cy="0"/>
        </a:xfrm>
      </p:grpSpPr>
      <p:sp useBgFill="1">
        <p:nvSpPr>
          <p:cNvPr id="291" name="Rectangle 101">
            <a:extLst>
              <a:ext uri="{FF2B5EF4-FFF2-40B4-BE49-F238E27FC236}">
                <a16:creationId xmlns:a16="http://schemas.microsoft.com/office/drawing/2014/main" id="{9A724DBA-D2D9-471E-8ED7-2015DDD950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Rectangle 103">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4641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Rectangle 105">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0234"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Resim 1">
            <a:extLst>
              <a:ext uri="{FF2B5EF4-FFF2-40B4-BE49-F238E27FC236}">
                <a16:creationId xmlns:a16="http://schemas.microsoft.com/office/drawing/2014/main" id="{C3D4856A-CC63-4248-A9E1-0D66849EEF7B}"/>
              </a:ext>
            </a:extLst>
          </p:cNvPr>
          <p:cNvPicPr>
            <a:picLocks noChangeAspect="1"/>
          </p:cNvPicPr>
          <p:nvPr/>
        </p:nvPicPr>
        <p:blipFill>
          <a:blip r:embed="rId3"/>
          <a:stretch>
            <a:fillRect/>
          </a:stretch>
        </p:blipFill>
        <p:spPr>
          <a:xfrm>
            <a:off x="576244" y="1441249"/>
            <a:ext cx="5628018" cy="3742632"/>
          </a:xfrm>
          <a:prstGeom prst="rect">
            <a:avLst/>
          </a:prstGeom>
        </p:spPr>
      </p:pic>
      <p:sp>
        <p:nvSpPr>
          <p:cNvPr id="294" name="Rectangle 107">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277786"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Google Shape;288;gd15e37e4d7_0_124"/>
          <p:cNvSpPr txBox="1">
            <a:spLocks noGrp="1"/>
          </p:cNvSpPr>
          <p:nvPr>
            <p:ph idx="1"/>
          </p:nvPr>
        </p:nvSpPr>
        <p:spPr>
          <a:xfrm>
            <a:off x="7239012" y="2031101"/>
            <a:ext cx="4282984" cy="3511943"/>
          </a:xfrm>
          <a:prstGeom prst="rect">
            <a:avLst/>
          </a:prstGeom>
        </p:spPr>
        <p:txBody>
          <a:bodyPr spcFirstLastPara="1" lIns="91425" tIns="45700" rIns="91425" bIns="45700" anchor="ctr" anchorCtr="0">
            <a:normAutofit/>
          </a:bodyPr>
          <a:lstStyle/>
          <a:p>
            <a:pPr marL="0" lvl="0" indent="0" rtl="0">
              <a:spcBef>
                <a:spcPts val="1000"/>
              </a:spcBef>
              <a:spcAft>
                <a:spcPts val="0"/>
              </a:spcAft>
              <a:buNone/>
            </a:pPr>
            <a:r>
              <a:rPr lang="tr-TR" sz="1800"/>
              <a:t>Kreatininin olası yararları; artan “sprint” performansında, maksimal kas kontraksiyonu gücünde setler arasında, kas kütlesi ve gücünde, glikojen sentezinde, anaerobik eşikte, egzersiz kapasitesinde, yenilenmede ve egzersiz performansında artış sağlamasıdır.</a:t>
            </a:r>
          </a:p>
        </p:txBody>
      </p:sp>
      <p:sp>
        <p:nvSpPr>
          <p:cNvPr id="295" name="Rectangle 109">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677179"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Google Shape;289;gd15e37e4d7_0_124"/>
          <p:cNvSpPr txBox="1"/>
          <p:nvPr/>
        </p:nvSpPr>
        <p:spPr>
          <a:xfrm>
            <a:off x="413359" y="5978000"/>
            <a:ext cx="11285091" cy="686311"/>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600"/>
              </a:spcAft>
              <a:buNone/>
            </a:pPr>
            <a:r>
              <a:rPr lang="tr-TR" sz="1200">
                <a:solidFill>
                  <a:schemeClr val="dk1"/>
                </a:solidFill>
                <a:latin typeface="Times New Roman"/>
                <a:ea typeface="Times New Roman"/>
                <a:cs typeface="Times New Roman"/>
                <a:sym typeface="Times New Roman"/>
              </a:rPr>
              <a:t>Thomas DT, Erdman Ka, Burke LM. Position of the academy of Nutrition and Dietetics, Dietitians of Canada, and the american College of Sports Medicine: nutrition and athletic performance. j acad Nutr Diet. 2016;116(3):501- 28.</a:t>
            </a:r>
            <a:endParaRPr lang="tr-US" sz="1200">
              <a:solidFill>
                <a:schemeClr val="dk1"/>
              </a:solidFill>
              <a:latin typeface="Times New Roman"/>
              <a:ea typeface="Times New Roman"/>
              <a:cs typeface="Times New Roman"/>
              <a:sym typeface="Times New Roman"/>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01"/>
        <p:cNvGrpSpPr/>
        <p:nvPr/>
      </p:nvGrpSpPr>
      <p:grpSpPr>
        <a:xfrm>
          <a:off x="0" y="0"/>
          <a:ext cx="0" cy="0"/>
          <a:chOff x="0" y="0"/>
          <a:chExt cx="0" cy="0"/>
        </a:xfrm>
      </p:grpSpPr>
      <p:sp>
        <p:nvSpPr>
          <p:cNvPr id="117" name="Rectangle 116">
            <a:extLst>
              <a:ext uri="{FF2B5EF4-FFF2-40B4-BE49-F238E27FC236}">
                <a16:creationId xmlns:a16="http://schemas.microsoft.com/office/drawing/2014/main" id="{8CA06CD6-90CA-4C45-856C-6771339E1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Google Shape;302;gd15e37e4d7_0_133"/>
          <p:cNvSpPr txBox="1">
            <a:spLocks noGrp="1"/>
          </p:cNvSpPr>
          <p:nvPr>
            <p:ph type="title"/>
          </p:nvPr>
        </p:nvSpPr>
        <p:spPr>
          <a:xfrm>
            <a:off x="838200" y="963507"/>
            <a:ext cx="3494362" cy="4930986"/>
          </a:xfrm>
          <a:prstGeom prst="rect">
            <a:avLst/>
          </a:prstGeom>
        </p:spPr>
        <p:txBody>
          <a:bodyPr spcFirstLastPara="1" vert="horz" lIns="91440" tIns="45720" rIns="91440" bIns="45720" rtlCol="0" anchor="ctr" anchorCtr="0">
            <a:normAutofit/>
          </a:bodyPr>
          <a:lstStyle/>
          <a:p>
            <a:pPr marL="0" lvl="0" indent="0" algn="r">
              <a:spcAft>
                <a:spcPts val="0"/>
              </a:spcAft>
            </a:pPr>
            <a:r>
              <a:rPr lang="en-US" kern="1200">
                <a:solidFill>
                  <a:schemeClr val="accent1"/>
                </a:solidFill>
                <a:latin typeface="+mj-lt"/>
                <a:ea typeface="+mj-ea"/>
                <a:cs typeface="+mj-cs"/>
              </a:rPr>
              <a:t>Kafein</a:t>
            </a:r>
          </a:p>
        </p:txBody>
      </p:sp>
      <p:cxnSp>
        <p:nvCxnSpPr>
          <p:cNvPr id="119" name="Straight Connector 118">
            <a:extLst>
              <a:ext uri="{FF2B5EF4-FFF2-40B4-BE49-F238E27FC236}">
                <a16:creationId xmlns:a16="http://schemas.microsoft.com/office/drawing/2014/main" id="{5021601D-2758-4B15-A31C-FDA184C51B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03" name="Google Shape;303;gd15e37e4d7_0_133"/>
          <p:cNvSpPr txBox="1">
            <a:spLocks noGrp="1"/>
          </p:cNvSpPr>
          <p:nvPr>
            <p:ph idx="1"/>
          </p:nvPr>
        </p:nvSpPr>
        <p:spPr>
          <a:xfrm>
            <a:off x="4976030" y="963507"/>
            <a:ext cx="6250940" cy="2304627"/>
          </a:xfrm>
          <a:prstGeom prst="rect">
            <a:avLst/>
          </a:prstGeom>
        </p:spPr>
        <p:txBody>
          <a:bodyPr spcFirstLastPara="1" vert="horz" lIns="91440" tIns="45720" rIns="91440" bIns="45720" rtlCol="0" anchor="b" anchorCtr="0">
            <a:normAutofit/>
          </a:bodyPr>
          <a:lstStyle/>
          <a:p>
            <a:pPr marL="0" lvl="0">
              <a:spcBef>
                <a:spcPts val="1000"/>
              </a:spcBef>
              <a:spcAft>
                <a:spcPts val="0"/>
              </a:spcAft>
            </a:pPr>
            <a:r>
              <a:rPr lang="en-US" sz="2000" dirty="0" err="1"/>
              <a:t>Kafein</a:t>
            </a:r>
            <a:r>
              <a:rPr lang="en-US" sz="2000" dirty="0"/>
              <a:t> </a:t>
            </a:r>
            <a:r>
              <a:rPr lang="en-US" sz="2000" dirty="0" err="1"/>
              <a:t>alımından</a:t>
            </a:r>
            <a:r>
              <a:rPr lang="en-US" sz="2000" dirty="0"/>
              <a:t> </a:t>
            </a:r>
            <a:r>
              <a:rPr lang="en-US" sz="2000" dirty="0" err="1"/>
              <a:t>sonra</a:t>
            </a:r>
            <a:r>
              <a:rPr lang="en-US" sz="2000" dirty="0"/>
              <a:t> </a:t>
            </a:r>
            <a:r>
              <a:rPr lang="en-US" sz="2000" dirty="0" err="1"/>
              <a:t>vücutta</a:t>
            </a:r>
            <a:r>
              <a:rPr lang="en-US" sz="2000" dirty="0"/>
              <a:t> </a:t>
            </a:r>
            <a:r>
              <a:rPr lang="en-US" sz="2000" dirty="0" err="1"/>
              <a:t>yükselmiş</a:t>
            </a:r>
            <a:r>
              <a:rPr lang="en-US" sz="2000" dirty="0"/>
              <a:t> </a:t>
            </a:r>
            <a:r>
              <a:rPr lang="en-US" sz="2000" dirty="0" err="1"/>
              <a:t>kafein</a:t>
            </a:r>
            <a:r>
              <a:rPr lang="en-US" sz="2000" dirty="0"/>
              <a:t> </a:t>
            </a:r>
            <a:r>
              <a:rPr lang="en-US" sz="2000" dirty="0" err="1"/>
              <a:t>konsantrasyonları</a:t>
            </a:r>
            <a:r>
              <a:rPr lang="en-US" sz="2000" dirty="0"/>
              <a:t>, </a:t>
            </a:r>
            <a:r>
              <a:rPr lang="en-US" sz="2000" dirty="0" err="1"/>
              <a:t>alımdan</a:t>
            </a:r>
            <a:r>
              <a:rPr lang="en-US" sz="2000" dirty="0"/>
              <a:t> 15 dk </a:t>
            </a:r>
            <a:r>
              <a:rPr lang="en-US" sz="2000" dirty="0" err="1"/>
              <a:t>kadar</a:t>
            </a:r>
            <a:r>
              <a:rPr lang="en-US" sz="2000" dirty="0"/>
              <a:t> </a:t>
            </a:r>
            <a:r>
              <a:rPr lang="en-US" sz="2000" dirty="0" err="1"/>
              <a:t>kısa</a:t>
            </a:r>
            <a:r>
              <a:rPr lang="en-US" sz="2000" dirty="0"/>
              <a:t> </a:t>
            </a:r>
            <a:r>
              <a:rPr lang="en-US" sz="2000" dirty="0" err="1"/>
              <a:t>bir</a:t>
            </a:r>
            <a:r>
              <a:rPr lang="en-US" sz="2000" dirty="0"/>
              <a:t> </a:t>
            </a:r>
            <a:r>
              <a:rPr lang="en-US" sz="2000" dirty="0" err="1"/>
              <a:t>sürede</a:t>
            </a:r>
            <a:r>
              <a:rPr lang="en-US" sz="2000" dirty="0"/>
              <a:t> </a:t>
            </a:r>
            <a:r>
              <a:rPr lang="en-US" sz="2000" dirty="0" err="1"/>
              <a:t>kan</a:t>
            </a:r>
            <a:r>
              <a:rPr lang="en-US" sz="2000" dirty="0"/>
              <a:t> </a:t>
            </a:r>
            <a:r>
              <a:rPr lang="en-US" sz="2000" dirty="0" err="1"/>
              <a:t>dolaşımında</a:t>
            </a:r>
            <a:r>
              <a:rPr lang="en-US" sz="2000" dirty="0"/>
              <a:t> </a:t>
            </a:r>
            <a:r>
              <a:rPr lang="en-US" sz="2000" dirty="0" err="1"/>
              <a:t>görülür</a:t>
            </a:r>
            <a:r>
              <a:rPr lang="en-US" sz="2000" dirty="0"/>
              <a:t> </a:t>
            </a:r>
            <a:r>
              <a:rPr lang="en-US" sz="2000" dirty="0" err="1"/>
              <a:t>ve</a:t>
            </a:r>
            <a:r>
              <a:rPr lang="en-US" sz="2000" dirty="0"/>
              <a:t> 3-4 </a:t>
            </a:r>
            <a:r>
              <a:rPr lang="en-US" sz="2000" dirty="0" err="1"/>
              <a:t>saatlik</a:t>
            </a:r>
            <a:r>
              <a:rPr lang="en-US" sz="2000" dirty="0"/>
              <a:t> </a:t>
            </a:r>
            <a:r>
              <a:rPr lang="en-US" sz="2000" dirty="0" err="1"/>
              <a:t>bir</a:t>
            </a:r>
            <a:r>
              <a:rPr lang="en-US" sz="2000" dirty="0"/>
              <a:t> </a:t>
            </a:r>
            <a:r>
              <a:rPr lang="en-US" sz="2000" dirty="0" err="1"/>
              <a:t>yarı</a:t>
            </a:r>
            <a:r>
              <a:rPr lang="en-US" sz="2000" dirty="0"/>
              <a:t> </a:t>
            </a:r>
            <a:r>
              <a:rPr lang="en-US" sz="2000" dirty="0" err="1"/>
              <a:t>ömürle</a:t>
            </a:r>
            <a:r>
              <a:rPr lang="en-US" sz="2000" dirty="0"/>
              <a:t> </a:t>
            </a:r>
            <a:r>
              <a:rPr lang="en-US" sz="2000" dirty="0" err="1"/>
              <a:t>yaklaşık</a:t>
            </a:r>
            <a:r>
              <a:rPr lang="en-US" sz="2000" dirty="0"/>
              <a:t> 60 dk </a:t>
            </a:r>
            <a:r>
              <a:rPr lang="en-US" sz="2000" dirty="0" err="1"/>
              <a:t>sonra</a:t>
            </a:r>
            <a:r>
              <a:rPr lang="en-US" sz="2000" dirty="0"/>
              <a:t> </a:t>
            </a:r>
            <a:r>
              <a:rPr lang="en-US" sz="2000" dirty="0" err="1"/>
              <a:t>en</a:t>
            </a:r>
            <a:r>
              <a:rPr lang="en-US" sz="2000" dirty="0"/>
              <a:t> </a:t>
            </a:r>
            <a:r>
              <a:rPr lang="en-US" sz="2000" dirty="0" err="1"/>
              <a:t>yüksek</a:t>
            </a:r>
            <a:r>
              <a:rPr lang="en-US" sz="2000" dirty="0"/>
              <a:t> </a:t>
            </a:r>
            <a:r>
              <a:rPr lang="en-US" sz="2000" dirty="0" err="1"/>
              <a:t>seviyesine</a:t>
            </a:r>
            <a:r>
              <a:rPr lang="en-US" sz="2000" dirty="0"/>
              <a:t> </a:t>
            </a:r>
            <a:r>
              <a:rPr lang="en-US" sz="2000" dirty="0" err="1"/>
              <a:t>ulaşır</a:t>
            </a:r>
            <a:r>
              <a:rPr lang="en-US" sz="2000" dirty="0"/>
              <a:t>. </a:t>
            </a:r>
            <a:r>
              <a:rPr lang="en-US" sz="2000" dirty="0" err="1"/>
              <a:t>Santral</a:t>
            </a:r>
            <a:r>
              <a:rPr lang="en-US" sz="2000" dirty="0"/>
              <a:t> </a:t>
            </a:r>
            <a:r>
              <a:rPr lang="en-US" sz="2000" dirty="0" err="1"/>
              <a:t>sinir</a:t>
            </a:r>
            <a:r>
              <a:rPr lang="en-US" sz="2000" dirty="0"/>
              <a:t> </a:t>
            </a:r>
            <a:r>
              <a:rPr lang="en-US" sz="2000" dirty="0" err="1"/>
              <a:t>sistemi</a:t>
            </a:r>
            <a:r>
              <a:rPr lang="en-US" sz="2000" dirty="0"/>
              <a:t> </a:t>
            </a:r>
            <a:r>
              <a:rPr lang="en-US" sz="2000" dirty="0" err="1"/>
              <a:t>içerisinde</a:t>
            </a:r>
            <a:r>
              <a:rPr lang="en-US" sz="2000" dirty="0"/>
              <a:t> </a:t>
            </a:r>
            <a:r>
              <a:rPr lang="en-US" sz="2000" dirty="0" err="1"/>
              <a:t>kafein</a:t>
            </a:r>
            <a:r>
              <a:rPr lang="en-US" sz="2000" dirty="0"/>
              <a:t>, </a:t>
            </a:r>
            <a:r>
              <a:rPr lang="en-US" sz="2000" dirty="0" err="1"/>
              <a:t>rekabetçi</a:t>
            </a:r>
            <a:r>
              <a:rPr lang="en-US" sz="2000" dirty="0"/>
              <a:t> </a:t>
            </a:r>
            <a:r>
              <a:rPr lang="en-US" sz="2000" dirty="0" err="1"/>
              <a:t>bir</a:t>
            </a:r>
            <a:r>
              <a:rPr lang="en-US" sz="2000" dirty="0"/>
              <a:t> </a:t>
            </a:r>
            <a:r>
              <a:rPr lang="en-US" sz="2000" dirty="0" err="1"/>
              <a:t>adenozin</a:t>
            </a:r>
            <a:r>
              <a:rPr lang="en-US" sz="2000" dirty="0"/>
              <a:t> </a:t>
            </a:r>
            <a:r>
              <a:rPr lang="en-US" sz="2000" dirty="0" err="1"/>
              <a:t>reseptör</a:t>
            </a:r>
            <a:r>
              <a:rPr lang="en-US" sz="2000" dirty="0"/>
              <a:t> </a:t>
            </a:r>
            <a:r>
              <a:rPr lang="en-US" sz="2000" dirty="0" err="1"/>
              <a:t>antagonisti</a:t>
            </a:r>
            <a:r>
              <a:rPr lang="en-US" sz="2000" dirty="0"/>
              <a:t> </a:t>
            </a:r>
            <a:r>
              <a:rPr lang="en-US" sz="2000" dirty="0" err="1"/>
              <a:t>olarak</a:t>
            </a:r>
            <a:r>
              <a:rPr lang="en-US" sz="2000" dirty="0"/>
              <a:t> </a:t>
            </a:r>
            <a:r>
              <a:rPr lang="en-US" sz="2000" dirty="0" err="1"/>
              <a:t>işlev</a:t>
            </a:r>
            <a:r>
              <a:rPr lang="en-US" sz="2000" dirty="0"/>
              <a:t> </a:t>
            </a:r>
            <a:r>
              <a:rPr lang="en-US" sz="2000" dirty="0" err="1"/>
              <a:t>görür</a:t>
            </a:r>
            <a:r>
              <a:rPr lang="en-US" sz="2000" dirty="0"/>
              <a:t>, </a:t>
            </a:r>
            <a:r>
              <a:rPr lang="en-US" sz="2000" dirty="0" err="1"/>
              <a:t>böylece</a:t>
            </a:r>
            <a:r>
              <a:rPr lang="en-US" sz="2000" dirty="0"/>
              <a:t> </a:t>
            </a:r>
            <a:r>
              <a:rPr lang="en-US" sz="2000" dirty="0" err="1"/>
              <a:t>adenozinin</a:t>
            </a:r>
            <a:r>
              <a:rPr lang="en-US" sz="2000" dirty="0"/>
              <a:t> down </a:t>
            </a:r>
            <a:r>
              <a:rPr lang="en-US" sz="2000" dirty="0" err="1"/>
              <a:t>regülasyonunu</a:t>
            </a:r>
            <a:r>
              <a:rPr lang="en-US" sz="2000" dirty="0"/>
              <a:t> </a:t>
            </a:r>
            <a:r>
              <a:rPr lang="en-US" sz="2000" dirty="0" err="1"/>
              <a:t>ve</a:t>
            </a:r>
            <a:r>
              <a:rPr lang="en-US" sz="2000" dirty="0"/>
              <a:t> </a:t>
            </a:r>
            <a:r>
              <a:rPr lang="en-US" sz="2000" dirty="0" err="1"/>
              <a:t>sinir</a:t>
            </a:r>
            <a:r>
              <a:rPr lang="en-US" sz="2000" dirty="0"/>
              <a:t> </a:t>
            </a:r>
            <a:r>
              <a:rPr lang="en-US" sz="2000" dirty="0" err="1"/>
              <a:t>aktivitesini</a:t>
            </a:r>
            <a:r>
              <a:rPr lang="en-US" sz="2000" dirty="0"/>
              <a:t> </a:t>
            </a:r>
            <a:r>
              <a:rPr lang="en-US" sz="2000" dirty="0" err="1"/>
              <a:t>azaltır</a:t>
            </a:r>
            <a:r>
              <a:rPr lang="en-US" sz="2000" dirty="0"/>
              <a:t>.  </a:t>
            </a:r>
          </a:p>
        </p:txBody>
      </p:sp>
      <p:sp>
        <p:nvSpPr>
          <p:cNvPr id="304" name="Google Shape;304;gd15e37e4d7_0_133"/>
          <p:cNvSpPr txBox="1"/>
          <p:nvPr/>
        </p:nvSpPr>
        <p:spPr>
          <a:xfrm>
            <a:off x="4976030" y="3589866"/>
            <a:ext cx="6250940" cy="2304628"/>
          </a:xfrm>
          <a:prstGeom prst="rect">
            <a:avLst/>
          </a:prstGeom>
        </p:spPr>
        <p:txBody>
          <a:bodyPr spcFirstLastPara="1" vert="horz" lIns="91440" tIns="45720" rIns="91440" bIns="45720" rtlCol="0" anchorCtr="0">
            <a:normAutofit/>
          </a:bodyPr>
          <a:lstStyle/>
          <a:p>
            <a:pPr marL="0" lvl="0" indent="-228600">
              <a:lnSpc>
                <a:spcPct val="90000"/>
              </a:lnSpc>
              <a:spcBef>
                <a:spcPts val="0"/>
              </a:spcBef>
              <a:spcAft>
                <a:spcPts val="600"/>
              </a:spcAft>
              <a:buFont typeface="Arial" panose="020B0604020202020204" pitchFamily="34" charset="0"/>
              <a:buChar char="•"/>
            </a:pPr>
            <a:r>
              <a:rPr lang="en-US" sz="2000"/>
              <a:t>Sökmen B, Armstrong LE, Kraemer Wj, Casa Dj, Dias jC, judelson Da, et al. Caffeine use in sports: considerations for the athlete. j Strength Cond Res. 2008;22(3):978-86.</a:t>
            </a:r>
          </a:p>
          <a:p>
            <a:pPr marL="0" lvl="0" indent="-228600">
              <a:lnSpc>
                <a:spcPct val="90000"/>
              </a:lnSpc>
              <a:spcBef>
                <a:spcPts val="0"/>
              </a:spcBef>
              <a:spcAft>
                <a:spcPts val="600"/>
              </a:spcAft>
              <a:buFont typeface="Arial" panose="020B0604020202020204" pitchFamily="34" charset="0"/>
              <a:buChar char="•"/>
            </a:pPr>
            <a:endParaRPr lang="en-US" sz="200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gd15e37e4d7_1_23"/>
          <p:cNvSpPr txBox="1">
            <a:spLocks noGrp="1"/>
          </p:cNvSpPr>
          <p:nvPr>
            <p:ph idx="1"/>
          </p:nvPr>
        </p:nvSpPr>
        <p:spPr>
          <a:xfrm>
            <a:off x="1222966" y="1390961"/>
            <a:ext cx="10032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tr-TR" dirty="0"/>
              <a:t>Kafeinin </a:t>
            </a:r>
            <a:r>
              <a:rPr lang="tr-TR" dirty="0" err="1"/>
              <a:t>adenozin</a:t>
            </a:r>
            <a:r>
              <a:rPr lang="tr-TR" dirty="0"/>
              <a:t> reseptörlerine bağlanması, </a:t>
            </a:r>
            <a:r>
              <a:rPr lang="tr-TR" dirty="0" err="1"/>
              <a:t>nörotransmitter</a:t>
            </a:r>
            <a:r>
              <a:rPr lang="tr-TR" dirty="0"/>
              <a:t> salınımını artırır. Kafein, adrenalin salgılanmasını da uyarır ve hücresel iyon salınımını artırır ki bunların hepsi egzersiz performansını artırarak ağrı algısını azaltmaktadır.	</a:t>
            </a:r>
            <a:endParaRPr dirty="0"/>
          </a:p>
        </p:txBody>
      </p:sp>
      <p:sp>
        <p:nvSpPr>
          <p:cNvPr id="311" name="Google Shape;311;gd15e37e4d7_1_23"/>
          <p:cNvSpPr txBox="1"/>
          <p:nvPr/>
        </p:nvSpPr>
        <p:spPr>
          <a:xfrm>
            <a:off x="801025" y="6085075"/>
            <a:ext cx="112557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tr-TR" sz="1300">
                <a:solidFill>
                  <a:schemeClr val="dk1"/>
                </a:solidFill>
              </a:rPr>
              <a:t>Gonglach aR, ade Cj, Bemben MG, Larson RD, Black CD. Muscle pain as a regulator of cycling intensity: effect of caffeine ingestion. Med Sci Sports Exerc. 2016;48(2):287-96.</a:t>
            </a:r>
            <a:endParaRPr/>
          </a:p>
        </p:txBody>
      </p:sp>
      <p:pic>
        <p:nvPicPr>
          <p:cNvPr id="2" name="Resim 1">
            <a:extLst>
              <a:ext uri="{FF2B5EF4-FFF2-40B4-BE49-F238E27FC236}">
                <a16:creationId xmlns:a16="http://schemas.microsoft.com/office/drawing/2014/main" id="{1D049D33-ED07-48DA-86A3-079F76570B4A}"/>
              </a:ext>
            </a:extLst>
          </p:cNvPr>
          <p:cNvPicPr>
            <a:picLocks noChangeAspect="1"/>
          </p:cNvPicPr>
          <p:nvPr/>
        </p:nvPicPr>
        <p:blipFill>
          <a:blip r:embed="rId3"/>
          <a:stretch>
            <a:fillRect/>
          </a:stretch>
        </p:blipFill>
        <p:spPr>
          <a:xfrm>
            <a:off x="3742282" y="3309109"/>
            <a:ext cx="4993967" cy="2519081"/>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gd15e37e4d7_0_141"/>
          <p:cNvSpPr txBox="1">
            <a:spLocks noGrp="1"/>
          </p:cNvSpPr>
          <p:nvPr>
            <p:ph idx="1"/>
          </p:nvPr>
        </p:nvSpPr>
        <p:spPr>
          <a:xfrm>
            <a:off x="1082825" y="1416029"/>
            <a:ext cx="10488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tr-TR" dirty="0"/>
              <a:t>Çalışmalar, egzersiz öncesi yaklaşık 2-6 mg/kg kafeinin yüksek yoğunluklu takım sporları yapan sporcularda alımının dayanıklılık, güç ve performansı artırabileceğini göstermiştir.</a:t>
            </a:r>
            <a:endParaRPr dirty="0"/>
          </a:p>
          <a:p>
            <a:pPr marL="0" lvl="0" indent="0" algn="l" rtl="0">
              <a:spcBef>
                <a:spcPts val="1000"/>
              </a:spcBef>
              <a:spcAft>
                <a:spcPts val="0"/>
              </a:spcAft>
              <a:buClr>
                <a:schemeClr val="dk1"/>
              </a:buClr>
              <a:buSzPts val="1100"/>
              <a:buFont typeface="Arial"/>
              <a:buNone/>
            </a:pPr>
            <a:endParaRPr dirty="0"/>
          </a:p>
          <a:p>
            <a:pPr marL="0" lvl="0" indent="0" algn="l" rtl="0">
              <a:spcBef>
                <a:spcPts val="1000"/>
              </a:spcBef>
              <a:spcAft>
                <a:spcPts val="0"/>
              </a:spcAft>
              <a:buNone/>
            </a:pPr>
            <a:r>
              <a:rPr lang="tr-TR" dirty="0"/>
              <a:t>Kafeinin yüksek doz alımı bazı durumlarda </a:t>
            </a:r>
            <a:r>
              <a:rPr lang="tr-TR" dirty="0" err="1"/>
              <a:t>gastrointestinal</a:t>
            </a:r>
            <a:r>
              <a:rPr lang="tr-TR" dirty="0"/>
              <a:t> rahatsızlıklar, baş ağrısı, taşikardi, sinirlilik, zihinsel bulanıklık, odaklanma ve uykuda sorunlara yol açabilir.</a:t>
            </a:r>
            <a:endParaRPr dirty="0"/>
          </a:p>
        </p:txBody>
      </p:sp>
      <p:sp>
        <p:nvSpPr>
          <p:cNvPr id="318" name="Google Shape;318;gd15e37e4d7_0_141"/>
          <p:cNvSpPr txBox="1"/>
          <p:nvPr/>
        </p:nvSpPr>
        <p:spPr>
          <a:xfrm>
            <a:off x="363255" y="5735200"/>
            <a:ext cx="11502020" cy="64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tr-TR" sz="1000" dirty="0" err="1"/>
              <a:t>Goldstein</a:t>
            </a:r>
            <a:r>
              <a:rPr lang="tr-TR" sz="1000" dirty="0"/>
              <a:t> ER, </a:t>
            </a:r>
            <a:r>
              <a:rPr lang="tr-TR" sz="1000" dirty="0" err="1"/>
              <a:t>jacobs</a:t>
            </a:r>
            <a:r>
              <a:rPr lang="tr-TR" sz="1000" dirty="0"/>
              <a:t> </a:t>
            </a:r>
            <a:r>
              <a:rPr lang="tr-TR" sz="1000" dirty="0" err="1"/>
              <a:t>Pj</a:t>
            </a:r>
            <a:r>
              <a:rPr lang="tr-TR" sz="1000" dirty="0"/>
              <a:t>, </a:t>
            </a:r>
            <a:r>
              <a:rPr lang="tr-TR" sz="1000" dirty="0" err="1"/>
              <a:t>antonio</a:t>
            </a:r>
            <a:r>
              <a:rPr lang="tr-TR" sz="1000" dirty="0"/>
              <a:t> j, </a:t>
            </a:r>
            <a:r>
              <a:rPr lang="tr-TR" sz="1000" dirty="0" err="1"/>
              <a:t>Whitehurst</a:t>
            </a:r>
            <a:r>
              <a:rPr lang="tr-TR" sz="1000" dirty="0"/>
              <a:t> M, </a:t>
            </a:r>
            <a:r>
              <a:rPr lang="tr-TR" sz="1000" dirty="0" err="1"/>
              <a:t>Penhollow</a:t>
            </a:r>
            <a:r>
              <a:rPr lang="tr-TR" sz="1000" dirty="0"/>
              <a:t> T. </a:t>
            </a:r>
            <a:r>
              <a:rPr lang="tr-TR" sz="1000" dirty="0" err="1"/>
              <a:t>The</a:t>
            </a:r>
            <a:r>
              <a:rPr lang="tr-TR" sz="1000" dirty="0"/>
              <a:t> </a:t>
            </a:r>
            <a:r>
              <a:rPr lang="tr-TR" sz="1000" dirty="0" err="1"/>
              <a:t>effects</a:t>
            </a:r>
            <a:r>
              <a:rPr lang="tr-TR" sz="1000" dirty="0"/>
              <a:t> of </a:t>
            </a:r>
            <a:r>
              <a:rPr lang="tr-TR" sz="1000" dirty="0" err="1"/>
              <a:t>caffeine</a:t>
            </a:r>
            <a:r>
              <a:rPr lang="tr-TR" sz="1000" dirty="0"/>
              <a:t> </a:t>
            </a:r>
            <a:r>
              <a:rPr lang="tr-TR" sz="1000" dirty="0" err="1"/>
              <a:t>supplementation</a:t>
            </a:r>
            <a:r>
              <a:rPr lang="tr-TR" sz="1000" dirty="0"/>
              <a:t> on </a:t>
            </a:r>
            <a:r>
              <a:rPr lang="tr-TR" sz="1000" dirty="0" err="1"/>
              <a:t>strength</a:t>
            </a:r>
            <a:r>
              <a:rPr lang="tr-TR" sz="1000" dirty="0"/>
              <a:t> </a:t>
            </a:r>
            <a:r>
              <a:rPr lang="tr-TR" sz="1000" dirty="0" err="1"/>
              <a:t>and</a:t>
            </a:r>
            <a:r>
              <a:rPr lang="tr-TR" sz="1000" dirty="0"/>
              <a:t> </a:t>
            </a:r>
            <a:r>
              <a:rPr lang="tr-TR" sz="1000" dirty="0" err="1"/>
              <a:t>muscular</a:t>
            </a:r>
            <a:r>
              <a:rPr lang="tr-TR" sz="1000" dirty="0"/>
              <a:t> </a:t>
            </a:r>
            <a:r>
              <a:rPr lang="tr-TR" sz="1000" dirty="0" err="1"/>
              <a:t>endurance</a:t>
            </a:r>
            <a:r>
              <a:rPr lang="tr-TR" sz="1000" dirty="0"/>
              <a:t> in </a:t>
            </a:r>
            <a:r>
              <a:rPr lang="tr-TR" sz="1000" dirty="0" err="1"/>
              <a:t>resistance-trained</a:t>
            </a:r>
            <a:r>
              <a:rPr lang="tr-TR" sz="1000" dirty="0"/>
              <a:t> </a:t>
            </a:r>
            <a:r>
              <a:rPr lang="tr-TR" sz="1000" dirty="0" err="1"/>
              <a:t>females</a:t>
            </a:r>
            <a:r>
              <a:rPr lang="tr-TR" sz="1000" dirty="0"/>
              <a:t>. </a:t>
            </a:r>
            <a:r>
              <a:rPr lang="tr-TR" sz="1000" dirty="0" err="1"/>
              <a:t>The</a:t>
            </a:r>
            <a:r>
              <a:rPr lang="tr-TR" sz="1000" dirty="0"/>
              <a:t> </a:t>
            </a:r>
            <a:r>
              <a:rPr lang="tr-TR" sz="1000" dirty="0" err="1"/>
              <a:t>journal</a:t>
            </a:r>
            <a:r>
              <a:rPr lang="tr-TR" sz="1000" dirty="0"/>
              <a:t> of </a:t>
            </a:r>
            <a:r>
              <a:rPr lang="tr-TR" sz="1000" dirty="0" err="1"/>
              <a:t>Strength</a:t>
            </a:r>
            <a:r>
              <a:rPr lang="tr-TR" sz="1000" dirty="0"/>
              <a:t> </a:t>
            </a:r>
            <a:r>
              <a:rPr lang="tr-TR" sz="1000" dirty="0" err="1"/>
              <a:t>and</a:t>
            </a:r>
            <a:r>
              <a:rPr lang="tr-TR" sz="1000" dirty="0"/>
              <a:t> </a:t>
            </a:r>
            <a:r>
              <a:rPr lang="tr-TR" sz="1000" dirty="0" err="1"/>
              <a:t>Conditioning</a:t>
            </a:r>
            <a:r>
              <a:rPr lang="tr-TR" sz="1000" dirty="0"/>
              <a:t> </a:t>
            </a:r>
            <a:r>
              <a:rPr lang="tr-TR" sz="1000" dirty="0" err="1"/>
              <a:t>Research</a:t>
            </a:r>
            <a:r>
              <a:rPr lang="tr-TR" sz="1000" dirty="0"/>
              <a:t>. 2010;24(1):2-6.</a:t>
            </a:r>
            <a:endParaRPr sz="1000" dirty="0"/>
          </a:p>
          <a:p>
            <a:pPr marL="0" lvl="0" indent="0" algn="l" rtl="0">
              <a:spcBef>
                <a:spcPts val="0"/>
              </a:spcBef>
              <a:spcAft>
                <a:spcPts val="0"/>
              </a:spcAft>
              <a:buNone/>
            </a:pPr>
            <a:r>
              <a:rPr lang="tr-TR" sz="1000" dirty="0"/>
              <a:t> </a:t>
            </a:r>
            <a:r>
              <a:rPr lang="tr-TR" sz="1000" dirty="0" err="1"/>
              <a:t>Goldstein</a:t>
            </a:r>
            <a:r>
              <a:rPr lang="tr-TR" sz="1000" dirty="0"/>
              <a:t> ER, </a:t>
            </a:r>
            <a:r>
              <a:rPr lang="tr-TR" sz="1000" dirty="0" err="1"/>
              <a:t>ziegenfuss</a:t>
            </a:r>
            <a:r>
              <a:rPr lang="tr-TR" sz="1000" dirty="0"/>
              <a:t> T, Kalman D, </a:t>
            </a:r>
            <a:r>
              <a:rPr lang="tr-TR" sz="1000" dirty="0" err="1"/>
              <a:t>Kreider</a:t>
            </a:r>
            <a:r>
              <a:rPr lang="tr-TR" sz="1000" dirty="0"/>
              <a:t> R, </a:t>
            </a:r>
            <a:r>
              <a:rPr lang="tr-TR" sz="1000" dirty="0" err="1"/>
              <a:t>Campbell</a:t>
            </a:r>
            <a:r>
              <a:rPr lang="tr-TR" sz="1000" dirty="0"/>
              <a:t> B, </a:t>
            </a:r>
            <a:r>
              <a:rPr lang="tr-TR" sz="1000" dirty="0" err="1"/>
              <a:t>Wilborn</a:t>
            </a:r>
            <a:r>
              <a:rPr lang="tr-TR" sz="1000" dirty="0"/>
              <a:t> C, et al. International </a:t>
            </a:r>
            <a:r>
              <a:rPr lang="tr-TR" sz="1000" dirty="0" err="1"/>
              <a:t>society</a:t>
            </a:r>
            <a:r>
              <a:rPr lang="tr-TR" sz="1000" dirty="0"/>
              <a:t> of </a:t>
            </a:r>
            <a:r>
              <a:rPr lang="tr-TR" sz="1000" dirty="0" err="1"/>
              <a:t>sports</a:t>
            </a:r>
            <a:r>
              <a:rPr lang="tr-TR" sz="1000" dirty="0"/>
              <a:t> </a:t>
            </a:r>
            <a:r>
              <a:rPr lang="tr-TR" sz="1000" dirty="0" err="1"/>
              <a:t>nutrition</a:t>
            </a:r>
            <a:r>
              <a:rPr lang="tr-TR" sz="1000" dirty="0"/>
              <a:t> </a:t>
            </a:r>
            <a:r>
              <a:rPr lang="tr-TR" sz="1000" dirty="0" err="1"/>
              <a:t>position</a:t>
            </a:r>
            <a:r>
              <a:rPr lang="tr-TR" sz="1000" dirty="0"/>
              <a:t> </a:t>
            </a:r>
            <a:r>
              <a:rPr lang="tr-TR" sz="1000" dirty="0" err="1"/>
              <a:t>stand</a:t>
            </a:r>
            <a:r>
              <a:rPr lang="tr-TR" sz="1000" dirty="0"/>
              <a:t>: </a:t>
            </a:r>
            <a:r>
              <a:rPr lang="tr-TR" sz="1000" dirty="0" err="1"/>
              <a:t>caffeine</a:t>
            </a:r>
            <a:r>
              <a:rPr lang="tr-TR" sz="1000" dirty="0"/>
              <a:t> </a:t>
            </a:r>
            <a:r>
              <a:rPr lang="tr-TR" sz="1000" dirty="0" err="1"/>
              <a:t>and</a:t>
            </a:r>
            <a:r>
              <a:rPr lang="tr-TR" sz="1000" dirty="0"/>
              <a:t> </a:t>
            </a:r>
            <a:r>
              <a:rPr lang="tr-TR" sz="1000" dirty="0" err="1"/>
              <a:t>performance</a:t>
            </a:r>
            <a:r>
              <a:rPr lang="tr-TR" sz="1000" dirty="0"/>
              <a:t>. j </a:t>
            </a:r>
            <a:r>
              <a:rPr lang="tr-TR" sz="1000" dirty="0" err="1"/>
              <a:t>Int</a:t>
            </a:r>
            <a:r>
              <a:rPr lang="tr-TR" sz="1000" dirty="0"/>
              <a:t> </a:t>
            </a:r>
            <a:r>
              <a:rPr lang="tr-TR" sz="1000" dirty="0" err="1"/>
              <a:t>Soc</a:t>
            </a:r>
            <a:r>
              <a:rPr lang="tr-TR" sz="1000" dirty="0"/>
              <a:t> Sports </a:t>
            </a:r>
            <a:r>
              <a:rPr lang="tr-TR" sz="1000" dirty="0" err="1"/>
              <a:t>Nutr</a:t>
            </a:r>
            <a:r>
              <a:rPr lang="tr-TR" sz="1000" dirty="0"/>
              <a:t>. 2010;27;7(1):5.</a:t>
            </a:r>
            <a:endParaRPr sz="1000"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sim 3">
            <a:extLst>
              <a:ext uri="{FF2B5EF4-FFF2-40B4-BE49-F238E27FC236}">
                <a16:creationId xmlns:a16="http://schemas.microsoft.com/office/drawing/2014/main" id="{F7C3AC9C-8BDE-445E-9FE0-0E26375D4E43}"/>
              </a:ext>
            </a:extLst>
          </p:cNvPr>
          <p:cNvPicPr>
            <a:picLocks noChangeAspect="1"/>
          </p:cNvPicPr>
          <p:nvPr/>
        </p:nvPicPr>
        <p:blipFill>
          <a:blip r:embed="rId2"/>
          <a:stretch>
            <a:fillRect/>
          </a:stretch>
        </p:blipFill>
        <p:spPr>
          <a:xfrm>
            <a:off x="4556993" y="643467"/>
            <a:ext cx="3078013" cy="5571065"/>
          </a:xfrm>
          <a:prstGeom prst="rect">
            <a:avLst/>
          </a:prstGeom>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0233120"/>
      </p:ext>
    </p:extLst>
  </p:cSld>
  <p:clrMapOvr>
    <a:masterClrMapping/>
  </p:clrMapOvr>
  <mc:AlternateContent xmlns:mc="http://schemas.openxmlformats.org/markup-compatibility/2006" xmlns:p14="http://schemas.microsoft.com/office/powerpoint/2010/main">
    <mc:Choice Requires="p14">
      <p:transition spd="slow" p14:dur="1250">
        <p:wipe/>
      </p:transition>
    </mc:Choice>
    <mc:Fallback xmlns="">
      <p:transition spd="slow">
        <p:wip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23"/>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Google Shape;324;gd15e37e4d7_0_155"/>
          <p:cNvSpPr txBox="1">
            <a:spLocks noGrp="1"/>
          </p:cNvSpPr>
          <p:nvPr>
            <p:ph type="title"/>
          </p:nvPr>
        </p:nvSpPr>
        <p:spPr>
          <a:xfrm>
            <a:off x="5297762" y="329184"/>
            <a:ext cx="6251110" cy="1783080"/>
          </a:xfrm>
          <a:prstGeom prst="rect">
            <a:avLst/>
          </a:prstGeom>
        </p:spPr>
        <p:txBody>
          <a:bodyPr spcFirstLastPara="1" lIns="91425" tIns="45700" rIns="91425" bIns="45700" anchor="b" anchorCtr="0">
            <a:normAutofit/>
          </a:bodyPr>
          <a:lstStyle/>
          <a:p>
            <a:pPr marL="0" lvl="0" indent="0" rtl="0">
              <a:spcBef>
                <a:spcPts val="0"/>
              </a:spcBef>
              <a:spcAft>
                <a:spcPts val="0"/>
              </a:spcAft>
              <a:buNone/>
            </a:pPr>
            <a:r>
              <a:rPr lang="tr-TR" sz="5400"/>
              <a:t>Protein ve Protein Tozları</a:t>
            </a:r>
          </a:p>
        </p:txBody>
      </p:sp>
      <p:pic>
        <p:nvPicPr>
          <p:cNvPr id="327" name="Picture 326" descr="Bir tabloda bakyan malzemeler">
            <a:extLst>
              <a:ext uri="{FF2B5EF4-FFF2-40B4-BE49-F238E27FC236}">
                <a16:creationId xmlns:a16="http://schemas.microsoft.com/office/drawing/2014/main" id="{0E85B4CF-D8D4-4495-B892-AE93ABEFEB2A}"/>
              </a:ext>
            </a:extLst>
          </p:cNvPr>
          <p:cNvPicPr>
            <a:picLocks noChangeAspect="1"/>
          </p:cNvPicPr>
          <p:nvPr/>
        </p:nvPicPr>
        <p:blipFill rotWithShape="1">
          <a:blip r:embed="rId3"/>
          <a:srcRect l="51890" r="2778"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77"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Google Shape;325;gd15e37e4d7_0_155"/>
          <p:cNvSpPr txBox="1">
            <a:spLocks noGrp="1"/>
          </p:cNvSpPr>
          <p:nvPr>
            <p:ph idx="1"/>
          </p:nvPr>
        </p:nvSpPr>
        <p:spPr>
          <a:xfrm>
            <a:off x="5297762" y="2706624"/>
            <a:ext cx="6251110" cy="3483864"/>
          </a:xfrm>
          <a:prstGeom prst="rect">
            <a:avLst/>
          </a:prstGeom>
        </p:spPr>
        <p:txBody>
          <a:bodyPr spcFirstLastPara="1" lIns="91425" tIns="45700" rIns="91425" bIns="45700" anchorCtr="0">
            <a:normAutofit/>
          </a:bodyPr>
          <a:lstStyle/>
          <a:p>
            <a:pPr marL="0" lvl="0" indent="0" rtl="0">
              <a:spcBef>
                <a:spcPts val="1000"/>
              </a:spcBef>
              <a:spcAft>
                <a:spcPts val="0"/>
              </a:spcAft>
              <a:buNone/>
            </a:pPr>
            <a:r>
              <a:rPr lang="tr-TR" sz="2200"/>
              <a:t>Protein, kas yapımı, sürdürülmesi ve onarımı için gereklidir. Egzersiz, kas içi protein oksidasyonunu ve bozulmasını artırır. Bunun ardından kas-protein sentezi 1 veya 2 güne kadar artar. Bu nedenle kas-protein sentezi için gerekli olan esansiyel amino asit (EAA)leri sağlamak ve kas-protein yıkımını en aza indirmek için diyetle yeterli protein almak gerekmektedir. </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gd15e37e4d7_0_163"/>
          <p:cNvSpPr txBox="1">
            <a:spLocks noGrp="1"/>
          </p:cNvSpPr>
          <p:nvPr>
            <p:ph idx="1"/>
          </p:nvPr>
        </p:nvSpPr>
        <p:spPr>
          <a:xfrm>
            <a:off x="819750" y="1586700"/>
            <a:ext cx="107118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tr-TR" sz="2700" dirty="0"/>
              <a:t>Protein tozu ya da protein şeklinde alımın genel olarak olumlu etkileri görülse de protein alımı mı yoksa tozu şeklinde mi alımının daha çok etkisi olduğu hâlâ bilinmemektedir. 	</a:t>
            </a:r>
            <a:endParaRPr sz="2700" dirty="0"/>
          </a:p>
          <a:p>
            <a:pPr marL="0" lvl="0" indent="0" algn="l" rtl="0">
              <a:spcBef>
                <a:spcPts val="1000"/>
              </a:spcBef>
              <a:spcAft>
                <a:spcPts val="0"/>
              </a:spcAft>
              <a:buNone/>
            </a:pPr>
            <a:endParaRPr sz="2700" dirty="0"/>
          </a:p>
          <a:p>
            <a:pPr marL="0" lvl="0" indent="0" algn="l" rtl="0">
              <a:spcBef>
                <a:spcPts val="1000"/>
              </a:spcBef>
              <a:spcAft>
                <a:spcPts val="0"/>
              </a:spcAft>
              <a:buNone/>
            </a:pPr>
            <a:r>
              <a:rPr lang="tr-TR" sz="2700" dirty="0"/>
              <a:t>Ayrıca potansiyel olumsuz etkileri konusundaki sınırlı verilerden dolayı yüksek protein alanların dikkat etmesi önerilir. Yüksek proteinli diyetler, böbrek taşı veya </a:t>
            </a:r>
            <a:r>
              <a:rPr lang="tr-TR" sz="2700" dirty="0" err="1"/>
              <a:t>dehidrasyon</a:t>
            </a:r>
            <a:r>
              <a:rPr lang="tr-TR" sz="2700" dirty="0"/>
              <a:t> riskini artırmıyor gibi görünmektedir fakat böbrek fonksiyonlarını riske atabilir, kemik sağlığını bozabilir veya birkaç ay boyunca tüketildiğinde </a:t>
            </a:r>
            <a:r>
              <a:rPr lang="tr-TR" sz="2700" dirty="0" err="1"/>
              <a:t>glomerüler</a:t>
            </a:r>
            <a:r>
              <a:rPr lang="tr-TR" sz="2700" dirty="0"/>
              <a:t> </a:t>
            </a:r>
            <a:r>
              <a:rPr lang="tr-TR" sz="2700" dirty="0" err="1"/>
              <a:t>filtrasyon</a:t>
            </a:r>
            <a:r>
              <a:rPr lang="tr-TR" sz="2700" dirty="0"/>
              <a:t> hızını veya </a:t>
            </a:r>
            <a:r>
              <a:rPr lang="tr-TR" sz="2700" dirty="0" err="1"/>
              <a:t>lipid</a:t>
            </a:r>
            <a:r>
              <a:rPr lang="tr-TR" sz="2700" dirty="0"/>
              <a:t>, </a:t>
            </a:r>
            <a:r>
              <a:rPr lang="tr-TR" sz="2700" dirty="0" err="1"/>
              <a:t>glukoz</a:t>
            </a:r>
            <a:r>
              <a:rPr lang="tr-TR" sz="2700" dirty="0"/>
              <a:t>, </a:t>
            </a:r>
            <a:r>
              <a:rPr lang="tr-TR" sz="2700" dirty="0" err="1"/>
              <a:t>kreatin</a:t>
            </a:r>
            <a:r>
              <a:rPr lang="tr-TR" sz="2700" dirty="0"/>
              <a:t> veya kan üre azotunun seviyelerini değiştirebilir.</a:t>
            </a:r>
            <a:endParaRPr sz="2700" dirty="0"/>
          </a:p>
        </p:txBody>
      </p:sp>
      <p:sp>
        <p:nvSpPr>
          <p:cNvPr id="332" name="Google Shape;332;gd15e37e4d7_0_163"/>
          <p:cNvSpPr txBox="1"/>
          <p:nvPr/>
        </p:nvSpPr>
        <p:spPr>
          <a:xfrm>
            <a:off x="758650" y="6084200"/>
            <a:ext cx="11288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tr-TR"/>
              <a:t>Antonio J, Ellerbroek a, Silver T, Vargas L, Tamayo a, Buehn R, et al. a high protein diet has no harmful effects: a one-year crossover study in resistance-trained males. j Nutr Metab. 2016;2016:9104792. </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gd15e37e4d7_0_173"/>
          <p:cNvSpPr txBox="1">
            <a:spLocks noGrp="1"/>
          </p:cNvSpPr>
          <p:nvPr>
            <p:ph type="title"/>
          </p:nvPr>
        </p:nvSpPr>
        <p:spPr>
          <a:xfrm>
            <a:off x="499692" y="1655571"/>
            <a:ext cx="4943400" cy="6675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tr-TR" dirty="0"/>
              <a:t>β- </a:t>
            </a:r>
            <a:r>
              <a:rPr lang="tr-TR" dirty="0" err="1"/>
              <a:t>Hidroksimetil</a:t>
            </a:r>
            <a:r>
              <a:rPr lang="tr-TR" dirty="0"/>
              <a:t> </a:t>
            </a:r>
            <a:r>
              <a:rPr lang="tr-TR" dirty="0" err="1"/>
              <a:t>Bütirat</a:t>
            </a:r>
            <a:r>
              <a:rPr lang="tr-TR" dirty="0"/>
              <a:t> (HMB)</a:t>
            </a:r>
            <a:endParaRPr dirty="0"/>
          </a:p>
        </p:txBody>
      </p:sp>
      <p:sp>
        <p:nvSpPr>
          <p:cNvPr id="339" name="Google Shape;339;gd15e37e4d7_0_173"/>
          <p:cNvSpPr txBox="1">
            <a:spLocks noGrp="1"/>
          </p:cNvSpPr>
          <p:nvPr>
            <p:ph idx="1"/>
          </p:nvPr>
        </p:nvSpPr>
        <p:spPr>
          <a:xfrm>
            <a:off x="698350" y="2553385"/>
            <a:ext cx="11045700" cy="34587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tr-TR" dirty="0"/>
              <a:t>HMB, </a:t>
            </a:r>
            <a:r>
              <a:rPr lang="tr-TR" dirty="0" err="1"/>
              <a:t>lösin</a:t>
            </a:r>
            <a:r>
              <a:rPr lang="tr-TR" dirty="0"/>
              <a:t> amino asidinin bir </a:t>
            </a:r>
            <a:r>
              <a:rPr lang="tr-TR" dirty="0" err="1"/>
              <a:t>metabolitidir</a:t>
            </a:r>
            <a:r>
              <a:rPr lang="tr-TR" dirty="0"/>
              <a:t>. Etki mekanizmasına dair birçok düşünce vardır. Bu düşüncelerin en önemlilerinden biri, protein yapımında artışa yol açması ve kas </a:t>
            </a:r>
            <a:r>
              <a:rPr lang="tr-TR" dirty="0" err="1"/>
              <a:t>hipertrofisine</a:t>
            </a:r>
            <a:r>
              <a:rPr lang="tr-TR" dirty="0"/>
              <a:t> sebep olmasıdır.</a:t>
            </a:r>
            <a:endParaRPr dirty="0"/>
          </a:p>
          <a:p>
            <a:pPr marL="0" lvl="0" indent="0" algn="l" rtl="0">
              <a:spcBef>
                <a:spcPts val="1000"/>
              </a:spcBef>
              <a:spcAft>
                <a:spcPts val="0"/>
              </a:spcAft>
              <a:buNone/>
            </a:pPr>
            <a:endParaRPr dirty="0"/>
          </a:p>
          <a:p>
            <a:pPr marL="0" lvl="0" indent="0" algn="l" rtl="0">
              <a:spcBef>
                <a:spcPts val="1000"/>
              </a:spcBef>
              <a:spcAft>
                <a:spcPts val="0"/>
              </a:spcAft>
              <a:buNone/>
            </a:pPr>
            <a:endParaRPr dirty="0"/>
          </a:p>
        </p:txBody>
      </p:sp>
      <p:sp>
        <p:nvSpPr>
          <p:cNvPr id="340" name="Google Shape;340;gd15e37e4d7_0_173"/>
          <p:cNvSpPr txBox="1"/>
          <p:nvPr/>
        </p:nvSpPr>
        <p:spPr>
          <a:xfrm>
            <a:off x="819325" y="6242400"/>
            <a:ext cx="11045700" cy="55396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tr-TR" sz="1200" dirty="0"/>
              <a:t>Wilson </a:t>
            </a:r>
            <a:r>
              <a:rPr lang="tr-TR" sz="1200" dirty="0" err="1"/>
              <a:t>jM</a:t>
            </a:r>
            <a:r>
              <a:rPr lang="tr-TR" sz="1200" dirty="0"/>
              <a:t>, </a:t>
            </a:r>
            <a:r>
              <a:rPr lang="tr-TR" sz="1200" dirty="0" err="1"/>
              <a:t>fitschen</a:t>
            </a:r>
            <a:r>
              <a:rPr lang="tr-TR" sz="1200" dirty="0"/>
              <a:t> </a:t>
            </a:r>
            <a:r>
              <a:rPr lang="tr-TR" sz="1200" dirty="0" err="1"/>
              <a:t>Pj</a:t>
            </a:r>
            <a:r>
              <a:rPr lang="tr-TR" sz="1200" dirty="0"/>
              <a:t>, </a:t>
            </a:r>
            <a:r>
              <a:rPr lang="tr-TR" sz="1200" dirty="0" err="1"/>
              <a:t>Campbell</a:t>
            </a:r>
            <a:r>
              <a:rPr lang="tr-TR" sz="1200" dirty="0"/>
              <a:t> B, Wilson </a:t>
            </a:r>
            <a:r>
              <a:rPr lang="tr-TR" sz="1200" dirty="0" err="1"/>
              <a:t>Gj</a:t>
            </a:r>
            <a:r>
              <a:rPr lang="tr-TR" sz="1200" dirty="0"/>
              <a:t>, </a:t>
            </a:r>
            <a:r>
              <a:rPr lang="tr-TR" sz="1200" dirty="0" err="1"/>
              <a:t>zanchi</a:t>
            </a:r>
            <a:r>
              <a:rPr lang="tr-TR" sz="1200" dirty="0"/>
              <a:t> N, Taylor L, et al. International </a:t>
            </a:r>
            <a:r>
              <a:rPr lang="tr-TR" sz="1200" dirty="0" err="1"/>
              <a:t>Society</a:t>
            </a:r>
            <a:r>
              <a:rPr lang="tr-TR" sz="1200" dirty="0"/>
              <a:t> of Sports </a:t>
            </a:r>
            <a:r>
              <a:rPr lang="tr-TR" sz="1200" dirty="0" err="1"/>
              <a:t>Nutrition</a:t>
            </a:r>
            <a:r>
              <a:rPr lang="tr-TR" sz="1200" dirty="0"/>
              <a:t> </a:t>
            </a:r>
            <a:r>
              <a:rPr lang="tr-TR" sz="1200" dirty="0" err="1"/>
              <a:t>Position</a:t>
            </a:r>
            <a:r>
              <a:rPr lang="tr-TR" sz="1200" dirty="0"/>
              <a:t> </a:t>
            </a:r>
            <a:r>
              <a:rPr lang="tr-TR" sz="1200" dirty="0" err="1"/>
              <a:t>Stand</a:t>
            </a:r>
            <a:r>
              <a:rPr lang="tr-TR" sz="1200" dirty="0"/>
              <a:t>: </a:t>
            </a:r>
            <a:r>
              <a:rPr lang="tr-TR" sz="1200" dirty="0" err="1"/>
              <a:t>betahydroxy</a:t>
            </a:r>
            <a:r>
              <a:rPr lang="tr-TR" sz="1200" dirty="0"/>
              <a:t>-beta-</a:t>
            </a:r>
            <a:r>
              <a:rPr lang="tr-TR" sz="1200" dirty="0" err="1"/>
              <a:t>methylbutyrate</a:t>
            </a:r>
            <a:r>
              <a:rPr lang="tr-TR" sz="1200" dirty="0"/>
              <a:t> (</a:t>
            </a:r>
            <a:r>
              <a:rPr lang="tr-TR" sz="1200" dirty="0" err="1"/>
              <a:t>hMB</a:t>
            </a:r>
            <a:r>
              <a:rPr lang="tr-TR" sz="1200" dirty="0"/>
              <a:t>). j </a:t>
            </a:r>
            <a:r>
              <a:rPr lang="tr-TR" sz="1200" dirty="0" err="1"/>
              <a:t>Int</a:t>
            </a:r>
            <a:r>
              <a:rPr lang="tr-TR" sz="1200" dirty="0"/>
              <a:t> </a:t>
            </a:r>
            <a:r>
              <a:rPr lang="tr-TR" sz="1200" dirty="0" err="1"/>
              <a:t>Soc</a:t>
            </a:r>
            <a:r>
              <a:rPr lang="tr-TR" sz="1200" dirty="0"/>
              <a:t> Sports </a:t>
            </a:r>
            <a:r>
              <a:rPr lang="tr-TR" sz="1200" dirty="0" err="1"/>
              <a:t>Nutr</a:t>
            </a:r>
            <a:r>
              <a:rPr lang="tr-TR" sz="1200" dirty="0"/>
              <a:t>. 2013;2;10(1):6. </a:t>
            </a:r>
            <a:endParaRPr sz="1200" dirty="0"/>
          </a:p>
        </p:txBody>
      </p:sp>
      <p:pic>
        <p:nvPicPr>
          <p:cNvPr id="2" name="Resim 1">
            <a:extLst>
              <a:ext uri="{FF2B5EF4-FFF2-40B4-BE49-F238E27FC236}">
                <a16:creationId xmlns:a16="http://schemas.microsoft.com/office/drawing/2014/main" id="{59F35659-78E7-41DB-B371-3A88C13FEA0F}"/>
              </a:ext>
            </a:extLst>
          </p:cNvPr>
          <p:cNvPicPr>
            <a:picLocks noChangeAspect="1"/>
          </p:cNvPicPr>
          <p:nvPr/>
        </p:nvPicPr>
        <p:blipFill>
          <a:blip r:embed="rId3"/>
          <a:stretch>
            <a:fillRect/>
          </a:stretch>
        </p:blipFill>
        <p:spPr>
          <a:xfrm>
            <a:off x="4452198" y="4230981"/>
            <a:ext cx="2703205" cy="1664994"/>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45"/>
        <p:cNvGrpSpPr/>
        <p:nvPr/>
      </p:nvGrpSpPr>
      <p:grpSpPr>
        <a:xfrm>
          <a:off x="0" y="0"/>
          <a:ext cx="0" cy="0"/>
          <a:chOff x="0" y="0"/>
          <a:chExt cx="0" cy="0"/>
        </a:xfrm>
      </p:grpSpPr>
      <p:sp>
        <p:nvSpPr>
          <p:cNvPr id="95" name="Rectangle 94">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6" name="Google Shape;346;gd15e37e4d7_1_79"/>
          <p:cNvSpPr txBox="1">
            <a:spLocks noGrp="1"/>
          </p:cNvSpPr>
          <p:nvPr>
            <p:ph idx="1"/>
          </p:nvPr>
        </p:nvSpPr>
        <p:spPr>
          <a:xfrm>
            <a:off x="643467" y="1782981"/>
            <a:ext cx="10905066" cy="4393982"/>
          </a:xfrm>
          <a:prstGeom prst="rect">
            <a:avLst/>
          </a:prstGeom>
        </p:spPr>
        <p:txBody>
          <a:bodyPr spcFirstLastPara="1" lIns="91425" tIns="45700" rIns="91425" bIns="45700" anchorCtr="0">
            <a:normAutofit/>
          </a:bodyPr>
          <a:lstStyle/>
          <a:p>
            <a:pPr marL="0" lvl="0" indent="0" rtl="0">
              <a:spcBef>
                <a:spcPts val="1000"/>
              </a:spcBef>
              <a:spcAft>
                <a:spcPts val="0"/>
              </a:spcAft>
              <a:buClr>
                <a:schemeClr val="dk1"/>
              </a:buClr>
              <a:buSzPts val="1100"/>
              <a:buFont typeface="Arial"/>
              <a:buNone/>
            </a:pPr>
            <a:r>
              <a:rPr lang="tr-TR" sz="2000"/>
              <a:t>ISSN, HMB takviyesi kullanmakla ilgilenen sağlıklı erişkinlerin egzersiz öncesi 1-2 g HMB-Ca 60-120 dk veya egzersiz öncesi 1-2 g HMB-FA 30-60 dk sürmesini önermektedir. Ayrıca HMB’nin kas üzerindeki koruyucu etkilerini optimize etmek için yüksek yoğunluklu egzersizden en az 2 hafta önce 3 g/gün HMB (1 g 3 eşit porsiyon şeklinde) tüketmeleri önerilmektedir.</a:t>
            </a:r>
          </a:p>
          <a:p>
            <a:pPr marL="0" lvl="0" indent="0" rtl="0">
              <a:spcBef>
                <a:spcPts val="1000"/>
              </a:spcBef>
              <a:spcAft>
                <a:spcPts val="0"/>
              </a:spcAft>
              <a:buClr>
                <a:schemeClr val="dk1"/>
              </a:buClr>
              <a:buSzPts val="1100"/>
              <a:buFont typeface="Arial"/>
              <a:buNone/>
            </a:pPr>
            <a:endParaRPr lang="tr-TR" sz="2000"/>
          </a:p>
          <a:p>
            <a:pPr marL="0" lvl="0" indent="0" rtl="0">
              <a:spcBef>
                <a:spcPts val="1000"/>
              </a:spcBef>
              <a:spcAft>
                <a:spcPts val="0"/>
              </a:spcAft>
              <a:buNone/>
            </a:pPr>
            <a:endParaRPr lang="tr-TR" sz="2000"/>
          </a:p>
        </p:txBody>
      </p:sp>
      <p:sp>
        <p:nvSpPr>
          <p:cNvPr id="97" name="Rectangle 96">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Isosceles Triangle 98">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Isosceles Triangle 100">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3" name="Rectangle 102">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8">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Freeform: Shape 10">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6E6E6"/>
            </a:solidFill>
          </a:ln>
          <a:effectLst>
            <a:outerShdw blurRad="762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 name="Freeform: Shape 12">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FC67A849-748C-4D57-A6AB-2A535B0E9F58}"/>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kern="1200">
                <a:solidFill>
                  <a:schemeClr val="tx1"/>
                </a:solidFill>
                <a:latin typeface="+mj-lt"/>
                <a:ea typeface="+mj-ea"/>
                <a:cs typeface="+mj-cs"/>
              </a:rPr>
              <a:t>ATP- Adenozine Tri-Fosfat</a:t>
            </a:r>
          </a:p>
        </p:txBody>
      </p:sp>
      <p:sp>
        <p:nvSpPr>
          <p:cNvPr id="3" name="Metin Yer Tutucusu 2">
            <a:extLst>
              <a:ext uri="{FF2B5EF4-FFF2-40B4-BE49-F238E27FC236}">
                <a16:creationId xmlns:a16="http://schemas.microsoft.com/office/drawing/2014/main" id="{1B68E2D7-6529-4C5D-A98B-EF71E449D303}"/>
              </a:ext>
            </a:extLst>
          </p:cNvPr>
          <p:cNvSpPr>
            <a:spLocks noGrp="1"/>
          </p:cNvSpPr>
          <p:nvPr>
            <p:ph idx="1"/>
          </p:nvPr>
        </p:nvSpPr>
        <p:spPr>
          <a:xfrm>
            <a:off x="477981" y="4872922"/>
            <a:ext cx="3933306" cy="1208141"/>
          </a:xfrm>
        </p:spPr>
        <p:txBody>
          <a:bodyPr vert="horz" lIns="91440" tIns="45720" rIns="91440" bIns="45720" rtlCol="0">
            <a:normAutofit/>
          </a:bodyPr>
          <a:lstStyle/>
          <a:p>
            <a:pPr marL="0" indent="0">
              <a:buNone/>
            </a:pPr>
            <a:r>
              <a:rPr lang="en-US" sz="2000" kern="1200">
                <a:solidFill>
                  <a:schemeClr val="tx1"/>
                </a:solidFill>
                <a:latin typeface="+mn-lt"/>
                <a:ea typeface="+mn-ea"/>
                <a:cs typeface="+mn-cs"/>
              </a:rPr>
              <a:t>Vücdumuz, taşımada, kasların uyarılmasında, salgılamada, sentezde,  ATP kullanır.</a:t>
            </a:r>
          </a:p>
        </p:txBody>
      </p:sp>
      <p:sp>
        <p:nvSpPr>
          <p:cNvPr id="21"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Resim 3">
            <a:extLst>
              <a:ext uri="{FF2B5EF4-FFF2-40B4-BE49-F238E27FC236}">
                <a16:creationId xmlns:a16="http://schemas.microsoft.com/office/drawing/2014/main" id="{3BFA4A46-08B4-4226-9FEC-DD1B9F7675B3}"/>
              </a:ext>
            </a:extLst>
          </p:cNvPr>
          <p:cNvPicPr>
            <a:picLocks noChangeAspect="1"/>
          </p:cNvPicPr>
          <p:nvPr/>
        </p:nvPicPr>
        <p:blipFill>
          <a:blip r:embed="rId2"/>
          <a:stretch>
            <a:fillRect/>
          </a:stretch>
        </p:blipFill>
        <p:spPr>
          <a:xfrm>
            <a:off x="5414356" y="1799231"/>
            <a:ext cx="6408836" cy="3108285"/>
          </a:xfrm>
          <a:prstGeom prst="rect">
            <a:avLst/>
          </a:prstGeom>
        </p:spPr>
      </p:pic>
    </p:spTree>
    <p:extLst>
      <p:ext uri="{BB962C8B-B14F-4D97-AF65-F5344CB8AC3E}">
        <p14:creationId xmlns:p14="http://schemas.microsoft.com/office/powerpoint/2010/main" val="1063798356"/>
      </p:ext>
    </p:extLst>
  </p:cSld>
  <p:clrMapOvr>
    <a:masterClrMapping/>
  </p:clrMapOvr>
  <mc:AlternateContent xmlns:mc="http://schemas.openxmlformats.org/markup-compatibility/2006" xmlns:p14="http://schemas.microsoft.com/office/powerpoint/2010/main">
    <mc:Choice Requires="p14">
      <p:transition spd="slow" p14:dur="1250">
        <p:wipe/>
      </p:transition>
    </mc:Choice>
    <mc:Fallback xmlns="">
      <p:transition spd="slow">
        <p:wip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gd15e37e4d7_0_185"/>
          <p:cNvSpPr txBox="1">
            <a:spLocks noGrp="1"/>
          </p:cNvSpPr>
          <p:nvPr>
            <p:ph type="title"/>
          </p:nvPr>
        </p:nvSpPr>
        <p:spPr>
          <a:xfrm>
            <a:off x="987569" y="1661075"/>
            <a:ext cx="1542300" cy="667500"/>
          </a:xfrm>
          <a:prstGeom prst="rect">
            <a:avLst/>
          </a:prstGeom>
        </p:spPr>
        <p:txBody>
          <a:bodyPr spcFirstLastPara="1" wrap="square" lIns="91425" tIns="45700" rIns="91425" bIns="45700" anchor="ctr" anchorCtr="0">
            <a:normAutofit fontScale="90000"/>
          </a:bodyPr>
          <a:lstStyle/>
          <a:p>
            <a:pPr marL="0" lvl="0" indent="0" algn="l" rtl="0">
              <a:spcBef>
                <a:spcPts val="1000"/>
              </a:spcBef>
              <a:spcAft>
                <a:spcPts val="0"/>
              </a:spcAft>
              <a:buClr>
                <a:schemeClr val="dk1"/>
              </a:buClr>
              <a:buSzPts val="1100"/>
              <a:buFont typeface="Arial"/>
              <a:buNone/>
            </a:pPr>
            <a:r>
              <a:rPr lang="tr-TR"/>
              <a:t>Arjinin</a:t>
            </a:r>
          </a:p>
        </p:txBody>
      </p:sp>
      <p:sp>
        <p:nvSpPr>
          <p:cNvPr id="353" name="Google Shape;353;gd15e37e4d7_0_185"/>
          <p:cNvSpPr txBox="1">
            <a:spLocks noGrp="1"/>
          </p:cNvSpPr>
          <p:nvPr>
            <p:ph idx="1"/>
          </p:nvPr>
        </p:nvSpPr>
        <p:spPr>
          <a:xfrm>
            <a:off x="899750" y="2809125"/>
            <a:ext cx="10933500" cy="3983400"/>
          </a:xfrm>
          <a:prstGeom prst="rect">
            <a:avLst/>
          </a:prstGeom>
        </p:spPr>
        <p:txBody>
          <a:bodyPr spcFirstLastPara="1" wrap="square" lIns="91425" tIns="45700" rIns="91425" bIns="45700" anchor="t" anchorCtr="0">
            <a:normAutofit/>
          </a:bodyPr>
          <a:lstStyle/>
          <a:p>
            <a:pPr marL="0" lvl="0" indent="0" algn="l" rtl="0">
              <a:lnSpc>
                <a:spcPct val="70000"/>
              </a:lnSpc>
              <a:spcBef>
                <a:spcPts val="1000"/>
              </a:spcBef>
              <a:spcAft>
                <a:spcPts val="0"/>
              </a:spcAft>
              <a:buNone/>
            </a:pPr>
            <a:r>
              <a:rPr lang="tr-TR" sz="2600"/>
              <a:t>Arjininin, akut etkisinin egzersiz kapasitesini, kronik etkisinin ise kas protein sentezini artırmak olduğu belirtilmiştir. Akut etkisi, aktivite esnasında aktif iskelet kaslarında nitrik oksit (NO) artışına bağlı vazodilatasyonu sağlayarak performans artışına yardımcı olmasıdır. Artan kan akışı, egzersiz sırasında kaslara oksijen ve besleyici maddelerin verilmesine yardımcı olur ve kas yorgunluğuna neden olan atık ürünlerin atımını hızlandırır.</a:t>
            </a:r>
          </a:p>
          <a:p>
            <a:pPr marL="0" lvl="0" indent="0" algn="l" rtl="0">
              <a:lnSpc>
                <a:spcPct val="70000"/>
              </a:lnSpc>
              <a:spcBef>
                <a:spcPts val="1000"/>
              </a:spcBef>
              <a:spcAft>
                <a:spcPts val="0"/>
              </a:spcAft>
              <a:buClr>
                <a:schemeClr val="dk1"/>
              </a:buClr>
              <a:buSzPts val="1100"/>
              <a:buFont typeface="Arial"/>
              <a:buNone/>
            </a:pPr>
            <a:endParaRPr lang="tr-TR" sz="2600"/>
          </a:p>
          <a:p>
            <a:pPr marL="0" lvl="0" indent="0" algn="l" rtl="0">
              <a:lnSpc>
                <a:spcPct val="70000"/>
              </a:lnSpc>
              <a:spcBef>
                <a:spcPts val="1000"/>
              </a:spcBef>
              <a:spcAft>
                <a:spcPts val="0"/>
              </a:spcAft>
              <a:buNone/>
            </a:pPr>
            <a:endParaRPr lang="tr-TR" sz="2600"/>
          </a:p>
        </p:txBody>
      </p:sp>
      <p:sp>
        <p:nvSpPr>
          <p:cNvPr id="354" name="Google Shape;354;gd15e37e4d7_0_185"/>
          <p:cNvSpPr txBox="1"/>
          <p:nvPr/>
        </p:nvSpPr>
        <p:spPr>
          <a:xfrm>
            <a:off x="801050" y="6176925"/>
            <a:ext cx="11327400" cy="55396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tr-TR" sz="1200" dirty="0" err="1"/>
              <a:t>Brooks</a:t>
            </a:r>
            <a:r>
              <a:rPr lang="tr-TR" sz="1200" dirty="0"/>
              <a:t> </a:t>
            </a:r>
            <a:r>
              <a:rPr lang="tr-TR" sz="1200" dirty="0" err="1"/>
              <a:t>jR</a:t>
            </a:r>
            <a:r>
              <a:rPr lang="tr-TR" sz="1200" dirty="0"/>
              <a:t>, </a:t>
            </a:r>
            <a:r>
              <a:rPr lang="tr-TR" sz="1200" dirty="0" err="1"/>
              <a:t>Oketch-Rabah</a:t>
            </a:r>
            <a:r>
              <a:rPr lang="tr-TR" sz="1200" dirty="0"/>
              <a:t> h, </a:t>
            </a:r>
            <a:r>
              <a:rPr lang="tr-TR" sz="1200" dirty="0" err="1"/>
              <a:t>Low</a:t>
            </a:r>
            <a:r>
              <a:rPr lang="tr-TR" sz="1200" dirty="0"/>
              <a:t> </a:t>
            </a:r>
            <a:r>
              <a:rPr lang="tr-TR" sz="1200" dirty="0" err="1"/>
              <a:t>Dog</a:t>
            </a:r>
            <a:r>
              <a:rPr lang="tr-TR" sz="1200" dirty="0"/>
              <a:t> T, </a:t>
            </a:r>
            <a:r>
              <a:rPr lang="tr-TR" sz="1200" dirty="0" err="1"/>
              <a:t>Gorecki</a:t>
            </a:r>
            <a:r>
              <a:rPr lang="tr-TR" sz="1200" dirty="0"/>
              <a:t> DK, </a:t>
            </a:r>
            <a:r>
              <a:rPr lang="tr-TR" sz="1200" dirty="0" err="1"/>
              <a:t>Barrett</a:t>
            </a:r>
            <a:r>
              <a:rPr lang="tr-TR" sz="1200" dirty="0"/>
              <a:t> ML, </a:t>
            </a:r>
            <a:r>
              <a:rPr lang="tr-TR" sz="1200" dirty="0" err="1"/>
              <a:t>Cantilena</a:t>
            </a:r>
            <a:r>
              <a:rPr lang="tr-TR" sz="1200" dirty="0"/>
              <a:t> L, et al. </a:t>
            </a:r>
            <a:r>
              <a:rPr lang="tr-TR" sz="1200" dirty="0" err="1"/>
              <a:t>Safety</a:t>
            </a:r>
            <a:r>
              <a:rPr lang="tr-TR" sz="1200" dirty="0"/>
              <a:t> </a:t>
            </a:r>
            <a:r>
              <a:rPr lang="tr-TR" sz="1200" dirty="0" err="1"/>
              <a:t>and</a:t>
            </a:r>
            <a:r>
              <a:rPr lang="tr-TR" sz="1200" dirty="0"/>
              <a:t> </a:t>
            </a:r>
            <a:r>
              <a:rPr lang="tr-TR" sz="1200" dirty="0" err="1"/>
              <a:t>performance</a:t>
            </a:r>
            <a:r>
              <a:rPr lang="tr-TR" sz="1200" dirty="0"/>
              <a:t> </a:t>
            </a:r>
            <a:r>
              <a:rPr lang="tr-TR" sz="1200" dirty="0" err="1"/>
              <a:t>benefits</a:t>
            </a:r>
            <a:r>
              <a:rPr lang="tr-TR" sz="1200" dirty="0"/>
              <a:t> of </a:t>
            </a:r>
            <a:r>
              <a:rPr lang="tr-TR" sz="1200" dirty="0" err="1"/>
              <a:t>arginine</a:t>
            </a:r>
            <a:r>
              <a:rPr lang="tr-TR" sz="1200" dirty="0"/>
              <a:t> </a:t>
            </a:r>
            <a:r>
              <a:rPr lang="tr-TR" sz="1200" dirty="0" err="1"/>
              <a:t>supplements</a:t>
            </a:r>
            <a:r>
              <a:rPr lang="tr-TR" sz="1200" dirty="0"/>
              <a:t> </a:t>
            </a:r>
            <a:r>
              <a:rPr lang="tr-TR" sz="1200" dirty="0" err="1"/>
              <a:t>for</a:t>
            </a:r>
            <a:r>
              <a:rPr lang="tr-TR" sz="1200" dirty="0"/>
              <a:t> </a:t>
            </a:r>
            <a:r>
              <a:rPr lang="tr-TR" sz="1200" dirty="0" err="1"/>
              <a:t>military</a:t>
            </a:r>
            <a:r>
              <a:rPr lang="tr-TR" sz="1200" dirty="0"/>
              <a:t> </a:t>
            </a:r>
            <a:r>
              <a:rPr lang="tr-TR" sz="1200" dirty="0" err="1"/>
              <a:t>personnel</a:t>
            </a:r>
            <a:r>
              <a:rPr lang="tr-TR" sz="1200" dirty="0"/>
              <a:t>: a </a:t>
            </a:r>
            <a:r>
              <a:rPr lang="tr-TR" sz="1200" dirty="0" err="1"/>
              <a:t>systematic</a:t>
            </a:r>
            <a:r>
              <a:rPr lang="tr-TR" sz="1200" dirty="0"/>
              <a:t> </a:t>
            </a:r>
            <a:r>
              <a:rPr lang="tr-TR" sz="1200" dirty="0" err="1"/>
              <a:t>review</a:t>
            </a:r>
            <a:r>
              <a:rPr lang="tr-TR" sz="1200" dirty="0"/>
              <a:t>. </a:t>
            </a:r>
            <a:r>
              <a:rPr lang="tr-TR" sz="1200" dirty="0" err="1"/>
              <a:t>Nutr</a:t>
            </a:r>
            <a:r>
              <a:rPr lang="tr-TR" sz="1200" dirty="0"/>
              <a:t> </a:t>
            </a:r>
            <a:r>
              <a:rPr lang="tr-TR" sz="1200" dirty="0" err="1"/>
              <a:t>Rev</a:t>
            </a:r>
            <a:r>
              <a:rPr lang="tr-TR" sz="1200" dirty="0"/>
              <a:t>. 2016;74(11):708-21.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59"/>
        <p:cNvGrpSpPr/>
        <p:nvPr/>
      </p:nvGrpSpPr>
      <p:grpSpPr>
        <a:xfrm>
          <a:off x="0" y="0"/>
          <a:ext cx="0" cy="0"/>
          <a:chOff x="0" y="0"/>
          <a:chExt cx="0" cy="0"/>
        </a:xfrm>
      </p:grpSpPr>
      <p:sp useBgFill="1">
        <p:nvSpPr>
          <p:cNvPr id="109" name="Rectangle 108">
            <a:extLst>
              <a:ext uri="{FF2B5EF4-FFF2-40B4-BE49-F238E27FC236}">
                <a16:creationId xmlns:a16="http://schemas.microsoft.com/office/drawing/2014/main" id="{9A724DBA-D2D9-471E-8ED7-2015DDD950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4641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0234"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Resim 1">
            <a:extLst>
              <a:ext uri="{FF2B5EF4-FFF2-40B4-BE49-F238E27FC236}">
                <a16:creationId xmlns:a16="http://schemas.microsoft.com/office/drawing/2014/main" id="{4B844350-7C8C-48F6-A77A-78945A71133F}"/>
              </a:ext>
            </a:extLst>
          </p:cNvPr>
          <p:cNvPicPr>
            <a:picLocks noChangeAspect="1"/>
          </p:cNvPicPr>
          <p:nvPr/>
        </p:nvPicPr>
        <p:blipFill>
          <a:blip r:embed="rId3"/>
          <a:stretch>
            <a:fillRect/>
          </a:stretch>
        </p:blipFill>
        <p:spPr>
          <a:xfrm>
            <a:off x="576244" y="1722650"/>
            <a:ext cx="5628018" cy="3179829"/>
          </a:xfrm>
          <a:prstGeom prst="rect">
            <a:avLst/>
          </a:prstGeom>
        </p:spPr>
      </p:pic>
      <p:sp>
        <p:nvSpPr>
          <p:cNvPr id="115" name="Rectangle 114">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277786"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Google Shape;360;gd15e37e4d7_1_72"/>
          <p:cNvSpPr txBox="1">
            <a:spLocks noGrp="1"/>
          </p:cNvSpPr>
          <p:nvPr>
            <p:ph idx="1"/>
          </p:nvPr>
        </p:nvSpPr>
        <p:spPr>
          <a:xfrm>
            <a:off x="7239012" y="2031101"/>
            <a:ext cx="4282984" cy="3511943"/>
          </a:xfrm>
          <a:prstGeom prst="rect">
            <a:avLst/>
          </a:prstGeom>
        </p:spPr>
        <p:txBody>
          <a:bodyPr spcFirstLastPara="1" lIns="91425" tIns="45700" rIns="91425" bIns="45700" anchor="ctr" anchorCtr="0">
            <a:normAutofit/>
          </a:bodyPr>
          <a:lstStyle/>
          <a:p>
            <a:pPr marL="0" lvl="0" indent="0" rtl="0">
              <a:spcBef>
                <a:spcPts val="1000"/>
              </a:spcBef>
              <a:spcAft>
                <a:spcPts val="0"/>
              </a:spcAft>
              <a:buNone/>
            </a:pPr>
            <a:r>
              <a:rPr lang="tr-TR" sz="1800"/>
              <a:t>Arjinin takviyesinin 9 g/gün alındığında herhangi bir yan etkisi olmadığı belirtilmiş olup, genellikle yan etkilerinin 9-30 g/gün alımında görüldüğü rapor edilmiştir. Yan etkileri ise gastrointestinal sistem hastalıkları, diyare, hipotansiyon ve taşikardidir.</a:t>
            </a:r>
          </a:p>
        </p:txBody>
      </p:sp>
      <p:sp>
        <p:nvSpPr>
          <p:cNvPr id="117" name="Rectangle 116">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677179"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sim 3">
            <a:extLst>
              <a:ext uri="{FF2B5EF4-FFF2-40B4-BE49-F238E27FC236}">
                <a16:creationId xmlns:a16="http://schemas.microsoft.com/office/drawing/2014/main" id="{CB908B58-A7DE-438E-95E0-292A131215EE}"/>
              </a:ext>
            </a:extLst>
          </p:cNvPr>
          <p:cNvPicPr>
            <a:picLocks noChangeAspect="1"/>
          </p:cNvPicPr>
          <p:nvPr/>
        </p:nvPicPr>
        <p:blipFill>
          <a:blip r:embed="rId2"/>
          <a:stretch>
            <a:fillRect/>
          </a:stretch>
        </p:blipFill>
        <p:spPr>
          <a:xfrm>
            <a:off x="962164" y="2477877"/>
            <a:ext cx="6249052" cy="1860672"/>
          </a:xfrm>
          <a:prstGeom prst="rect">
            <a:avLst/>
          </a:prstGeom>
        </p:spPr>
      </p:pic>
      <p:pic>
        <p:nvPicPr>
          <p:cNvPr id="5" name="Resim 4">
            <a:extLst>
              <a:ext uri="{FF2B5EF4-FFF2-40B4-BE49-F238E27FC236}">
                <a16:creationId xmlns:a16="http://schemas.microsoft.com/office/drawing/2014/main" id="{9A26FECE-2EF4-41CF-81E5-F2B2B60F34A6}"/>
              </a:ext>
            </a:extLst>
          </p:cNvPr>
          <p:cNvPicPr>
            <a:picLocks noChangeAspect="1"/>
          </p:cNvPicPr>
          <p:nvPr/>
        </p:nvPicPr>
        <p:blipFill>
          <a:blip r:embed="rId3"/>
          <a:stretch>
            <a:fillRect/>
          </a:stretch>
        </p:blipFill>
        <p:spPr>
          <a:xfrm>
            <a:off x="7531606" y="926970"/>
            <a:ext cx="3217333" cy="3274639"/>
          </a:xfrm>
          <a:prstGeom prst="rect">
            <a:avLst/>
          </a:prstGeom>
        </p:spPr>
      </p:pic>
    </p:spTree>
    <p:extLst>
      <p:ext uri="{BB962C8B-B14F-4D97-AF65-F5344CB8AC3E}">
        <p14:creationId xmlns:p14="http://schemas.microsoft.com/office/powerpoint/2010/main" val="137876585"/>
      </p:ext>
    </p:extLst>
  </p:cSld>
  <p:clrMapOvr>
    <a:masterClrMapping/>
  </p:clrMapOvr>
  <mc:AlternateContent xmlns:mc="http://schemas.openxmlformats.org/markup-compatibility/2006" xmlns:p14="http://schemas.microsoft.com/office/powerpoint/2010/main">
    <mc:Choice Requires="p14">
      <p:transition spd="slow" p14:dur="1250">
        <p:wipe/>
      </p:transition>
    </mc:Choice>
    <mc:Fallback xmlns="">
      <p:transition spd="slow">
        <p:wip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Slide background fill">
            <a:extLst>
              <a:ext uri="{FF2B5EF4-FFF2-40B4-BE49-F238E27FC236}">
                <a16:creationId xmlns:a16="http://schemas.microsoft.com/office/drawing/2014/main" id="{1D63C574-BFD2-41A1-A567-B0C3CC7FD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Color 2">
            <a:extLst>
              <a:ext uri="{FF2B5EF4-FFF2-40B4-BE49-F238E27FC236}">
                <a16:creationId xmlns:a16="http://schemas.microsoft.com/office/drawing/2014/main" id="{E2A46BAB-8C31-42B2-90E8-B26DD3E8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0" name="Group 27">
            <a:extLst>
              <a:ext uri="{FF2B5EF4-FFF2-40B4-BE49-F238E27FC236}">
                <a16:creationId xmlns:a16="http://schemas.microsoft.com/office/drawing/2014/main" id="{B3F7A3C7-0737-4E57-B30E-8EEFE638B4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07053" cy="6858000"/>
            <a:chOff x="651279" y="598259"/>
            <a:chExt cx="10889442" cy="5680742"/>
          </a:xfrm>
        </p:grpSpPr>
        <p:sp>
          <p:nvSpPr>
            <p:cNvPr id="29" name="Color">
              <a:extLst>
                <a:ext uri="{FF2B5EF4-FFF2-40B4-BE49-F238E27FC236}">
                  <a16:creationId xmlns:a16="http://schemas.microsoft.com/office/drawing/2014/main" id="{3BE6D516-DFC6-4698-B3F1-5F591C1130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Color">
              <a:extLst>
                <a:ext uri="{FF2B5EF4-FFF2-40B4-BE49-F238E27FC236}">
                  <a16:creationId xmlns:a16="http://schemas.microsoft.com/office/drawing/2014/main" id="{C2580FB0-D146-458C-AF1B-8E8BBF6BBA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2" name="Group 31">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33" name="Freeform: Shape 32">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4" name="Freeform: Shape 33">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5" name="Freeform: Shape 34">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6" name="Freeform: Shape 35">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7" name="Freeform: Shape 36">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8" name="Freeform: Shape 37">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9" name="Freeform: Shape 38">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Başlık 1">
            <a:extLst>
              <a:ext uri="{FF2B5EF4-FFF2-40B4-BE49-F238E27FC236}">
                <a16:creationId xmlns:a16="http://schemas.microsoft.com/office/drawing/2014/main" id="{9AE993E2-05BF-47EB-9193-919571B1883B}"/>
              </a:ext>
            </a:extLst>
          </p:cNvPr>
          <p:cNvSpPr>
            <a:spLocks noGrp="1"/>
          </p:cNvSpPr>
          <p:nvPr>
            <p:ph type="title"/>
          </p:nvPr>
        </p:nvSpPr>
        <p:spPr>
          <a:xfrm>
            <a:off x="786385" y="841248"/>
            <a:ext cx="3515244" cy="5340097"/>
          </a:xfrm>
        </p:spPr>
        <p:txBody>
          <a:bodyPr anchor="ctr">
            <a:normAutofit/>
          </a:bodyPr>
          <a:lstStyle/>
          <a:p>
            <a:r>
              <a:rPr lang="tr-TR" sz="4800" dirty="0" err="1">
                <a:solidFill>
                  <a:schemeClr val="bg1"/>
                </a:solidFill>
              </a:rPr>
              <a:t>ATP’nin</a:t>
            </a:r>
            <a:r>
              <a:rPr lang="tr-TR" sz="4800" dirty="0">
                <a:solidFill>
                  <a:schemeClr val="bg1"/>
                </a:solidFill>
              </a:rPr>
              <a:t> Yeniden Sentezi İçin</a:t>
            </a:r>
            <a:br>
              <a:rPr lang="tr-TR" sz="4800" dirty="0">
                <a:solidFill>
                  <a:schemeClr val="bg1"/>
                </a:solidFill>
              </a:rPr>
            </a:br>
            <a:r>
              <a:rPr lang="tr-TR" sz="4800" dirty="0">
                <a:solidFill>
                  <a:schemeClr val="bg1"/>
                </a:solidFill>
              </a:rPr>
              <a:t>3 Farklı Enerji Sistemi Kullanılır</a:t>
            </a:r>
          </a:p>
        </p:txBody>
      </p:sp>
      <p:graphicFrame>
        <p:nvGraphicFramePr>
          <p:cNvPr id="5" name="Metin Yer Tutucusu 2">
            <a:extLst>
              <a:ext uri="{FF2B5EF4-FFF2-40B4-BE49-F238E27FC236}">
                <a16:creationId xmlns:a16="http://schemas.microsoft.com/office/drawing/2014/main" id="{1158D355-844E-4E89-A3E0-CF16BBA2F0EA}"/>
              </a:ext>
            </a:extLst>
          </p:cNvPr>
          <p:cNvGraphicFramePr>
            <a:graphicFrameLocks noGrp="1"/>
          </p:cNvGraphicFramePr>
          <p:nvPr>
            <p:ph idx="1"/>
            <p:extLst>
              <p:ext uri="{D42A27DB-BD31-4B8C-83A1-F6EECF244321}">
                <p14:modId xmlns:p14="http://schemas.microsoft.com/office/powerpoint/2010/main" val="3202682911"/>
              </p:ext>
            </p:extLst>
          </p:nvPr>
        </p:nvGraphicFramePr>
        <p:xfrm>
          <a:off x="4985886" y="231006"/>
          <a:ext cx="6367913" cy="6405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0023722"/>
      </p:ext>
    </p:extLst>
  </p:cSld>
  <p:clrMapOvr>
    <a:masterClrMapping/>
  </p:clrMapOvr>
  <mc:AlternateContent xmlns:mc="http://schemas.openxmlformats.org/markup-compatibility/2006" xmlns:p14="http://schemas.microsoft.com/office/powerpoint/2010/main">
    <mc:Choice Requires="p14">
      <p:transition spd="slow" p14:dur="1250">
        <p:wipe/>
      </p:transition>
    </mc:Choice>
    <mc:Fallback xmlns="">
      <p:transition spd="slow">
        <p:wipe/>
      </p:transition>
    </mc:Fallback>
  </mc:AlternateContent>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439</TotalTime>
  <Words>3418</Words>
  <Application>Microsoft Macintosh PowerPoint</Application>
  <PresentationFormat>Geniş ekran</PresentationFormat>
  <Paragraphs>304</Paragraphs>
  <Slides>71</Slides>
  <Notes>42</Notes>
  <HiddenSlides>0</HiddenSlides>
  <MMClips>1</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71</vt:i4>
      </vt:variant>
    </vt:vector>
  </HeadingPairs>
  <TitlesOfParts>
    <vt:vector size="77" baseType="lpstr">
      <vt:lpstr>Arial</vt:lpstr>
      <vt:lpstr>Calibri</vt:lpstr>
      <vt:lpstr>Calibri Light</vt:lpstr>
      <vt:lpstr>Cambria</vt:lpstr>
      <vt:lpstr>Times New Roman</vt:lpstr>
      <vt:lpstr>Office Teması</vt:lpstr>
      <vt:lpstr>PowerPoint Sunusu</vt:lpstr>
      <vt:lpstr>Enerji Sistemleri</vt:lpstr>
      <vt:lpstr>Enerji</vt:lpstr>
      <vt:lpstr>İş</vt:lpstr>
      <vt:lpstr>Güç</vt:lpstr>
      <vt:lpstr>PowerPoint Sunusu</vt:lpstr>
      <vt:lpstr>ATP- Adenozine Tri-Fosfat</vt:lpstr>
      <vt:lpstr>PowerPoint Sunusu</vt:lpstr>
      <vt:lpstr>ATP’nin Yeniden Sentezi İçin 3 Farklı Enerji Sistemi Kullanılır</vt:lpstr>
      <vt:lpstr>Fosfojen Sistem – Kreatin Fosfat –CP – Alaktasit Sistem</vt:lpstr>
      <vt:lpstr>Anaerobik Glikoliz – Laktasit Sistemi</vt:lpstr>
      <vt:lpstr>Aerobik Enerji Sistemi</vt:lpstr>
      <vt:lpstr>SORU</vt:lpstr>
      <vt:lpstr>PowerPoint Sunusu</vt:lpstr>
      <vt:lpstr>PowerPoint Sunusu</vt:lpstr>
      <vt:lpstr>Egzersiz Sonrası Toparlanma - Recovery</vt:lpstr>
      <vt:lpstr>PowerPoint Sunusu</vt:lpstr>
      <vt:lpstr>Sporcunun Performansını Etkileyen Faktörler</vt:lpstr>
      <vt:lpstr>MÜSABAKA ÖNCESİ VE SONRASINDA BESLENMENİN PLANLANMASI - ERGOJENİK DESTEKLER</vt:lpstr>
      <vt:lpstr>Beslenme Uzmanının İzleyeceği Yol ve Amaç Nasıl Olmalıdır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MÜSABAKA-ANTRENMAN ÖNCESİ BESLENMENİN ÖNEMİ </vt:lpstr>
      <vt:lpstr>ANTREMAN ÖNCESİ BESLENME </vt:lpstr>
      <vt:lpstr>PowerPoint Sunusu</vt:lpstr>
      <vt:lpstr>PowerPoint Sunusu</vt:lpstr>
      <vt:lpstr>PowerPoint Sunusu</vt:lpstr>
      <vt:lpstr>Müsabaka/Antrenman Öncesi Öğünün Planlanması</vt:lpstr>
      <vt:lpstr>PowerPoint Sunusu</vt:lpstr>
      <vt:lpstr>PowerPoint Sunusu</vt:lpstr>
      <vt:lpstr>MAÇ/ANTRENMAN ÖNCESİ BESLENME  Kahvaltı</vt:lpstr>
      <vt:lpstr>MAÇ/ANTRENMAN ÖNCESİ BESLENME Menü Öğle/Akşam Yemeği</vt:lpstr>
      <vt:lpstr>MÜSABAKA-ANTREMAN SIRASINDA BESLENME </vt:lpstr>
      <vt:lpstr>PowerPoint Sunusu</vt:lpstr>
      <vt:lpstr>PowerPoint Sunusu</vt:lpstr>
      <vt:lpstr>MÜSABAKA-ANTRENMAN SONRASINDA BESLENME </vt:lpstr>
      <vt:lpstr>ANTRENMAN/MAÇ SONRASI İLK YARIM SAATTE  TÜKETİLEBİLECEK BESİNLER</vt:lpstr>
      <vt:lpstr>PowerPoint Sunusu</vt:lpstr>
      <vt:lpstr>PowerPoint Sunusu</vt:lpstr>
      <vt:lpstr>PowerPoint Sunusu</vt:lpstr>
      <vt:lpstr>PowerPoint Sunusu</vt:lpstr>
      <vt:lpstr>PowerPoint Sunusu</vt:lpstr>
      <vt:lpstr>ERGOJENİK DESTEKLER</vt:lpstr>
      <vt:lpstr>Ergojenik Destekler</vt:lpstr>
      <vt:lpstr>PowerPoint Sunusu</vt:lpstr>
      <vt:lpstr>PowerPoint Sunusu</vt:lpstr>
      <vt:lpstr>ERGOJENİK DESTEKLER NEDEN KULLANILIR?</vt:lpstr>
      <vt:lpstr>PowerPoint Sunusu</vt:lpstr>
      <vt:lpstr>PowerPoint Sunusu</vt:lpstr>
      <vt:lpstr>Yarışma Sırasında Kullanımı Yasak Olanlar</vt:lpstr>
      <vt:lpstr>Her Daim Yasaklı Olanlar</vt:lpstr>
      <vt:lpstr>Bazı Spor Türlerinde Yasaklı Olan Ergojenik Destekler</vt:lpstr>
      <vt:lpstr>Sporcularda En Çok Kullanılan Ergojenik Destekler </vt:lpstr>
      <vt:lpstr>PowerPoint Sunusu</vt:lpstr>
      <vt:lpstr>Kafein</vt:lpstr>
      <vt:lpstr>PowerPoint Sunusu</vt:lpstr>
      <vt:lpstr>PowerPoint Sunusu</vt:lpstr>
      <vt:lpstr>PowerPoint Sunusu</vt:lpstr>
      <vt:lpstr>Protein ve Protein Tozları</vt:lpstr>
      <vt:lpstr>PowerPoint Sunusu</vt:lpstr>
      <vt:lpstr>β- Hidroksimetil Bütirat (HMB)</vt:lpstr>
      <vt:lpstr>PowerPoint Sunusu</vt:lpstr>
      <vt:lpstr>Arjinin</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MÜSABAKA ÖNCESİ VE SONRASINDA BESLENMENİN PLANLANMASI</dc:title>
  <dc:creator>UMUT KUTLU</dc:creator>
  <cp:lastModifiedBy>PINAR DEMIRKAYA</cp:lastModifiedBy>
  <cp:revision>57</cp:revision>
  <dcterms:created xsi:type="dcterms:W3CDTF">2016-11-12T07:41:43Z</dcterms:created>
  <dcterms:modified xsi:type="dcterms:W3CDTF">2022-01-29T09:24:25Z</dcterms:modified>
</cp:coreProperties>
</file>