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6" r:id="rId1"/>
    <p:sldMasterId id="2147484512" r:id="rId2"/>
  </p:sldMasterIdLst>
  <p:notesMasterIdLst>
    <p:notesMasterId r:id="rId61"/>
  </p:notesMasterIdLst>
  <p:sldIdLst>
    <p:sldId id="256" r:id="rId3"/>
    <p:sldId id="258" r:id="rId4"/>
    <p:sldId id="260" r:id="rId5"/>
    <p:sldId id="261" r:id="rId6"/>
    <p:sldId id="320" r:id="rId7"/>
    <p:sldId id="262" r:id="rId8"/>
    <p:sldId id="319" r:id="rId9"/>
    <p:sldId id="263" r:id="rId10"/>
    <p:sldId id="321" r:id="rId11"/>
    <p:sldId id="322" r:id="rId12"/>
    <p:sldId id="323" r:id="rId13"/>
    <p:sldId id="265" r:id="rId14"/>
    <p:sldId id="266" r:id="rId15"/>
    <p:sldId id="267" r:id="rId16"/>
    <p:sldId id="268" r:id="rId17"/>
    <p:sldId id="269" r:id="rId18"/>
    <p:sldId id="315" r:id="rId19"/>
    <p:sldId id="316" r:id="rId20"/>
    <p:sldId id="317" r:id="rId21"/>
    <p:sldId id="318"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93" r:id="rId42"/>
    <p:sldId id="294" r:id="rId43"/>
    <p:sldId id="295" r:id="rId44"/>
    <p:sldId id="296" r:id="rId45"/>
    <p:sldId id="297" r:id="rId46"/>
    <p:sldId id="298" r:id="rId47"/>
    <p:sldId id="300" r:id="rId48"/>
    <p:sldId id="301" r:id="rId49"/>
    <p:sldId id="302" r:id="rId50"/>
    <p:sldId id="305" r:id="rId51"/>
    <p:sldId id="304" r:id="rId52"/>
    <p:sldId id="306" r:id="rId53"/>
    <p:sldId id="307" r:id="rId54"/>
    <p:sldId id="308" r:id="rId55"/>
    <p:sldId id="309" r:id="rId56"/>
    <p:sldId id="310" r:id="rId57"/>
    <p:sldId id="311" r:id="rId58"/>
    <p:sldId id="324" r:id="rId59"/>
    <p:sldId id="259" r:id="rId60"/>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38" autoAdjust="0"/>
  </p:normalViewPr>
  <p:slideViewPr>
    <p:cSldViewPr>
      <p:cViewPr varScale="1">
        <p:scale>
          <a:sx n="90" d="100"/>
          <a:sy n="90" d="100"/>
        </p:scale>
        <p:origin x="816" y="6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notesMaster" Target="notesMasters/notesMaster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F392E5-C194-4043-95A0-3BF81B4DC2EE}" type="datetimeFigureOut">
              <a:rPr lang="tr-TR" smtClean="0"/>
              <a:pPr/>
              <a:t>6.01.2024</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ECBA5B-8C3B-4664-98E9-1CEB57EC01EF}" type="slidenum">
              <a:rPr lang="tr-TR" smtClean="0"/>
              <a:pPr/>
              <a:t>‹#›</a:t>
            </a:fld>
            <a:endParaRPr lang="tr-TR"/>
          </a:p>
        </p:txBody>
      </p:sp>
    </p:spTree>
    <p:extLst>
      <p:ext uri="{BB962C8B-B14F-4D97-AF65-F5344CB8AC3E}">
        <p14:creationId xmlns:p14="http://schemas.microsoft.com/office/powerpoint/2010/main" val="1935922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4ECBA5B-8C3B-4664-98E9-1CEB57EC01EF}" type="slidenum">
              <a:rPr lang="tr-TR" smtClean="0"/>
              <a:pPr/>
              <a:t>2</a:t>
            </a:fld>
            <a:endParaRPr lang="tr-TR"/>
          </a:p>
        </p:txBody>
      </p:sp>
    </p:spTree>
    <p:extLst>
      <p:ext uri="{BB962C8B-B14F-4D97-AF65-F5344CB8AC3E}">
        <p14:creationId xmlns:p14="http://schemas.microsoft.com/office/powerpoint/2010/main" val="3544425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4ECBA5B-8C3B-4664-98E9-1CEB57EC01EF}" type="slidenum">
              <a:rPr lang="tr-TR" smtClean="0"/>
              <a:pPr/>
              <a:t>7</a:t>
            </a:fld>
            <a:endParaRPr lang="tr-TR"/>
          </a:p>
        </p:txBody>
      </p:sp>
    </p:spTree>
    <p:extLst>
      <p:ext uri="{BB962C8B-B14F-4D97-AF65-F5344CB8AC3E}">
        <p14:creationId xmlns:p14="http://schemas.microsoft.com/office/powerpoint/2010/main" val="35699943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 Üçgen 9"/>
          <p:cNvSpPr/>
          <p:nvPr/>
        </p:nvSpPr>
        <p:spPr>
          <a:xfrm>
            <a:off x="-2" y="3498110"/>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Başlık 8"/>
          <p:cNvSpPr>
            <a:spLocks noGrp="1"/>
          </p:cNvSpPr>
          <p:nvPr>
            <p:ph type="ctrTitle"/>
          </p:nvPr>
        </p:nvSpPr>
        <p:spPr>
          <a:xfrm>
            <a:off x="685800" y="1314452"/>
            <a:ext cx="7772400" cy="137232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685800" y="2708705"/>
            <a:ext cx="7772400" cy="899778"/>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Grup 1"/>
          <p:cNvGrpSpPr/>
          <p:nvPr/>
        </p:nvGrpSpPr>
        <p:grpSpPr>
          <a:xfrm>
            <a:off x="-3765" y="3714750"/>
            <a:ext cx="9147765" cy="1434066"/>
            <a:chOff x="-3765" y="4832896"/>
            <a:chExt cx="9147765" cy="2032192"/>
          </a:xfrm>
        </p:grpSpPr>
        <p:sp>
          <p:nvSpPr>
            <p:cNvPr id="7" name="Serbest 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erbest 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Serbest 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Düz Bağlayıcı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Veri Yer Tutucusu 29"/>
          <p:cNvSpPr>
            <a:spLocks noGrp="1"/>
          </p:cNvSpPr>
          <p:nvPr>
            <p:ph type="dt" sz="half" idx="10"/>
          </p:nvPr>
        </p:nvSpPr>
        <p:spPr/>
        <p:txBody>
          <a:bodyPr/>
          <a:lstStyle>
            <a:lvl1pPr>
              <a:defRPr>
                <a:solidFill>
                  <a:srgbClr val="FFFFFF"/>
                </a:solidFill>
              </a:defRPr>
            </a:lvl1pPr>
            <a:extLst/>
          </a:lstStyle>
          <a:p>
            <a:fld id="{A23720DD-5B6D-40BF-8493-A6B52D484E6B}" type="datetimeFigureOut">
              <a:rPr lang="tr-TR" smtClean="0"/>
              <a:pPr/>
              <a:t>6.01.2024</a:t>
            </a:fld>
            <a:endParaRPr lang="tr-TR"/>
          </a:p>
        </p:txBody>
      </p:sp>
      <p:sp>
        <p:nvSpPr>
          <p:cNvPr id="19" name="Altbilgi Yer Tutucusu 18"/>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Slayt Numarası Yer Tutucusu 26"/>
          <p:cNvSpPr>
            <a:spLocks noGrp="1"/>
          </p:cNvSpPr>
          <p:nvPr>
            <p:ph type="sldNum" sz="quarter" idx="12"/>
          </p:nvPr>
        </p:nvSpPr>
        <p:spPr/>
        <p:txBody>
          <a:bodyPr/>
          <a:lstStyle>
            <a:lvl1pPr>
              <a:defRPr>
                <a:solidFill>
                  <a:srgbClr val="FFFFFF"/>
                </a:solidFill>
              </a:defRPr>
            </a:lvl1pPr>
            <a:extLst/>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110998"/>
            <a:ext cx="8229600" cy="328955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6.01.2024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44013" y="205981"/>
            <a:ext cx="1777470" cy="4194571"/>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05981"/>
            <a:ext cx="6324600" cy="419457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6.01.2024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2400300"/>
            <a:ext cx="7543800" cy="1143000"/>
          </a:xfrm>
        </p:spPr>
        <p:txBody>
          <a:bodyPr>
            <a:noAutofit/>
          </a:bodyPr>
          <a:lstStyle>
            <a:lvl1pPr>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3543300"/>
            <a:ext cx="6858000" cy="74295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7" name="Rectangle 6"/>
          <p:cNvSpPr/>
          <p:nvPr/>
        </p:nvSpPr>
        <p:spPr>
          <a:xfrm>
            <a:off x="777240" y="4629150"/>
            <a:ext cx="7543800" cy="205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2457450"/>
            <a:ext cx="7543800" cy="1257300"/>
          </a:xfrm>
        </p:spPr>
        <p:txBody>
          <a:bodyPr anchor="b" anchorCtr="0"/>
          <a:lstStyle>
            <a:lvl1pPr algn="l">
              <a:defRPr sz="54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3714750"/>
            <a:ext cx="6858000" cy="6858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8" name="Rectangle 7"/>
          <p:cNvSpPr/>
          <p:nvPr/>
        </p:nvSpPr>
        <p:spPr>
          <a:xfrm>
            <a:off x="777240" y="4629150"/>
            <a:ext cx="7543800" cy="205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457201"/>
            <a:ext cx="3657600" cy="282549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457201"/>
            <a:ext cx="3657600" cy="282549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pPr/>
              <a:t>6.01.2024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457200"/>
            <a:ext cx="3657600" cy="47982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758952" y="996948"/>
            <a:ext cx="3657600" cy="2286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457200"/>
            <a:ext cx="3657600" cy="47982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996948"/>
            <a:ext cx="3657600" cy="2286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pPr/>
              <a:t>6.01.2024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cxnSp>
        <p:nvCxnSpPr>
          <p:cNvPr id="11" name="Straight Connector 10"/>
          <p:cNvCxnSpPr/>
          <p:nvPr/>
        </p:nvCxnSpPr>
        <p:spPr>
          <a:xfrm>
            <a:off x="758952" y="937022"/>
            <a:ext cx="3657600"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937022"/>
            <a:ext cx="3657600" cy="1191"/>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pPr/>
              <a:t>6.01.2024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6.01.2024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3429000"/>
            <a:ext cx="6784848" cy="1200150"/>
          </a:xfrm>
        </p:spPr>
        <p:txBody>
          <a:bodyPr anchor="b">
            <a:normAutofit/>
          </a:bodyPr>
          <a:lstStyle>
            <a:lvl1pPr algn="l">
              <a:defRPr sz="5400" b="0"/>
            </a:lvl1pPr>
          </a:lstStyle>
          <a:p>
            <a:r>
              <a:rPr lang="tr-TR" smtClean="0"/>
              <a:t>Asıl başlık stili için tıklatın</a:t>
            </a:r>
            <a:endParaRPr lang="en-US"/>
          </a:p>
        </p:txBody>
      </p:sp>
      <p:sp>
        <p:nvSpPr>
          <p:cNvPr id="3" name="Content Placeholder 2"/>
          <p:cNvSpPr>
            <a:spLocks noGrp="1"/>
          </p:cNvSpPr>
          <p:nvPr>
            <p:ph idx="1"/>
          </p:nvPr>
        </p:nvSpPr>
        <p:spPr>
          <a:xfrm>
            <a:off x="3710866" y="342900"/>
            <a:ext cx="4594934" cy="30860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342900"/>
            <a:ext cx="2673657" cy="30861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6.01.2024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cxnSp>
        <p:nvCxnSpPr>
          <p:cNvPr id="10" name="Straight Connector 9"/>
          <p:cNvCxnSpPr/>
          <p:nvPr/>
        </p:nvCxnSpPr>
        <p:spPr>
          <a:xfrm rot="5400000">
            <a:off x="2153444" y="1885752"/>
            <a:ext cx="28575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6.01.2024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
        <p:nvSpPr>
          <p:cNvPr id="7" name="Başlık 6"/>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3429000"/>
            <a:ext cx="6784848" cy="1200150"/>
          </a:xfrm>
        </p:spPr>
        <p:txBody>
          <a:bodyPr anchor="b">
            <a:normAutofit/>
          </a:bodyPr>
          <a:lstStyle>
            <a:lvl1pPr algn="l">
              <a:defRPr sz="5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342900"/>
            <a:ext cx="7543800" cy="21717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2628900"/>
            <a:ext cx="7391400" cy="603647"/>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6.01.2024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514350"/>
            <a:ext cx="7239000" cy="291465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514351"/>
            <a:ext cx="1828800" cy="405764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514351"/>
            <a:ext cx="5715000" cy="36576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76" y="794784"/>
            <a:ext cx="7772400" cy="13716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922713" y="2198784"/>
            <a:ext cx="4572000" cy="1091166"/>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pPr/>
              <a:t>6.01.2024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
        <p:nvSpPr>
          <p:cNvPr id="7" name="Köşeli Çift Ayraç 6"/>
          <p:cNvSpPr/>
          <p:nvPr/>
        </p:nvSpPr>
        <p:spPr>
          <a:xfrm>
            <a:off x="3636680"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Köşeli Çift Ayraç 7"/>
          <p:cNvSpPr/>
          <p:nvPr/>
        </p:nvSpPr>
        <p:spPr>
          <a:xfrm>
            <a:off x="3450264"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pPr/>
              <a:t>6.01.2024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pPr/>
              <a:t>‹#›</a:t>
            </a:fld>
            <a:endParaRPr lang="tr-TR"/>
          </a:p>
        </p:txBody>
      </p:sp>
      <p:sp>
        <p:nvSpPr>
          <p:cNvPr id="8" name="Başlık 7"/>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04788"/>
            <a:ext cx="8229600" cy="857250"/>
          </a:xfrm>
        </p:spPr>
        <p:txBody>
          <a:bodyPr anchor="ctr"/>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4057650"/>
            <a:ext cx="4040188"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9" y="4057650"/>
            <a:ext cx="4041775"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083222"/>
            <a:ext cx="4040188" cy="2956322"/>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8" y="1083222"/>
            <a:ext cx="4041775" cy="2956322"/>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pPr/>
              <a:t>6.01.2024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A23720DD-5B6D-40BF-8493-A6B52D484E6B}" type="datetimeFigureOut">
              <a:rPr lang="tr-TR" smtClean="0"/>
              <a:pPr/>
              <a:t>6.01.2024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a:t>
            </a:fld>
            <a:endParaRPr lang="tr-TR"/>
          </a:p>
        </p:txBody>
      </p:sp>
      <p:sp>
        <p:nvSpPr>
          <p:cNvPr id="6" name="Başlık 5"/>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pPr/>
              <a:t>6.01.2024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3657600"/>
            <a:ext cx="7481776" cy="3429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419600" y="4016327"/>
            <a:ext cx="3974592" cy="6858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914400" y="205740"/>
            <a:ext cx="7479792" cy="3429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727032" y="4805958"/>
            <a:ext cx="1920240" cy="274320"/>
          </a:xfrm>
        </p:spPr>
        <p:txBody>
          <a:bodyPr/>
          <a:lstStyle/>
          <a:p>
            <a:fld id="{A23720DD-5B6D-40BF-8493-A6B52D484E6B}" type="datetimeFigureOut">
              <a:rPr lang="tr-TR" smtClean="0"/>
              <a:pPr/>
              <a:t>6.01.2024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141232" y="4082552"/>
            <a:ext cx="7162800" cy="486174"/>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Resim Yer Tutucusu 2"/>
          <p:cNvSpPr>
            <a:spLocks noGrp="1"/>
          </p:cNvSpPr>
          <p:nvPr>
            <p:ph type="pic" idx="1"/>
          </p:nvPr>
        </p:nvSpPr>
        <p:spPr>
          <a:xfrm>
            <a:off x="228600" y="142476"/>
            <a:ext cx="8686800" cy="329184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Veri Yer Tutucusu 4"/>
          <p:cNvSpPr>
            <a:spLocks noGrp="1"/>
          </p:cNvSpPr>
          <p:nvPr>
            <p:ph type="dt" sz="half" idx="10"/>
          </p:nvPr>
        </p:nvSpPr>
        <p:spPr/>
        <p:txBody>
          <a:bodyPr/>
          <a:lstStyle>
            <a:lvl1pPr>
              <a:defRPr>
                <a:solidFill>
                  <a:schemeClr val="tx1"/>
                </a:solidFill>
              </a:defRPr>
            </a:lvl1pPr>
            <a:extLst/>
          </a:lstStyle>
          <a:p>
            <a:fld id="{A23720DD-5B6D-40BF-8493-A6B52D484E6B}" type="datetimeFigureOut">
              <a:rPr lang="tr-TR" smtClean="0"/>
              <a:pPr/>
              <a:t>6.01.2024</a:t>
            </a:fld>
            <a:endParaRPr lang="tr-TR"/>
          </a:p>
        </p:txBody>
      </p:sp>
      <p:sp>
        <p:nvSpPr>
          <p:cNvPr id="6" name="Altbilgi Yer Tutucusu 5"/>
          <p:cNvSpPr>
            <a:spLocks noGrp="1"/>
          </p:cNvSpPr>
          <p:nvPr>
            <p:ph type="ftr" sz="quarter" idx="11"/>
          </p:nvPr>
        </p:nvSpPr>
        <p:spPr>
          <a:xfrm>
            <a:off x="4380075" y="4805958"/>
            <a:ext cx="2350681" cy="273844"/>
          </a:xfrm>
        </p:spPr>
        <p:txBody>
          <a:bodyPr/>
          <a:lstStyle>
            <a:lvl1pPr>
              <a:defRPr>
                <a:solidFill>
                  <a:schemeClr val="tx1"/>
                </a:solidFill>
              </a:defRPr>
            </a:lvl1pPr>
            <a:extLst/>
          </a:lstStyle>
          <a:p>
            <a:endParaRPr lang="tr-TR"/>
          </a:p>
        </p:txBody>
      </p:sp>
      <p:sp>
        <p:nvSpPr>
          <p:cNvPr id="7" name="Slayt Numarası Yer Tutucusu 6"/>
          <p:cNvSpPr>
            <a:spLocks noGrp="1"/>
          </p:cNvSpPr>
          <p:nvPr>
            <p:ph type="sldNum" sz="quarter" idx="12"/>
          </p:nvPr>
        </p:nvSpPr>
        <p:spPr/>
        <p:txBody>
          <a:bodyPr/>
          <a:lstStyle>
            <a:lvl1pPr>
              <a:defRPr>
                <a:solidFill>
                  <a:schemeClr val="tx1"/>
                </a:solidFill>
              </a:defRPr>
            </a:lvl1pPr>
            <a:extLst/>
          </a:lstStyle>
          <a:p>
            <a:fld id="{F302176B-0E47-46AC-8F43-DAB4B8A37D06}" type="slidenum">
              <a:rPr lang="tr-TR" smtClean="0"/>
              <a:pPr/>
              <a:t>‹#›</a:t>
            </a:fld>
            <a:endParaRPr lang="tr-TR"/>
          </a:p>
        </p:txBody>
      </p:sp>
      <p:sp>
        <p:nvSpPr>
          <p:cNvPr id="2" name="Başlık 1"/>
          <p:cNvSpPr>
            <a:spLocks noGrp="1"/>
          </p:cNvSpPr>
          <p:nvPr>
            <p:ph type="title"/>
          </p:nvPr>
        </p:nvSpPr>
        <p:spPr>
          <a:xfrm>
            <a:off x="228600" y="3648842"/>
            <a:ext cx="8075432" cy="422004"/>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Serbest Form 7"/>
          <p:cNvSpPr>
            <a:spLocks/>
          </p:cNvSpPr>
          <p:nvPr/>
        </p:nvSpPr>
        <p:spPr bwMode="auto">
          <a:xfrm>
            <a:off x="499273" y="4458703"/>
            <a:ext cx="4940624"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erbest Form 8"/>
          <p:cNvSpPr>
            <a:spLocks/>
          </p:cNvSpPr>
          <p:nvPr/>
        </p:nvSpPr>
        <p:spPr bwMode="auto">
          <a:xfrm>
            <a:off x="485717" y="4454259"/>
            <a:ext cx="369045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 Üçgen 9"/>
          <p:cNvSpPr>
            <a:spLocks/>
          </p:cNvSpPr>
          <p:nvPr/>
        </p:nvSpPr>
        <p:spPr bwMode="auto">
          <a:xfrm>
            <a:off x="-6042" y="4343441"/>
            <a:ext cx="3402314" cy="810651"/>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Düz Bağlayıcı 10"/>
          <p:cNvCxnSpPr/>
          <p:nvPr/>
        </p:nvCxnSpPr>
        <p:spPr>
          <a:xfrm>
            <a:off x="-9237" y="4340805"/>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Köşeli Çift Ayraç 11"/>
          <p:cNvSpPr/>
          <p:nvPr/>
        </p:nvSpPr>
        <p:spPr>
          <a:xfrm>
            <a:off x="8664112"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Köşeli Çift Ayraç 12"/>
          <p:cNvSpPr/>
          <p:nvPr/>
        </p:nvSpPr>
        <p:spPr>
          <a:xfrm>
            <a:off x="8477696"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Serbest Form 12"/>
          <p:cNvSpPr>
            <a:spLocks/>
          </p:cNvSpPr>
          <p:nvPr/>
        </p:nvSpPr>
        <p:spPr bwMode="auto">
          <a:xfrm>
            <a:off x="499273" y="4458703"/>
            <a:ext cx="4940624"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erbest Form 11"/>
          <p:cNvSpPr>
            <a:spLocks/>
          </p:cNvSpPr>
          <p:nvPr/>
        </p:nvSpPr>
        <p:spPr bwMode="auto">
          <a:xfrm>
            <a:off x="485717" y="4454259"/>
            <a:ext cx="369045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ik Üçgen 13"/>
          <p:cNvSpPr>
            <a:spLocks/>
          </p:cNvSpPr>
          <p:nvPr/>
        </p:nvSpPr>
        <p:spPr bwMode="auto">
          <a:xfrm>
            <a:off x="-6042" y="4343441"/>
            <a:ext cx="3402314" cy="810651"/>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Düz Bağlayıcı 14"/>
          <p:cNvCxnSpPr/>
          <p:nvPr/>
        </p:nvCxnSpPr>
        <p:spPr>
          <a:xfrm>
            <a:off x="-9237" y="4340805"/>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Başlık Yer Tutucusu 8"/>
          <p:cNvSpPr>
            <a:spLocks noGrp="1"/>
          </p:cNvSpPr>
          <p:nvPr>
            <p:ph type="title"/>
          </p:nvPr>
        </p:nvSpPr>
        <p:spPr>
          <a:xfrm>
            <a:off x="457200" y="205979"/>
            <a:ext cx="8229600" cy="85725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110997"/>
            <a:ext cx="8229600" cy="339447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6727032" y="4805958"/>
            <a:ext cx="1920240" cy="274320"/>
          </a:xfrm>
          <a:prstGeom prst="rect">
            <a:avLst/>
          </a:prstGeom>
        </p:spPr>
        <p:txBody>
          <a:bodyPr vert="horz" anchor="b"/>
          <a:lstStyle>
            <a:lvl1pPr algn="l" eaLnBrk="1" latinLnBrk="0" hangingPunct="1">
              <a:defRPr kumimoji="0" sz="1000">
                <a:solidFill>
                  <a:schemeClr val="tx1"/>
                </a:solidFill>
              </a:defRPr>
            </a:lvl1pPr>
            <a:extLst/>
          </a:lstStyle>
          <a:p>
            <a:fld id="{A23720DD-5B6D-40BF-8493-A6B52D484E6B}" type="datetimeFigureOut">
              <a:rPr lang="tr-TR" smtClean="0"/>
              <a:pPr/>
              <a:t>6.01.2024</a:t>
            </a:fld>
            <a:endParaRPr lang="tr-TR"/>
          </a:p>
        </p:txBody>
      </p:sp>
      <p:sp>
        <p:nvSpPr>
          <p:cNvPr id="22" name="Altbilgi Yer Tutucusu 21"/>
          <p:cNvSpPr>
            <a:spLocks noGrp="1"/>
          </p:cNvSpPr>
          <p:nvPr>
            <p:ph type="ftr" sz="quarter" idx="3"/>
          </p:nvPr>
        </p:nvSpPr>
        <p:spPr>
          <a:xfrm>
            <a:off x="4380075" y="4805958"/>
            <a:ext cx="2350681" cy="273844"/>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Slayt Numarası Yer Tutucusu 17"/>
          <p:cNvSpPr>
            <a:spLocks noGrp="1"/>
          </p:cNvSpPr>
          <p:nvPr>
            <p:ph type="sldNum" sz="quarter" idx="4"/>
          </p:nvPr>
        </p:nvSpPr>
        <p:spPr>
          <a:xfrm>
            <a:off x="8647272" y="4805958"/>
            <a:ext cx="365760" cy="273844"/>
          </a:xfrm>
          <a:prstGeom prst="rect">
            <a:avLst/>
          </a:prstGeom>
        </p:spPr>
        <p:txBody>
          <a:bodyPr vert="horz" anchor="b"/>
          <a:lstStyle>
            <a:lvl1pPr algn="r" eaLnBrk="1" latinLnBrk="0" hangingPunct="1">
              <a:defRPr kumimoji="0" sz="1000" b="0">
                <a:solidFill>
                  <a:schemeClr val="tx1"/>
                </a:solidFill>
              </a:defRPr>
            </a:lvl1pPr>
            <a:extLst/>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4237"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3429000"/>
            <a:ext cx="6781800" cy="120015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514350"/>
            <a:ext cx="7543800" cy="291465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4656582"/>
            <a:ext cx="2133600" cy="273844"/>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23720DD-5B6D-40BF-8493-A6B52D484E6B}" type="datetimeFigureOut">
              <a:rPr lang="tr-TR" smtClean="0"/>
              <a:pPr/>
              <a:t>6.01.2024</a:t>
            </a:fld>
            <a:endParaRPr lang="tr-TR"/>
          </a:p>
        </p:txBody>
      </p:sp>
      <p:sp>
        <p:nvSpPr>
          <p:cNvPr id="5" name="Footer Placeholder 4"/>
          <p:cNvSpPr>
            <a:spLocks noGrp="1"/>
          </p:cNvSpPr>
          <p:nvPr>
            <p:ph type="ftr" sz="quarter" idx="3"/>
          </p:nvPr>
        </p:nvSpPr>
        <p:spPr>
          <a:xfrm>
            <a:off x="762000" y="4656582"/>
            <a:ext cx="4873869" cy="273844"/>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tr-TR"/>
          </a:p>
        </p:txBody>
      </p:sp>
      <p:sp>
        <p:nvSpPr>
          <p:cNvPr id="6" name="Slide Number Placeholder 5"/>
          <p:cNvSpPr>
            <a:spLocks noGrp="1"/>
          </p:cNvSpPr>
          <p:nvPr>
            <p:ph type="sldNum" sz="quarter" idx="4"/>
          </p:nvPr>
        </p:nvSpPr>
        <p:spPr>
          <a:xfrm>
            <a:off x="7620000" y="4265676"/>
            <a:ext cx="762000" cy="273844"/>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302176B-0E47-46AC-8F43-DAB4B8A37D06}" type="slidenum">
              <a:rPr lang="tr-TR" smtClean="0"/>
              <a:pPr/>
              <a:t>‹#›</a:t>
            </a:fld>
            <a:endParaRPr lang="tr-TR"/>
          </a:p>
        </p:txBody>
      </p:sp>
      <p:sp>
        <p:nvSpPr>
          <p:cNvPr id="8" name="Rectangle 7"/>
          <p:cNvSpPr/>
          <p:nvPr/>
        </p:nvSpPr>
        <p:spPr>
          <a:xfrm>
            <a:off x="777240" y="0"/>
            <a:ext cx="7543800" cy="285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4629150"/>
            <a:ext cx="7543800" cy="205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513" r:id="rId1"/>
    <p:sldLayoutId id="2147484514" r:id="rId2"/>
    <p:sldLayoutId id="2147484515" r:id="rId3"/>
    <p:sldLayoutId id="2147484516" r:id="rId4"/>
    <p:sldLayoutId id="2147484517" r:id="rId5"/>
    <p:sldLayoutId id="2147484518" r:id="rId6"/>
    <p:sldLayoutId id="2147484519" r:id="rId7"/>
    <p:sldLayoutId id="2147484520" r:id="rId8"/>
    <p:sldLayoutId id="2147484521" r:id="rId9"/>
    <p:sldLayoutId id="2147484522" r:id="rId10"/>
    <p:sldLayoutId id="214748452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1923679"/>
            <a:ext cx="8064896" cy="535415"/>
          </a:xfrm>
        </p:spPr>
        <p:txBody>
          <a:bodyPr>
            <a:normAutofit/>
          </a:bodyPr>
          <a:lstStyle/>
          <a:p>
            <a:pPr algn="ctr"/>
            <a:r>
              <a:rPr lang="tr-TR" sz="2800" dirty="0" smtClean="0">
                <a:solidFill>
                  <a:schemeClr val="tx1"/>
                </a:solidFill>
                <a:effectLst>
                  <a:outerShdw blurRad="38100" dist="38100" dir="2700000" algn="tl">
                    <a:srgbClr val="000000">
                      <a:alpha val="43137"/>
                    </a:srgbClr>
                  </a:outerShdw>
                </a:effectLst>
                <a:latin typeface="Georgia" pitchFamily="18" charset="0"/>
              </a:rPr>
              <a:t>TÜRKİYE MUAYTHAI </a:t>
            </a:r>
            <a:r>
              <a:rPr lang="tr-TR" sz="2800" dirty="0" smtClean="0">
                <a:solidFill>
                  <a:schemeClr val="tx1"/>
                </a:solidFill>
                <a:effectLst>
                  <a:outerShdw blurRad="38100" dist="38100" dir="2700000" algn="tl">
                    <a:srgbClr val="000000">
                      <a:alpha val="43137"/>
                    </a:srgbClr>
                  </a:outerShdw>
                </a:effectLst>
                <a:latin typeface="Georgia" pitchFamily="18" charset="0"/>
              </a:rPr>
              <a:t>FEDERASYONU</a:t>
            </a:r>
            <a:endParaRPr lang="tr-TR" sz="2800" dirty="0">
              <a:solidFill>
                <a:schemeClr val="tx1"/>
              </a:solidFill>
              <a:effectLst>
                <a:outerShdw blurRad="38100" dist="38100" dir="2700000" algn="tl">
                  <a:srgbClr val="000000">
                    <a:alpha val="43137"/>
                  </a:srgbClr>
                </a:outerShdw>
              </a:effectLst>
              <a:latin typeface="Georgia" pitchFamily="18" charset="0"/>
            </a:endParaRPr>
          </a:p>
        </p:txBody>
      </p:sp>
      <p:sp>
        <p:nvSpPr>
          <p:cNvPr id="3" name="Alt Başlık 2"/>
          <p:cNvSpPr>
            <a:spLocks noGrp="1"/>
          </p:cNvSpPr>
          <p:nvPr>
            <p:ph type="subTitle" idx="1"/>
          </p:nvPr>
        </p:nvSpPr>
        <p:spPr>
          <a:xfrm>
            <a:off x="1259632" y="2459094"/>
            <a:ext cx="6400800" cy="904744"/>
          </a:xfrm>
        </p:spPr>
        <p:txBody>
          <a:bodyPr>
            <a:normAutofit/>
          </a:bodyPr>
          <a:lstStyle/>
          <a:p>
            <a:pPr algn="ctr"/>
            <a:r>
              <a:rPr lang="tr-TR" sz="2000" dirty="0" smtClean="0">
                <a:solidFill>
                  <a:schemeClr val="tx1"/>
                </a:solidFill>
                <a:effectLst>
                  <a:outerShdw blurRad="38100" dist="38100" dir="2700000" algn="tl">
                    <a:srgbClr val="000000">
                      <a:alpha val="43137"/>
                    </a:srgbClr>
                  </a:outerShdw>
                </a:effectLst>
                <a:latin typeface="Georgia" pitchFamily="18" charset="0"/>
              </a:rPr>
              <a:t>UZAKTAN EĞİTİM</a:t>
            </a:r>
          </a:p>
          <a:p>
            <a:pPr algn="ctr"/>
            <a:r>
              <a:rPr lang="tr-TR" sz="2000" dirty="0" smtClean="0">
                <a:solidFill>
                  <a:schemeClr val="tx1"/>
                </a:solidFill>
                <a:effectLst>
                  <a:outerShdw blurRad="38100" dist="38100" dir="2700000" algn="tl">
                    <a:srgbClr val="000000">
                      <a:alpha val="43137"/>
                    </a:srgbClr>
                  </a:outerShdw>
                </a:effectLst>
                <a:latin typeface="Georgia" pitchFamily="18" charset="0"/>
              </a:rPr>
              <a:t>ANTRENÖR GELİŞİM SEMİNERİ</a:t>
            </a:r>
          </a:p>
        </p:txBody>
      </p:sp>
      <p:sp>
        <p:nvSpPr>
          <p:cNvPr id="8" name="Metin kutusu 7"/>
          <p:cNvSpPr txBox="1"/>
          <p:nvPr/>
        </p:nvSpPr>
        <p:spPr>
          <a:xfrm>
            <a:off x="714348" y="4155926"/>
            <a:ext cx="7644997" cy="523220"/>
          </a:xfrm>
          <a:prstGeom prst="rect">
            <a:avLst/>
          </a:prstGeom>
          <a:noFill/>
        </p:spPr>
        <p:txBody>
          <a:bodyPr wrap="square" rtlCol="0">
            <a:spAutoFit/>
          </a:bodyPr>
          <a:lstStyle/>
          <a:p>
            <a:pPr algn="ctr"/>
            <a:r>
              <a:rPr lang="tr-TR" sz="2800" b="1" dirty="0" smtClean="0">
                <a:effectLst>
                  <a:outerShdw blurRad="38100" dist="38100" dir="2700000" algn="tl">
                    <a:srgbClr val="000000">
                      <a:alpha val="43137"/>
                    </a:srgbClr>
                  </a:outerShdw>
                </a:effectLst>
              </a:rPr>
              <a:t>ÇOCUK KORUMA PROGRAMI</a:t>
            </a:r>
          </a:p>
        </p:txBody>
      </p:sp>
      <p:sp>
        <p:nvSpPr>
          <p:cNvPr id="9" name="Metin kutusu 8"/>
          <p:cNvSpPr txBox="1"/>
          <p:nvPr/>
        </p:nvSpPr>
        <p:spPr>
          <a:xfrm>
            <a:off x="1331640" y="4619332"/>
            <a:ext cx="6328792" cy="830997"/>
          </a:xfrm>
          <a:prstGeom prst="rect">
            <a:avLst/>
          </a:prstGeom>
          <a:noFill/>
        </p:spPr>
        <p:txBody>
          <a:bodyPr wrap="square" rtlCol="0">
            <a:spAutoFit/>
          </a:bodyPr>
          <a:lstStyle/>
          <a:p>
            <a:pPr algn="ctr"/>
            <a:r>
              <a:rPr lang="tr-TR" sz="2400" b="1" dirty="0" smtClean="0"/>
              <a:t>Prof. Dr. Mehmet BAYANSALDUZ Dokuz Eylül Üniversitesi</a:t>
            </a:r>
            <a:endParaRPr lang="tr-TR" sz="2400" b="1" dirty="0"/>
          </a:p>
        </p:txBody>
      </p:sp>
    </p:spTree>
    <p:extLst>
      <p:ext uri="{BB962C8B-B14F-4D97-AF65-F5344CB8AC3E}">
        <p14:creationId xmlns:p14="http://schemas.microsoft.com/office/powerpoint/2010/main" val="1234799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771550"/>
            <a:ext cx="9144000" cy="4371950"/>
          </a:xfrm>
        </p:spPr>
        <p:txBody>
          <a:bodyPr>
            <a:normAutofit fontScale="77500" lnSpcReduction="20000"/>
          </a:bodyPr>
          <a:lstStyle/>
          <a:p>
            <a:pPr algn="just">
              <a:lnSpc>
                <a:spcPct val="150000"/>
              </a:lnSpc>
              <a:spcAft>
                <a:spcPts val="12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Kötü </a:t>
            </a:r>
            <a:r>
              <a:rPr lang="tr-TR" sz="2800" dirty="0">
                <a:latin typeface="Times New Roman" panose="02020603050405020304" pitchFamily="18" charset="0"/>
                <a:ea typeface="Calibri" panose="020F0502020204030204" pitchFamily="34" charset="0"/>
                <a:cs typeface="Times New Roman" panose="02020603050405020304" pitchFamily="18" charset="0"/>
              </a:rPr>
              <a:t>yorumlar ve hakaret, </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Aşağılayıcı </a:t>
            </a:r>
            <a:r>
              <a:rPr lang="tr-TR" sz="2800" dirty="0">
                <a:latin typeface="Times New Roman" panose="02020603050405020304" pitchFamily="18" charset="0"/>
                <a:ea typeface="Calibri" panose="020F0502020204030204" pitchFamily="34" charset="0"/>
                <a:cs typeface="Times New Roman" panose="02020603050405020304" pitchFamily="18" charset="0"/>
              </a:rPr>
              <a:t>eylemler, </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Saldırganlık </a:t>
            </a:r>
            <a:r>
              <a:rPr lang="tr-TR" sz="2800" dirty="0">
                <a:latin typeface="Times New Roman" panose="02020603050405020304" pitchFamily="18" charset="0"/>
                <a:ea typeface="Calibri" panose="020F0502020204030204" pitchFamily="34" charset="0"/>
                <a:cs typeface="Times New Roman" panose="02020603050405020304" pitchFamily="18" charset="0"/>
              </a:rPr>
              <a:t>içeren veya tehdit edici eylemler, </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Sporcuya </a:t>
            </a:r>
            <a:r>
              <a:rPr lang="tr-TR" sz="2800" dirty="0">
                <a:latin typeface="Times New Roman" panose="02020603050405020304" pitchFamily="18" charset="0"/>
                <a:ea typeface="Calibri" panose="020F0502020204030204" pitchFamily="34" charset="0"/>
                <a:cs typeface="Times New Roman" panose="02020603050405020304" pitchFamily="18" charset="0"/>
              </a:rPr>
              <a:t>temas etmeden şiddet içeren eylemler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(Duvara </a:t>
            </a:r>
            <a:r>
              <a:rPr lang="tr-TR" sz="2800" dirty="0">
                <a:latin typeface="Times New Roman" panose="02020603050405020304" pitchFamily="18" charset="0"/>
                <a:ea typeface="Calibri" panose="020F0502020204030204" pitchFamily="34" charset="0"/>
                <a:cs typeface="Times New Roman" panose="02020603050405020304" pitchFamily="18" charset="0"/>
              </a:rPr>
              <a:t>spor ekipmanı fırlatmak vb.), </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Dikkat </a:t>
            </a:r>
            <a:r>
              <a:rPr lang="tr-TR" sz="2800" dirty="0">
                <a:latin typeface="Times New Roman" panose="02020603050405020304" pitchFamily="18" charset="0"/>
                <a:ea typeface="Calibri" panose="020F0502020204030204" pitchFamily="34" charset="0"/>
                <a:cs typeface="Times New Roman" panose="02020603050405020304" pitchFamily="18" charset="0"/>
              </a:rPr>
              <a:t>ve /veya desteğin kasıtlı reddi, </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Eğitim </a:t>
            </a:r>
            <a:r>
              <a:rPr lang="tr-TR" sz="2800" dirty="0">
                <a:latin typeface="Times New Roman" panose="02020603050405020304" pitchFamily="18" charset="0"/>
                <a:ea typeface="Calibri" panose="020F0502020204030204" pitchFamily="34" charset="0"/>
                <a:cs typeface="Times New Roman" panose="02020603050405020304" pitchFamily="18" charset="0"/>
              </a:rPr>
              <a:t>veya rekabetti şiddet aracı olarak kullanma. </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
        <p:nvSpPr>
          <p:cNvPr id="3" name="Unvan 2"/>
          <p:cNvSpPr>
            <a:spLocks noGrp="1"/>
          </p:cNvSpPr>
          <p:nvPr>
            <p:ph type="title"/>
          </p:nvPr>
        </p:nvSpPr>
        <p:spPr>
          <a:xfrm>
            <a:off x="0" y="5536"/>
            <a:ext cx="9144000" cy="555526"/>
          </a:xfrm>
        </p:spPr>
        <p:txBody>
          <a:bodyPr>
            <a:normAutofit fontScale="90000"/>
          </a:bodyPr>
          <a:lstStyle/>
          <a:p>
            <a:pPr algn="ctr"/>
            <a:r>
              <a:rPr lang="tr-TR" sz="3100" dirty="0">
                <a:effectLst/>
                <a:latin typeface="Times New Roman" panose="02020603050405020304" pitchFamily="18" charset="0"/>
                <a:ea typeface="Calibri" panose="020F0502020204030204" pitchFamily="34" charset="0"/>
                <a:cs typeface="Times New Roman" panose="02020603050405020304" pitchFamily="18" charset="0"/>
              </a:rPr>
              <a:t>Duygusal İstismar  </a:t>
            </a:r>
            <a:endParaRPr lang="tr-TR" dirty="0"/>
          </a:p>
        </p:txBody>
      </p:sp>
    </p:spTree>
    <p:extLst>
      <p:ext uri="{BB962C8B-B14F-4D97-AF65-F5344CB8AC3E}">
        <p14:creationId xmlns:p14="http://schemas.microsoft.com/office/powerpoint/2010/main" val="3556784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0"/>
            <a:ext cx="9144000" cy="5143500"/>
          </a:xfrm>
        </p:spPr>
        <p:txBody>
          <a:bodyPr/>
          <a:lstStyle/>
          <a:p>
            <a:pPr algn="ctr">
              <a:lnSpc>
                <a:spcPct val="150000"/>
              </a:lnSpc>
              <a:spcAft>
                <a:spcPts val="1200"/>
              </a:spcAft>
            </a:pPr>
            <a:r>
              <a:rPr lang="tr-TR" sz="2400" b="1" dirty="0">
                <a:latin typeface="Times New Roman" panose="02020603050405020304" pitchFamily="18" charset="0"/>
                <a:ea typeface="Calibri" panose="020F0502020204030204" pitchFamily="34" charset="0"/>
                <a:cs typeface="Times New Roman" panose="02020603050405020304" pitchFamily="18" charset="0"/>
              </a:rPr>
              <a:t>Spora Erken Yaşta </a:t>
            </a:r>
            <a:r>
              <a:rPr lang="tr-TR" sz="2400" b="1" dirty="0" smtClean="0">
                <a:latin typeface="Times New Roman" panose="02020603050405020304" pitchFamily="18" charset="0"/>
                <a:ea typeface="Calibri" panose="020F0502020204030204" pitchFamily="34" charset="0"/>
                <a:cs typeface="Times New Roman" panose="02020603050405020304" pitchFamily="18" charset="0"/>
              </a:rPr>
              <a:t>Başlama</a:t>
            </a:r>
          </a:p>
          <a:p>
            <a:pPr algn="ctr">
              <a:lnSpc>
                <a:spcPct val="150000"/>
              </a:lnSpc>
              <a:spcAft>
                <a:spcPts val="1200"/>
              </a:spcAft>
            </a:pPr>
            <a:r>
              <a:rPr lang="tr-TR" sz="2400" b="1"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2400" b="1" dirty="0">
                <a:latin typeface="Times New Roman" panose="02020603050405020304" pitchFamily="18" charset="0"/>
                <a:ea typeface="Calibri" panose="020F0502020204030204" pitchFamily="34" charset="0"/>
                <a:cs typeface="Times New Roman" panose="02020603050405020304" pitchFamily="18" charset="0"/>
              </a:rPr>
              <a:t>Sakatlıkla Antrenman </a:t>
            </a:r>
            <a:endParaRPr lang="tr-TR" sz="24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1200"/>
              </a:spcAft>
            </a:pPr>
            <a:r>
              <a:rPr lang="tr-TR" sz="2400" b="1" dirty="0">
                <a:latin typeface="Times New Roman" panose="02020603050405020304" pitchFamily="18" charset="0"/>
                <a:ea typeface="Calibri" panose="020F0502020204030204" pitchFamily="34" charset="0"/>
                <a:cs typeface="Times New Roman" panose="02020603050405020304" pitchFamily="18" charset="0"/>
              </a:rPr>
              <a:t>Doping Kullanımı </a:t>
            </a:r>
            <a:endParaRPr lang="tr-TR" sz="24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1200"/>
              </a:spcAft>
            </a:pPr>
            <a:r>
              <a:rPr lang="tr-TR" sz="2400" b="1" dirty="0">
                <a:latin typeface="Times New Roman" panose="02020603050405020304" pitchFamily="18" charset="0"/>
                <a:ea typeface="Calibri" panose="020F0502020204030204" pitchFamily="34" charset="0"/>
                <a:cs typeface="Times New Roman" panose="02020603050405020304" pitchFamily="18" charset="0"/>
              </a:rPr>
              <a:t>Yoğun Antrenman </a:t>
            </a:r>
            <a:endParaRPr lang="tr-TR" sz="24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1200"/>
              </a:spcAft>
            </a:pPr>
            <a:r>
              <a:rPr lang="tr-TR" sz="2400" b="1" dirty="0" smtClean="0">
                <a:latin typeface="Times New Roman" panose="02020603050405020304" pitchFamily="18" charset="0"/>
                <a:ea typeface="Calibri" panose="020F0502020204030204" pitchFamily="34" charset="0"/>
                <a:cs typeface="Times New Roman" panose="02020603050405020304" pitchFamily="18" charset="0"/>
              </a:rPr>
              <a:t>Mücadele </a:t>
            </a:r>
            <a:r>
              <a:rPr lang="tr-TR" sz="2400" b="1" dirty="0">
                <a:latin typeface="Times New Roman" panose="02020603050405020304" pitchFamily="18" charset="0"/>
                <a:ea typeface="Calibri" panose="020F0502020204030204" pitchFamily="34" charset="0"/>
                <a:cs typeface="Times New Roman" panose="02020603050405020304" pitchFamily="18" charset="0"/>
              </a:rPr>
              <a:t>Sporları </a:t>
            </a:r>
            <a:endParaRPr lang="tr-TR" sz="2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200"/>
              </a:spcAft>
            </a:pPr>
            <a:endParaRPr lang="tr-TR" sz="2000"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44669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699542"/>
            <a:ext cx="9144000" cy="4443959"/>
          </a:xfrm>
        </p:spPr>
        <p:txBody>
          <a:bodyPr>
            <a:normAutofit fontScale="55000" lnSpcReduction="20000"/>
          </a:bodyPr>
          <a:lstStyle/>
          <a:p>
            <a:pPr algn="just">
              <a:lnSpc>
                <a:spcPct val="170000"/>
              </a:lnSpc>
              <a:spcBef>
                <a:spcPts val="0"/>
              </a:spcBef>
            </a:pPr>
            <a:r>
              <a:rPr lang="tr-TR" sz="2900" b="1" dirty="0">
                <a:latin typeface="Times New Roman" panose="02020603050405020304" pitchFamily="18" charset="0"/>
                <a:ea typeface="Calibri" panose="020F0502020204030204" pitchFamily="34" charset="0"/>
                <a:cs typeface="Times New Roman" panose="02020603050405020304" pitchFamily="18" charset="0"/>
              </a:rPr>
              <a:t>a)</a:t>
            </a:r>
            <a:r>
              <a:rPr lang="tr-TR" sz="2900" dirty="0">
                <a:latin typeface="Times New Roman" panose="02020603050405020304" pitchFamily="18" charset="0"/>
                <a:ea typeface="Calibri" panose="020F0502020204030204" pitchFamily="34" charset="0"/>
                <a:cs typeface="Times New Roman" panose="02020603050405020304" pitchFamily="18" charset="0"/>
              </a:rPr>
              <a:t> Çocuk hakları konusunda ilk önemli adım 1924 Cenevre Çocuk Hakları Beyannamesi olmuştur. </a:t>
            </a:r>
            <a:r>
              <a:rPr lang="tr-TR" sz="2900" dirty="0">
                <a:latin typeface="Times New Roman" panose="02020603050405020304" pitchFamily="18" charset="0"/>
                <a:ea typeface="Calibri" panose="020F0502020204030204" pitchFamily="34" charset="0"/>
              </a:rPr>
              <a:t>1948’de Birleşmiş Milletler Genel Kurulunca kabul edilen İnsan Hakları Evrensel Bildirgesi’nde çocukların hak ve özgürlüklerine yeterince yer verilmemesi ve çocukların özel korunma gereksinimleri nedeniyle ayrı bir belge hazırlama çalışmaları başlatılmıştır. </a:t>
            </a:r>
            <a:endParaRPr lang="tr-TR" sz="29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tr-TR" sz="2900" dirty="0" smtClean="0">
                <a:latin typeface="Times New Roman" panose="02020603050405020304" pitchFamily="18" charset="0"/>
                <a:ea typeface="Calibri" panose="020F0502020204030204" pitchFamily="34" charset="0"/>
                <a:cs typeface="Times New Roman" panose="02020603050405020304" pitchFamily="18" charset="0"/>
              </a:rPr>
              <a:t>Devamında </a:t>
            </a:r>
            <a:r>
              <a:rPr lang="tr-TR" sz="2900" dirty="0">
                <a:latin typeface="Times New Roman" panose="02020603050405020304" pitchFamily="18" charset="0"/>
                <a:ea typeface="Calibri" panose="020F0502020204030204" pitchFamily="34" charset="0"/>
                <a:cs typeface="Times New Roman" panose="02020603050405020304" pitchFamily="18" charset="0"/>
              </a:rPr>
              <a:t>1959 yılında Birleşmiş Milletler Çocuk Hakları </a:t>
            </a:r>
            <a:r>
              <a:rPr lang="tr-TR" sz="2900" dirty="0" smtClean="0">
                <a:latin typeface="Times New Roman" panose="02020603050405020304" pitchFamily="18" charset="0"/>
                <a:ea typeface="Calibri" panose="020F0502020204030204" pitchFamily="34" charset="0"/>
                <a:cs typeface="Times New Roman" panose="02020603050405020304" pitchFamily="18" charset="0"/>
              </a:rPr>
              <a:t>Bildirgesi </a:t>
            </a:r>
            <a:r>
              <a:rPr lang="tr-TR" sz="2900" dirty="0">
                <a:latin typeface="Times New Roman" panose="02020603050405020304" pitchFamily="18" charset="0"/>
                <a:ea typeface="Calibri" panose="020F0502020204030204" pitchFamily="34" charset="0"/>
                <a:cs typeface="Times New Roman" panose="02020603050405020304" pitchFamily="18" charset="0"/>
              </a:rPr>
              <a:t>önemli </a:t>
            </a:r>
            <a:r>
              <a:rPr lang="tr-TR" sz="2900" dirty="0" smtClean="0">
                <a:latin typeface="Times New Roman" panose="02020603050405020304" pitchFamily="18" charset="0"/>
                <a:ea typeface="Calibri" panose="020F0502020204030204" pitchFamily="34" charset="0"/>
                <a:cs typeface="Times New Roman" panose="02020603050405020304" pitchFamily="18" charset="0"/>
              </a:rPr>
              <a:t>bir başka adım </a:t>
            </a:r>
            <a:r>
              <a:rPr lang="tr-TR" sz="2900" dirty="0">
                <a:latin typeface="Times New Roman" panose="02020603050405020304" pitchFamily="18" charset="0"/>
                <a:ea typeface="Calibri" panose="020F0502020204030204" pitchFamily="34" charset="0"/>
                <a:cs typeface="Times New Roman" panose="02020603050405020304" pitchFamily="18" charset="0"/>
              </a:rPr>
              <a:t>olarak görülmektedir. Fakat bu bildirgelerin devletleri hukuksal anlamda bağlayıcılığı bulunmadığı için, uluslararası yasal bir belgeye ihtiyaç duyulmuştur.   </a:t>
            </a:r>
            <a:endParaRPr lang="tr-TR" sz="29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70000"/>
              </a:lnSpc>
              <a:spcBef>
                <a:spcPts val="0"/>
              </a:spcBef>
            </a:pPr>
            <a:r>
              <a:rPr lang="tr-TR" sz="2900" dirty="0" smtClean="0">
                <a:latin typeface="Times New Roman" panose="02020603050405020304" pitchFamily="18" charset="0"/>
                <a:ea typeface="Calibri" panose="020F0502020204030204" pitchFamily="34" charset="0"/>
              </a:rPr>
              <a:t>1989’da </a:t>
            </a:r>
            <a:r>
              <a:rPr lang="tr-TR" sz="2900" dirty="0">
                <a:latin typeface="Times New Roman" panose="02020603050405020304" pitchFamily="18" charset="0"/>
                <a:ea typeface="Calibri" panose="020F0502020204030204" pitchFamily="34" charset="0"/>
              </a:rPr>
              <a:t>Birleşmiş Milletler Genel Kurulu, Çocuk Haklarına Dair Sözleşme’ </a:t>
            </a:r>
            <a:r>
              <a:rPr lang="tr-TR" sz="2900" dirty="0" err="1">
                <a:latin typeface="Times New Roman" panose="02020603050405020304" pitchFamily="18" charset="0"/>
                <a:ea typeface="Calibri" panose="020F0502020204030204" pitchFamily="34" charset="0"/>
              </a:rPr>
              <a:t>yi</a:t>
            </a:r>
            <a:r>
              <a:rPr lang="tr-TR" sz="2900" dirty="0">
                <a:latin typeface="Times New Roman" panose="02020603050405020304" pitchFamily="18" charset="0"/>
                <a:ea typeface="Calibri" panose="020F0502020204030204" pitchFamily="34" charset="0"/>
              </a:rPr>
              <a:t> kabul etmiştir. Böylece çocuk hakları evrensel bir boyut kazanmıştır</a:t>
            </a:r>
            <a:r>
              <a:rPr lang="tr-TR" sz="2900" dirty="0" smtClean="0">
                <a:latin typeface="Times New Roman" panose="02020603050405020304" pitchFamily="18" charset="0"/>
                <a:ea typeface="Calibri" panose="020F0502020204030204" pitchFamily="34" charset="0"/>
              </a:rPr>
              <a:t>.</a:t>
            </a:r>
            <a:endParaRPr lang="tr-TR" sz="29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tr-TR" sz="2900" dirty="0" smtClean="0">
                <a:latin typeface="Times New Roman" panose="02020603050405020304" pitchFamily="18" charset="0"/>
                <a:ea typeface="Calibri" panose="020F0502020204030204" pitchFamily="34" charset="0"/>
                <a:cs typeface="Times New Roman" panose="02020603050405020304" pitchFamily="18" charset="0"/>
              </a:rPr>
              <a:t>Çocuk </a:t>
            </a:r>
            <a:r>
              <a:rPr lang="tr-TR" sz="2900" dirty="0">
                <a:latin typeface="Times New Roman" panose="02020603050405020304" pitchFamily="18" charset="0"/>
                <a:ea typeface="Calibri" panose="020F0502020204030204" pitchFamily="34" charset="0"/>
                <a:cs typeface="Times New Roman" panose="02020603050405020304" pitchFamily="18" charset="0"/>
              </a:rPr>
              <a:t>Haklarına İlişkin Uluslararası Hukuk Düzenlemeleri Günümüzde modern çocukluk anlayışını hukuki boyutuyla ortaya koyan temel nitelikteki belge Birleşmiş Milletler Çocuk Hakları Sözleşmesidir.  </a:t>
            </a:r>
            <a:endParaRPr lang="tr-TR" sz="2900"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
        <p:nvSpPr>
          <p:cNvPr id="3" name="2 Başlık"/>
          <p:cNvSpPr>
            <a:spLocks noGrp="1"/>
          </p:cNvSpPr>
          <p:nvPr>
            <p:ph type="title"/>
          </p:nvPr>
        </p:nvSpPr>
        <p:spPr>
          <a:xfrm>
            <a:off x="0" y="-1"/>
            <a:ext cx="9144000" cy="699543"/>
          </a:xfrm>
        </p:spPr>
        <p:txBody>
          <a:bodyPr>
            <a:normAutofit fontScale="90000"/>
          </a:bodyPr>
          <a:lstStyle/>
          <a:p>
            <a:pPr marL="365760" lvl="0" indent="-256032" algn="ctr">
              <a:spcBef>
                <a:spcPts val="400"/>
              </a:spcBef>
              <a:buClr>
                <a:srgbClr val="FF0000"/>
              </a:buClr>
              <a:buSzPct val="68000"/>
              <a:buFont typeface="Wingdings 3"/>
              <a:buChar char=""/>
            </a:pPr>
            <a:r>
              <a:rPr lang="tr-TR" sz="2700" dirty="0" smtClean="0"/>
              <a:t/>
            </a:r>
            <a:br>
              <a:rPr lang="tr-TR" sz="2700" dirty="0" smtClean="0"/>
            </a:br>
            <a:r>
              <a:rPr lang="tr-TR" sz="2700" dirty="0" smtClean="0"/>
              <a:t/>
            </a:r>
            <a:br>
              <a:rPr lang="tr-TR" sz="2700" dirty="0" smtClean="0"/>
            </a:br>
            <a:r>
              <a:rPr lang="tr-TR" sz="2700" dirty="0" smtClean="0"/>
              <a:t/>
            </a:r>
            <a:br>
              <a:rPr lang="tr-TR" sz="2700" dirty="0" smtClean="0"/>
            </a:br>
            <a:r>
              <a:rPr lang="tr-TR" sz="3600" dirty="0" smtClean="0">
                <a:solidFill>
                  <a:prstClr val="black"/>
                </a:solidFill>
                <a:effectLst/>
                <a:latin typeface="Times New Roman" panose="02020603050405020304" pitchFamily="18" charset="0"/>
                <a:ea typeface="Calibri" panose="020F0502020204030204" pitchFamily="34" charset="0"/>
                <a:cs typeface="+mn-cs"/>
              </a:rPr>
              <a:t>TEMEL </a:t>
            </a:r>
            <a:r>
              <a:rPr lang="tr-TR" sz="3600" dirty="0">
                <a:solidFill>
                  <a:prstClr val="black"/>
                </a:solidFill>
                <a:effectLst/>
                <a:latin typeface="Times New Roman" panose="02020603050405020304" pitchFamily="18" charset="0"/>
                <a:ea typeface="Calibri" panose="020F0502020204030204" pitchFamily="34" charset="0"/>
                <a:cs typeface="+mn-cs"/>
              </a:rPr>
              <a:t>ÇOCUK KORUMA MEVZUATI </a:t>
            </a:r>
            <a:r>
              <a:rPr lang="tr-TR" sz="2700" b="0" dirty="0">
                <a:solidFill>
                  <a:prstClr val="black"/>
                </a:solidFill>
                <a:effectLst/>
                <a:ea typeface="+mn-ea"/>
                <a:cs typeface="+mn-cs"/>
              </a:rPr>
              <a:t/>
            </a:r>
            <a:br>
              <a:rPr lang="tr-TR" sz="2700" b="0" dirty="0">
                <a:solidFill>
                  <a:prstClr val="black"/>
                </a:solidFill>
                <a:effectLst/>
                <a:ea typeface="+mn-ea"/>
                <a:cs typeface="+mn-cs"/>
              </a:rPr>
            </a:b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3"/>
          <p:cNvSpPr>
            <a:spLocks noGrp="1"/>
          </p:cNvSpPr>
          <p:nvPr>
            <p:ph idx="1"/>
          </p:nvPr>
        </p:nvSpPr>
        <p:spPr>
          <a:xfrm>
            <a:off x="0" y="0"/>
            <a:ext cx="9144000" cy="5143500"/>
          </a:xfrm>
        </p:spPr>
        <p:txBody>
          <a:bodyPr>
            <a:normAutofit fontScale="70000" lnSpcReduction="20000"/>
          </a:bodyPr>
          <a:lstStyle/>
          <a:p>
            <a:pPr marL="252000" algn="just">
              <a:lnSpc>
                <a:spcPct val="160000"/>
              </a:lnSpc>
            </a:pPr>
            <a:r>
              <a:rPr lang="tr-TR" sz="2800" dirty="0" smtClean="0">
                <a:latin typeface="Times New Roman" panose="02020603050405020304" pitchFamily="18" charset="0"/>
                <a:ea typeface="Calibri" panose="020F0502020204030204" pitchFamily="34" charset="0"/>
              </a:rPr>
              <a:t>BMÇH Sözleşmesi; </a:t>
            </a:r>
            <a:r>
              <a:rPr lang="tr-TR" sz="2800" dirty="0">
                <a:latin typeface="Times New Roman" panose="02020603050405020304" pitchFamily="18" charset="0"/>
                <a:ea typeface="Calibri" panose="020F0502020204030204" pitchFamily="34" charset="0"/>
              </a:rPr>
              <a:t>tüm çocukların </a:t>
            </a:r>
            <a:r>
              <a:rPr lang="tr-TR" sz="2800" dirty="0" smtClean="0">
                <a:latin typeface="Times New Roman" panose="02020603050405020304" pitchFamily="18" charset="0"/>
                <a:ea typeface="Calibri" panose="020F0502020204030204" pitchFamily="34" charset="0"/>
              </a:rPr>
              <a:t>korunması </a:t>
            </a:r>
            <a:r>
              <a:rPr lang="tr-TR" sz="2800" dirty="0">
                <a:latin typeface="Times New Roman" panose="02020603050405020304" pitchFamily="18" charset="0"/>
                <a:ea typeface="Calibri" panose="020F0502020204030204" pitchFamily="34" charset="0"/>
              </a:rPr>
              <a:t>gerektiği, temel bir takım haklara sahip olduğunu belirterek çocuğun gelişimi noktasında yeni ve modern bir anlayışı getirmiştir. Türkiye, </a:t>
            </a:r>
            <a:r>
              <a:rPr lang="tr-TR" sz="2800" dirty="0" smtClean="0">
                <a:latin typeface="Times New Roman" panose="02020603050405020304" pitchFamily="18" charset="0"/>
                <a:ea typeface="Calibri" panose="020F0502020204030204" pitchFamily="34" charset="0"/>
              </a:rPr>
              <a:t>1990 </a:t>
            </a:r>
            <a:r>
              <a:rPr lang="tr-TR" sz="2800" dirty="0">
                <a:latin typeface="Times New Roman" panose="02020603050405020304" pitchFamily="18" charset="0"/>
                <a:ea typeface="Calibri" panose="020F0502020204030204" pitchFamily="34" charset="0"/>
              </a:rPr>
              <a:t>tarihinde sözleşmeyi </a:t>
            </a:r>
            <a:r>
              <a:rPr lang="tr-TR" sz="2800" dirty="0" smtClean="0">
                <a:latin typeface="Times New Roman" panose="02020603050405020304" pitchFamily="18" charset="0"/>
                <a:ea typeface="Calibri" panose="020F0502020204030204" pitchFamily="34" charset="0"/>
              </a:rPr>
              <a:t>imzalamıştır. </a:t>
            </a:r>
          </a:p>
          <a:p>
            <a:pPr marL="252000" algn="just">
              <a:lnSpc>
                <a:spcPct val="160000"/>
              </a:lnSpc>
            </a:pPr>
            <a:endParaRPr lang="tr-TR" sz="2800" dirty="0" smtClean="0">
              <a:latin typeface="Times New Roman" panose="02020603050405020304" pitchFamily="18" charset="0"/>
              <a:ea typeface="Calibri" panose="020F0502020204030204" pitchFamily="34" charset="0"/>
            </a:endParaRPr>
          </a:p>
          <a:p>
            <a:pPr marL="252000" algn="just">
              <a:lnSpc>
                <a:spcPct val="160000"/>
              </a:lnSpc>
            </a:pPr>
            <a:r>
              <a:rPr lang="tr-TR" sz="2800" dirty="0" smtClean="0">
                <a:latin typeface="Times New Roman" panose="02020603050405020304" pitchFamily="18" charset="0"/>
                <a:ea typeface="Calibri" panose="020F0502020204030204" pitchFamily="34" charset="0"/>
              </a:rPr>
              <a:t>1995 Yılı </a:t>
            </a:r>
            <a:r>
              <a:rPr lang="tr-TR" sz="2800" dirty="0">
                <a:latin typeface="Times New Roman" panose="02020603050405020304" pitchFamily="18" charset="0"/>
                <a:ea typeface="Calibri" panose="020F0502020204030204" pitchFamily="34" charset="0"/>
              </a:rPr>
              <a:t>22184 </a:t>
            </a:r>
            <a:r>
              <a:rPr lang="tr-TR" sz="2800" dirty="0" smtClean="0">
                <a:latin typeface="Times New Roman" panose="02020603050405020304" pitchFamily="18" charset="0"/>
                <a:ea typeface="Calibri" panose="020F0502020204030204" pitchFamily="34" charset="0"/>
              </a:rPr>
              <a:t>Sayılı RG’ de yayımlanan </a:t>
            </a:r>
            <a:r>
              <a:rPr lang="tr-TR" sz="2800" dirty="0">
                <a:latin typeface="Times New Roman" panose="02020603050405020304" pitchFamily="18" charset="0"/>
                <a:ea typeface="Calibri" panose="020F0502020204030204" pitchFamily="34" charset="0"/>
              </a:rPr>
              <a:t>4058 </a:t>
            </a:r>
            <a:r>
              <a:rPr lang="tr-TR" sz="2800" dirty="0" smtClean="0">
                <a:latin typeface="Times New Roman" panose="02020603050405020304" pitchFamily="18" charset="0"/>
                <a:ea typeface="Calibri" panose="020F0502020204030204" pitchFamily="34" charset="0"/>
              </a:rPr>
              <a:t>SK </a:t>
            </a:r>
            <a:r>
              <a:rPr lang="tr-TR" sz="2800" dirty="0">
                <a:latin typeface="Times New Roman" panose="02020603050405020304" pitchFamily="18" charset="0"/>
                <a:ea typeface="Calibri" panose="020F0502020204030204" pitchFamily="34" charset="0"/>
              </a:rPr>
              <a:t>ile </a:t>
            </a:r>
            <a:r>
              <a:rPr lang="tr-TR" sz="2800" dirty="0" smtClean="0">
                <a:latin typeface="Times New Roman" panose="02020603050405020304" pitchFamily="18" charset="0"/>
                <a:ea typeface="Calibri" panose="020F0502020204030204" pitchFamily="34" charset="0"/>
              </a:rPr>
              <a:t>Sözleşmenin </a:t>
            </a:r>
            <a:r>
              <a:rPr lang="tr-TR" sz="2800" dirty="0">
                <a:latin typeface="Times New Roman" panose="02020603050405020304" pitchFamily="18" charset="0"/>
                <a:ea typeface="Calibri" panose="020F0502020204030204" pitchFamily="34" charset="0"/>
              </a:rPr>
              <a:t>Türkiye’de uygulanmasından sorumlu koordinatör kurum Aile, Çalışma ve Sosyal Hizmetler Bakanlığı’na bağlı Çocuk Hizmetleri Genel Müdürlüğü görevlendirilmiştir. </a:t>
            </a:r>
            <a:endParaRPr lang="tr-TR" sz="2800" dirty="0" smtClean="0">
              <a:latin typeface="Times New Roman" panose="02020603050405020304" pitchFamily="18" charset="0"/>
              <a:ea typeface="Calibri" panose="020F0502020204030204" pitchFamily="34" charset="0"/>
            </a:endParaRPr>
          </a:p>
          <a:p>
            <a:pPr marL="0" indent="0" algn="just">
              <a:lnSpc>
                <a:spcPct val="160000"/>
              </a:lnSpc>
              <a:buNone/>
            </a:pPr>
            <a:endParaRPr lang="tr-TR" sz="2800" dirty="0" smtClean="0">
              <a:latin typeface="Times New Roman" panose="02020603050405020304" pitchFamily="18" charset="0"/>
              <a:ea typeface="Calibri" panose="020F0502020204030204" pitchFamily="34" charset="0"/>
            </a:endParaRPr>
          </a:p>
          <a:p>
            <a:pPr marL="252000" algn="just">
              <a:lnSpc>
                <a:spcPct val="160000"/>
              </a:lnSpc>
            </a:pPr>
            <a:r>
              <a:rPr lang="tr-TR" sz="2800" dirty="0" smtClean="0">
                <a:latin typeface="Times New Roman" panose="02020603050405020304" pitchFamily="18" charset="0"/>
                <a:ea typeface="Calibri" panose="020F0502020204030204" pitchFamily="34" charset="0"/>
              </a:rPr>
              <a:t>Sözleşmenin </a:t>
            </a:r>
            <a:r>
              <a:rPr lang="tr-TR" sz="2800" dirty="0">
                <a:latin typeface="Times New Roman" panose="02020603050405020304" pitchFamily="18" charset="0"/>
                <a:ea typeface="Calibri" panose="020F0502020204030204" pitchFamily="34" charset="0"/>
              </a:rPr>
              <a:t>temel ilkeleri “çocuğun yaşaması ve gelişmesi ilkesi”, “çocuğun yüksek yararı ilkesi”, “çocuğun katılımı ilkesi” ve “ayrım gözetmeme ilkesi” olarak belirlenmiştir.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5236046"/>
          </a:xfrm>
        </p:spPr>
        <p:txBody>
          <a:bodyPr>
            <a:normAutofit fontScale="85000" lnSpcReduction="10000"/>
          </a:bodyPr>
          <a:lstStyle/>
          <a:p>
            <a:pPr algn="just">
              <a:lnSpc>
                <a:spcPct val="200000"/>
              </a:lnSpc>
              <a:spcAft>
                <a:spcPts val="1200"/>
              </a:spcAft>
            </a:pPr>
            <a:r>
              <a:rPr lang="tr-TR" sz="2400" b="1" dirty="0">
                <a:latin typeface="Times New Roman" panose="02020603050405020304" pitchFamily="18" charset="0"/>
                <a:cs typeface="Times New Roman" panose="02020603050405020304" pitchFamily="18" charset="0"/>
              </a:rPr>
              <a:t>Riyad Kuralları:</a:t>
            </a:r>
            <a:r>
              <a:rPr lang="tr-TR" sz="2400" dirty="0">
                <a:latin typeface="Times New Roman" panose="02020603050405020304" pitchFamily="18" charset="0"/>
                <a:cs typeface="Times New Roman" panose="02020603050405020304" pitchFamily="18" charset="0"/>
              </a:rPr>
              <a:t> Birleşmiş Milletler Genel Kurulunun </a:t>
            </a:r>
            <a:r>
              <a:rPr lang="tr-TR" sz="2400" dirty="0" smtClean="0">
                <a:latin typeface="Times New Roman" panose="02020603050405020304" pitchFamily="18" charset="0"/>
                <a:cs typeface="Times New Roman" panose="02020603050405020304" pitchFamily="18" charset="0"/>
              </a:rPr>
              <a:t>1990 </a:t>
            </a:r>
            <a:r>
              <a:rPr lang="tr-TR" sz="2400" dirty="0">
                <a:latin typeface="Times New Roman" panose="02020603050405020304" pitchFamily="18" charset="0"/>
                <a:cs typeface="Times New Roman" panose="02020603050405020304" pitchFamily="18" charset="0"/>
              </a:rPr>
              <a:t>tarih ve 45/112 sayılı kararıyla kabul edilen ve yürürlüğe giren Riyad Kuralları (Çocuk Suçluluğunun Önlenmesine İlişkin Birleşmiş Milletler Yönlendirici İlkeleri) </a:t>
            </a:r>
            <a:r>
              <a:rPr lang="tr-TR" sz="2400" dirty="0" err="1" smtClean="0">
                <a:latin typeface="Times New Roman" panose="02020603050405020304" pitchFamily="18" charset="0"/>
                <a:cs typeface="Times New Roman" panose="02020603050405020304" pitchFamily="18" charset="0"/>
              </a:rPr>
              <a:t>dır</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algn="just">
              <a:lnSpc>
                <a:spcPct val="200000"/>
              </a:lnSpc>
            </a:pPr>
            <a:r>
              <a:rPr lang="tr-TR" sz="2400" dirty="0" smtClean="0">
                <a:latin typeface="Times New Roman" panose="02020603050405020304" pitchFamily="18" charset="0"/>
                <a:cs typeface="Times New Roman" panose="02020603050405020304" pitchFamily="18" charset="0"/>
              </a:rPr>
              <a:t>Çocuk </a:t>
            </a:r>
            <a:r>
              <a:rPr lang="tr-TR" sz="2400" dirty="0">
                <a:latin typeface="Times New Roman" panose="02020603050405020304" pitchFamily="18" charset="0"/>
                <a:cs typeface="Times New Roman" panose="02020603050405020304" pitchFamily="18" charset="0"/>
              </a:rPr>
              <a:t>suçluluğunun önlenmesine ilişkin temel nitelikteki belge olan Riyad Kuralları ile çocukların suça bulaşmasına yönelik olmayan bir anlayış edinebileceği, çocuk suçluluğunun önlenmesinin aile, çevre, eğitim kurumları, medya ve devletin işbirliği ile mümkün olabileceği, risk altında bulunan çocuklara özel bir önem verilmesi gerektiği gibi düzenlemeleri öngörmektedir.  </a:t>
            </a:r>
          </a:p>
          <a:p>
            <a:pPr>
              <a:lnSpc>
                <a:spcPct val="200000"/>
              </a:lnSpc>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5143500"/>
          </a:xfrm>
        </p:spPr>
        <p:txBody>
          <a:bodyPr>
            <a:normAutofit/>
          </a:bodyPr>
          <a:lstStyle/>
          <a:p>
            <a:pPr algn="just">
              <a:lnSpc>
                <a:spcPct val="200000"/>
              </a:lnSpc>
              <a:spcAft>
                <a:spcPts val="1200"/>
              </a:spcAft>
            </a:pPr>
            <a:r>
              <a:rPr lang="tr-TR" sz="2000" b="1" dirty="0">
                <a:latin typeface="Times New Roman" panose="02020603050405020304" pitchFamily="18" charset="0"/>
                <a:ea typeface="Calibri" panose="020F0502020204030204" pitchFamily="34" charset="0"/>
                <a:cs typeface="Times New Roman" panose="02020603050405020304" pitchFamily="18" charset="0"/>
              </a:rPr>
              <a:t>Pekin Kuralları:</a:t>
            </a:r>
            <a:r>
              <a:rPr lang="tr-TR" sz="2000" dirty="0">
                <a:latin typeface="Times New Roman" panose="02020603050405020304" pitchFamily="18" charset="0"/>
                <a:ea typeface="Calibri" panose="020F0502020204030204" pitchFamily="34" charset="0"/>
                <a:cs typeface="Times New Roman" panose="02020603050405020304" pitchFamily="18" charset="0"/>
              </a:rPr>
              <a:t> Birleşmiş Milletler Genel Kurulu’nun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1985 </a:t>
            </a:r>
            <a:r>
              <a:rPr lang="tr-TR" sz="2000" dirty="0">
                <a:latin typeface="Times New Roman" panose="02020603050405020304" pitchFamily="18" charset="0"/>
                <a:ea typeface="Calibri" panose="020F0502020204030204" pitchFamily="34" charset="0"/>
                <a:cs typeface="Times New Roman" panose="02020603050405020304" pitchFamily="18" charset="0"/>
              </a:rPr>
              <a:t>tarih ve 40/33 sayılı kararıyla kabul edilen mevzuatın resmi adı Birleşmiş Milletler Çocuk Adalet Sisteminin Uygulanması Hakkında Asgari Standart Kuralları</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2000" dirty="0" err="1" smtClean="0">
                <a:latin typeface="Times New Roman" panose="02020603050405020304" pitchFamily="18" charset="0"/>
                <a:ea typeface="Calibri" panose="020F0502020204030204" pitchFamily="34" charset="0"/>
                <a:cs typeface="Times New Roman" panose="02020603050405020304" pitchFamily="18" charset="0"/>
              </a:rPr>
              <a:t>dır</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200000"/>
              </a:lnSpc>
              <a:spcAft>
                <a:spcPts val="12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Kurallar</a:t>
            </a:r>
            <a:r>
              <a:rPr lang="tr-TR" sz="2000" dirty="0">
                <a:latin typeface="Times New Roman" panose="02020603050405020304" pitchFamily="18" charset="0"/>
                <a:ea typeface="Calibri" panose="020F0502020204030204" pitchFamily="34" charset="0"/>
                <a:cs typeface="Times New Roman" panose="02020603050405020304" pitchFamily="18" charset="0"/>
              </a:rPr>
              <a:t>, kanunla ihtilaf halindeki çocuklara uygulanacak yargısal işlemlere ilişkin asgari standartları ihtiva etmektedir. Pekin Kuralları ile çocukların suçun olumsuz etkilerinden korunması için bütüncül sosyal politikalar yoluyla çocukların refah düzeylerinin arttırılmasını amaçlamaktadır.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200000"/>
              </a:lnSpc>
              <a:buNone/>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5143500"/>
          </a:xfrm>
        </p:spPr>
        <p:txBody>
          <a:bodyPr>
            <a:noAutofit/>
          </a:bodyPr>
          <a:lstStyle/>
          <a:p>
            <a:pPr algn="just">
              <a:lnSpc>
                <a:spcPct val="200000"/>
              </a:lnSpc>
              <a:spcAft>
                <a:spcPts val="1200"/>
              </a:spcAft>
            </a:pPr>
            <a:r>
              <a:rPr lang="tr-TR" sz="2000" b="1" dirty="0">
                <a:latin typeface="Times New Roman" panose="02020603050405020304" pitchFamily="18" charset="0"/>
                <a:ea typeface="Calibri" panose="020F0502020204030204" pitchFamily="34" charset="0"/>
                <a:cs typeface="Times New Roman" panose="02020603050405020304" pitchFamily="18" charset="0"/>
              </a:rPr>
              <a:t>Havana Kuralları:</a:t>
            </a:r>
            <a:r>
              <a:rPr lang="tr-TR" sz="2000" dirty="0">
                <a:latin typeface="Times New Roman" panose="02020603050405020304" pitchFamily="18" charset="0"/>
                <a:ea typeface="Calibri" panose="020F0502020204030204" pitchFamily="34" charset="0"/>
                <a:cs typeface="Times New Roman" panose="02020603050405020304" pitchFamily="18" charset="0"/>
              </a:rPr>
              <a:t> Birleşmiş Milletler Genel Kurulu’nun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1990 </a:t>
            </a:r>
            <a:r>
              <a:rPr lang="tr-TR" sz="2000" dirty="0">
                <a:latin typeface="Times New Roman" panose="02020603050405020304" pitchFamily="18" charset="0"/>
                <a:ea typeface="Calibri" panose="020F0502020204030204" pitchFamily="34" charset="0"/>
                <a:cs typeface="Times New Roman" panose="02020603050405020304" pitchFamily="18" charset="0"/>
              </a:rPr>
              <a:t>tarih ve 45/113 sayılı kararı neticesinde kabul edilerek yürürlüğe giren mevzuat düzenlemesinin resmi adı “Özgürlüğünden Yoksun Bırakılmış Çocukların Korunmasına İlişkin Birleşmiş Milletler Kuralları” </a:t>
            </a:r>
            <a:r>
              <a:rPr lang="tr-TR" sz="2000" dirty="0" err="1">
                <a:latin typeface="Times New Roman" panose="02020603050405020304" pitchFamily="18" charset="0"/>
                <a:ea typeface="Calibri" panose="020F0502020204030204" pitchFamily="34" charset="0"/>
                <a:cs typeface="Times New Roman" panose="02020603050405020304" pitchFamily="18" charset="0"/>
              </a:rPr>
              <a:t>dır</a:t>
            </a:r>
            <a:r>
              <a:rPr lang="tr-TR" sz="2000" dirty="0">
                <a:latin typeface="Times New Roman" panose="02020603050405020304" pitchFamily="18" charset="0"/>
                <a:ea typeface="Calibri" panose="020F0502020204030204" pitchFamily="34" charset="0"/>
                <a:cs typeface="Times New Roman" panose="02020603050405020304" pitchFamily="18" charset="0"/>
              </a:rPr>
              <a:t>. </a:t>
            </a:r>
            <a:endParaRPr lang="tr-TR" sz="20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spcAft>
                <a:spcPts val="12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Havana </a:t>
            </a:r>
            <a:r>
              <a:rPr lang="tr-TR" sz="2000" dirty="0">
                <a:latin typeface="Times New Roman" panose="02020603050405020304" pitchFamily="18" charset="0"/>
                <a:ea typeface="Calibri" panose="020F0502020204030204" pitchFamily="34" charset="0"/>
                <a:cs typeface="Times New Roman" panose="02020603050405020304" pitchFamily="18" charset="0"/>
              </a:rPr>
              <a:t>Kuralları, gözaltında olan veya yargılaması devam eden çocuklara ilişkin asgari sınırları, bu süreçte olan çocukların haklarını, tutuklu bulundukları kurumların ve söz konusu birimlerde kalan çocuklarla ilişki içerisinde olan personele ilişkin düzenlemeleri içermektedir.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987574"/>
            <a:ext cx="9144000" cy="4248471"/>
          </a:xfrm>
        </p:spPr>
        <p:txBody>
          <a:bodyPr>
            <a:normAutofit fontScale="70000" lnSpcReduction="20000"/>
          </a:bodyPr>
          <a:lstStyle/>
          <a:p>
            <a:pPr algn="just">
              <a:lnSpc>
                <a:spcPct val="150000"/>
              </a:lnSpc>
              <a:spcAft>
                <a:spcPts val="1200"/>
              </a:spcAft>
            </a:pPr>
            <a:r>
              <a:rPr lang="tr-TR" sz="2800" dirty="0" err="1">
                <a:latin typeface="Times New Roman" panose="02020603050405020304" pitchFamily="18" charset="0"/>
                <a:ea typeface="Calibri" panose="020F0502020204030204" pitchFamily="34" charset="0"/>
                <a:cs typeface="Times New Roman" panose="02020603050405020304" pitchFamily="18" charset="0"/>
              </a:rPr>
              <a:t>Sözleşme’de</a:t>
            </a:r>
            <a:r>
              <a:rPr lang="tr-TR" sz="2800" dirty="0">
                <a:latin typeface="Times New Roman" panose="02020603050405020304" pitchFamily="18" charset="0"/>
                <a:ea typeface="Calibri" panose="020F0502020204030204" pitchFamily="34" charset="0"/>
                <a:cs typeface="Times New Roman" panose="02020603050405020304" pitchFamily="18" charset="0"/>
              </a:rPr>
              <a:t> 54 madde yer almaktadır. Çocuk haklarıyla ilgili bu maddelerin üç genel kategoride toplanması mümkündür. </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tr-TR" sz="2800" dirty="0">
                <a:latin typeface="Times New Roman" panose="02020603050405020304" pitchFamily="18" charset="0"/>
                <a:ea typeface="Calibri" panose="020F0502020204030204" pitchFamily="34" charset="0"/>
                <a:cs typeface="Times New Roman" panose="02020603050405020304" pitchFamily="18" charset="0"/>
              </a:rPr>
              <a:t>a) Koruma, çocukların güvenliğini garanti altına alır ve istismar, ihmal ve sömürü gibi özel konuları ele alır. </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tr-TR" sz="2800" dirty="0">
                <a:latin typeface="Times New Roman" panose="02020603050405020304" pitchFamily="18" charset="0"/>
                <a:ea typeface="Calibri" panose="020F0502020204030204" pitchFamily="34" charset="0"/>
                <a:cs typeface="Times New Roman" panose="02020603050405020304" pitchFamily="18" charset="0"/>
              </a:rPr>
              <a:t>b) Refah Sağlama, çocukların eğitim ve sağlık bakımı gibi temel ihtiyaçlarını sağlanmasıyla ilgilidir. </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tr-TR" sz="2800" dirty="0">
                <a:latin typeface="Times New Roman" panose="02020603050405020304" pitchFamily="18" charset="0"/>
                <a:ea typeface="Calibri" panose="020F0502020204030204" pitchFamily="34" charset="0"/>
                <a:cs typeface="Times New Roman" panose="02020603050405020304" pitchFamily="18" charset="0"/>
              </a:rPr>
              <a:t>c) Katılım, çocukların gelişim halindeki yeteneklerin, olgunlaşma dönemine doğru karar verme ve topluma katılma durumunu sağlayacağını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öngörür.  </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a:buNone/>
            </a:pPr>
            <a:endParaRPr lang="tr-TR" dirty="0"/>
          </a:p>
        </p:txBody>
      </p:sp>
      <p:sp>
        <p:nvSpPr>
          <p:cNvPr id="3" name="2 Başlık"/>
          <p:cNvSpPr>
            <a:spLocks noGrp="1"/>
          </p:cNvSpPr>
          <p:nvPr>
            <p:ph type="title"/>
          </p:nvPr>
        </p:nvSpPr>
        <p:spPr>
          <a:xfrm>
            <a:off x="0" y="1"/>
            <a:ext cx="9144000" cy="771549"/>
          </a:xfrm>
        </p:spPr>
        <p:txBody>
          <a:bodyPr>
            <a:normAutofit fontScale="90000"/>
          </a:bodyPr>
          <a:lstStyle/>
          <a:p>
            <a:pPr algn="ctr"/>
            <a:r>
              <a:rPr lang="tr-TR" sz="2700" dirty="0" smtClean="0"/>
              <a:t/>
            </a:r>
            <a:br>
              <a:rPr lang="tr-TR" sz="2700" dirty="0" smtClean="0"/>
            </a:br>
            <a:r>
              <a:rPr lang="tr-TR" sz="2700" dirty="0" smtClean="0"/>
              <a:t/>
            </a:r>
            <a:br>
              <a:rPr lang="tr-TR" sz="2700" dirty="0" smtClean="0"/>
            </a:br>
            <a:r>
              <a:rPr lang="tr-TR" sz="2700" dirty="0" smtClean="0"/>
              <a:t>Birleşmiş Milletler Çocuk Hakları Sözleşmesi</a:t>
            </a:r>
            <a:r>
              <a:rPr lang="tr-TR" dirty="0" smtClean="0"/>
              <a:t/>
            </a:r>
            <a:br>
              <a:rPr lang="tr-TR" dirty="0" smtClean="0"/>
            </a:br>
            <a:endParaRPr lang="tr-TR" dirty="0"/>
          </a:p>
        </p:txBody>
      </p:sp>
    </p:spTree>
    <p:extLst>
      <p:ext uri="{BB962C8B-B14F-4D97-AF65-F5344CB8AC3E}">
        <p14:creationId xmlns:p14="http://schemas.microsoft.com/office/powerpoint/2010/main" val="3287785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5143500"/>
          </a:xfrm>
        </p:spPr>
        <p:txBody>
          <a:bodyPr>
            <a:normAutofit fontScale="85000" lnSpcReduction="10000"/>
          </a:bodyPr>
          <a:lstStyle/>
          <a:p>
            <a:pPr lvl="0" algn="just">
              <a:lnSpc>
                <a:spcPct val="200000"/>
              </a:lnSpc>
            </a:pPr>
            <a:r>
              <a:rPr lang="tr-TR" sz="2000" dirty="0">
                <a:latin typeface="Times New Roman" panose="02020603050405020304" pitchFamily="18" charset="0"/>
                <a:ea typeface="Calibri" panose="020F0502020204030204" pitchFamily="34" charset="0"/>
              </a:rPr>
              <a:t>Sözleşme’nin yürürlüğe girmesi ile hakların hayata geçirilebilmesi için beş noktaya dikkat çekilmiştir. Bunlardan biri, </a:t>
            </a:r>
            <a:r>
              <a:rPr lang="tr-TR" sz="2000" dirty="0" err="1">
                <a:latin typeface="Times New Roman" panose="02020603050405020304" pitchFamily="18" charset="0"/>
                <a:ea typeface="Calibri" panose="020F0502020204030204" pitchFamily="34" charset="0"/>
              </a:rPr>
              <a:t>ÇHS’nin</a:t>
            </a:r>
            <a:r>
              <a:rPr lang="tr-TR" sz="2000" dirty="0">
                <a:latin typeface="Times New Roman" panose="02020603050405020304" pitchFamily="18" charset="0"/>
                <a:ea typeface="Calibri" panose="020F0502020204030204" pitchFamily="34" charset="0"/>
              </a:rPr>
              <a:t> çocuklar arasında duyurulmasıdır. </a:t>
            </a:r>
            <a:endParaRPr lang="tr-TR" sz="2000" dirty="0" smtClean="0">
              <a:latin typeface="Times New Roman" panose="02020603050405020304" pitchFamily="18" charset="0"/>
              <a:ea typeface="Calibri" panose="020F0502020204030204" pitchFamily="34" charset="0"/>
            </a:endParaRPr>
          </a:p>
          <a:p>
            <a:pPr lvl="0" algn="just">
              <a:lnSpc>
                <a:spcPct val="200000"/>
              </a:lnSpc>
            </a:pPr>
            <a:r>
              <a:rPr lang="tr-TR" sz="2000" dirty="0" smtClean="0">
                <a:latin typeface="Times New Roman" panose="02020603050405020304" pitchFamily="18" charset="0"/>
                <a:ea typeface="Calibri" panose="020F0502020204030204" pitchFamily="34" charset="0"/>
              </a:rPr>
              <a:t>Bunun </a:t>
            </a:r>
            <a:r>
              <a:rPr lang="tr-TR" sz="2000" dirty="0">
                <a:latin typeface="Times New Roman" panose="02020603050405020304" pitchFamily="18" charset="0"/>
                <a:ea typeface="Calibri" panose="020F0502020204030204" pitchFamily="34" charset="0"/>
              </a:rPr>
              <a:t>için de okulların önemli rolü vurgulanmıştır. Diğer dört madde ise Sözleşme’nin onay durumunun takip edilmesi, uluslararası komisyon kurulması, uluslar arası işbirliği mekanizmasının güçlendirilmesi, ülkelerden gelen raporlara göre finansal desteğin </a:t>
            </a:r>
            <a:r>
              <a:rPr lang="tr-TR" sz="2000" dirty="0" smtClean="0">
                <a:latin typeface="Times New Roman" panose="02020603050405020304" pitchFamily="18" charset="0"/>
                <a:ea typeface="Calibri" panose="020F0502020204030204" pitchFamily="34" charset="0"/>
              </a:rPr>
              <a:t>sağlanmasıdır.  </a:t>
            </a:r>
          </a:p>
          <a:p>
            <a:pPr lvl="0" algn="just">
              <a:lnSpc>
                <a:spcPct val="200000"/>
              </a:lnSpc>
            </a:pPr>
            <a:r>
              <a:rPr lang="tr-TR" sz="2000" dirty="0" smtClean="0">
                <a:latin typeface="Times New Roman" panose="02020603050405020304" pitchFamily="18" charset="0"/>
                <a:ea typeface="Calibri" panose="020F0502020204030204" pitchFamily="34" charset="0"/>
              </a:rPr>
              <a:t>ÇHS </a:t>
            </a:r>
            <a:r>
              <a:rPr lang="tr-TR" sz="2000" dirty="0">
                <a:latin typeface="Times New Roman" panose="02020603050405020304" pitchFamily="18" charset="0"/>
                <a:ea typeface="Calibri" panose="020F0502020204030204" pitchFamily="34" charset="0"/>
              </a:rPr>
              <a:t>diğer bildirilerden farklı olarak bir denetim mekanizması tarafından denetlenmiştir. Sözleşme’nin 43. Maddesine göre onaylayan devletler sözleşmeye uygun yeni yasalar çıkarıp, yürürlükteki yasaları da bu sözleşmeye uygun olarak değiştirme sorumluluğunu kabul etmişlerdir. Sözleşmeyi imzalayan devletlerin çalışmalarını denetlemek için Çocuk Hakları Komitesi kurulmuştur. </a:t>
            </a:r>
            <a:endParaRPr lang="tr-TR" sz="2000" dirty="0" smtClean="0"/>
          </a:p>
        </p:txBody>
      </p:sp>
    </p:spTree>
    <p:extLst>
      <p:ext uri="{BB962C8B-B14F-4D97-AF65-F5344CB8AC3E}">
        <p14:creationId xmlns:p14="http://schemas.microsoft.com/office/powerpoint/2010/main" val="3167863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5143500"/>
          </a:xfrm>
        </p:spPr>
        <p:txBody>
          <a:bodyPr>
            <a:normAutofit/>
          </a:bodyPr>
          <a:lstStyle/>
          <a:p>
            <a:pPr algn="just">
              <a:buNone/>
            </a:pPr>
            <a:endParaRPr lang="tr-TR" dirty="0" smtClean="0"/>
          </a:p>
          <a:p>
            <a:pPr lvl="0" algn="just"/>
            <a:r>
              <a:rPr lang="tr-TR" dirty="0"/>
              <a:t>Komitenin her yıl toplanmasına, kendi iç tüzüğünü belirlemesine ve üyelerinin dört yıl için seçilmesine karar verilmiştir. Sözleşmeye taraf olan devletler Çocuk Hakları Komitesine ülkelerindeki çalışmalarla ilgili raporlar hazırlayıp düzenli aralıklarla göndermişlerdir. </a:t>
            </a:r>
            <a:endParaRPr lang="tr-TR" dirty="0" smtClean="0"/>
          </a:p>
          <a:p>
            <a:pPr lvl="0" algn="just"/>
            <a:endParaRPr lang="tr-TR" dirty="0"/>
          </a:p>
          <a:p>
            <a:pPr lvl="0" algn="just"/>
            <a:r>
              <a:rPr lang="tr-TR" dirty="0" smtClean="0"/>
              <a:t>Türkiye </a:t>
            </a:r>
            <a:r>
              <a:rPr lang="tr-TR" dirty="0"/>
              <a:t>ilk raporunu Mayıs 2001’de Sosyal Hizmetler ve Çocuk Esirgeme Kurumu Genel Müdürlüğü koordinatörlüğünde </a:t>
            </a:r>
            <a:r>
              <a:rPr lang="tr-TR" dirty="0" smtClean="0"/>
              <a:t>hazırlamıştır. </a:t>
            </a:r>
            <a:endParaRPr lang="tr-TR" dirty="0"/>
          </a:p>
        </p:txBody>
      </p:sp>
    </p:spTree>
    <p:extLst>
      <p:ext uri="{BB962C8B-B14F-4D97-AF65-F5344CB8AC3E}">
        <p14:creationId xmlns:p14="http://schemas.microsoft.com/office/powerpoint/2010/main" val="1454047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0"/>
            <a:ext cx="9144000" cy="5143500"/>
          </a:xfrm>
        </p:spPr>
        <p:txBody>
          <a:bodyPr>
            <a:normAutofit/>
          </a:bodyPr>
          <a:lstStyle/>
          <a:p>
            <a:pPr algn="ctr">
              <a:buNone/>
            </a:pPr>
            <a:endParaRPr lang="tr-TR" sz="4000" dirty="0" smtClean="0">
              <a:latin typeface="Times New Roman" panose="02020603050405020304" pitchFamily="18" charset="0"/>
              <a:cs typeface="Times New Roman" panose="02020603050405020304" pitchFamily="18" charset="0"/>
            </a:endParaRPr>
          </a:p>
          <a:p>
            <a:pPr algn="ctr">
              <a:buNone/>
            </a:pPr>
            <a:r>
              <a:rPr lang="tr-TR" sz="4000" dirty="0" smtClean="0">
                <a:latin typeface="Times New Roman" panose="02020603050405020304" pitchFamily="18" charset="0"/>
                <a:cs typeface="Times New Roman" panose="02020603050405020304" pitchFamily="18" charset="0"/>
              </a:rPr>
              <a:t>Çocuk </a:t>
            </a:r>
            <a:r>
              <a:rPr lang="tr-TR" sz="4000" dirty="0">
                <a:latin typeface="Times New Roman" panose="02020603050405020304" pitchFamily="18" charset="0"/>
                <a:cs typeface="Times New Roman" panose="02020603050405020304" pitchFamily="18" charset="0"/>
              </a:rPr>
              <a:t>Koruma </a:t>
            </a:r>
            <a:endParaRPr lang="tr-TR" sz="4000" dirty="0" smtClean="0">
              <a:latin typeface="Times New Roman" panose="02020603050405020304" pitchFamily="18" charset="0"/>
              <a:cs typeface="Times New Roman" panose="02020603050405020304" pitchFamily="18" charset="0"/>
            </a:endParaRPr>
          </a:p>
          <a:p>
            <a:pPr algn="ctr">
              <a:buNone/>
            </a:pPr>
            <a:r>
              <a:rPr lang="tr-TR" sz="4000" dirty="0" smtClean="0">
                <a:latin typeface="Times New Roman" panose="02020603050405020304" pitchFamily="18" charset="0"/>
                <a:cs typeface="Times New Roman" panose="02020603050405020304" pitchFamily="18" charset="0"/>
              </a:rPr>
              <a:t>Performans </a:t>
            </a:r>
            <a:r>
              <a:rPr lang="tr-TR" sz="4000" dirty="0">
                <a:latin typeface="Times New Roman" panose="02020603050405020304" pitchFamily="18" charset="0"/>
                <a:cs typeface="Times New Roman" panose="02020603050405020304" pitchFamily="18" charset="0"/>
              </a:rPr>
              <a:t>Gerçeği İle</a:t>
            </a:r>
            <a:endParaRPr lang="tr-TR" sz="4000" dirty="0" smtClean="0">
              <a:latin typeface="Times New Roman" panose="02020603050405020304" pitchFamily="18" charset="0"/>
              <a:cs typeface="Times New Roman" panose="02020603050405020304" pitchFamily="18" charset="0"/>
            </a:endParaRPr>
          </a:p>
          <a:p>
            <a:pPr algn="ctr">
              <a:buNone/>
            </a:pPr>
            <a:r>
              <a:rPr lang="tr-TR" sz="4000" dirty="0" smtClean="0">
                <a:latin typeface="Times New Roman" panose="02020603050405020304" pitchFamily="18" charset="0"/>
                <a:cs typeface="Times New Roman" panose="02020603050405020304" pitchFamily="18" charset="0"/>
              </a:rPr>
              <a:t>Bir </a:t>
            </a:r>
            <a:r>
              <a:rPr lang="tr-TR" sz="4000" dirty="0">
                <a:latin typeface="Times New Roman" panose="02020603050405020304" pitchFamily="18" charset="0"/>
                <a:cs typeface="Times New Roman" panose="02020603050405020304" pitchFamily="18" charset="0"/>
              </a:rPr>
              <a:t>Çocuğun </a:t>
            </a:r>
            <a:endParaRPr lang="tr-TR" sz="4000" dirty="0" smtClean="0">
              <a:latin typeface="Times New Roman" panose="02020603050405020304" pitchFamily="18" charset="0"/>
              <a:cs typeface="Times New Roman" panose="02020603050405020304" pitchFamily="18" charset="0"/>
            </a:endParaRPr>
          </a:p>
          <a:p>
            <a:pPr algn="ctr">
              <a:buNone/>
            </a:pPr>
            <a:r>
              <a:rPr lang="tr-TR" sz="4000" dirty="0" smtClean="0">
                <a:latin typeface="Times New Roman" panose="02020603050405020304" pitchFamily="18" charset="0"/>
                <a:cs typeface="Times New Roman" panose="02020603050405020304" pitchFamily="18" charset="0"/>
              </a:rPr>
              <a:t>Çocuk </a:t>
            </a:r>
            <a:r>
              <a:rPr lang="tr-TR" sz="4000" dirty="0">
                <a:latin typeface="Times New Roman" panose="02020603050405020304" pitchFamily="18" charset="0"/>
                <a:cs typeface="Times New Roman" panose="02020603050405020304" pitchFamily="18" charset="0"/>
              </a:rPr>
              <a:t>Olma Hakkının </a:t>
            </a:r>
            <a:endParaRPr lang="tr-TR" sz="4000" dirty="0" smtClean="0">
              <a:latin typeface="Times New Roman" panose="02020603050405020304" pitchFamily="18" charset="0"/>
              <a:cs typeface="Times New Roman" panose="02020603050405020304" pitchFamily="18" charset="0"/>
            </a:endParaRPr>
          </a:p>
          <a:p>
            <a:pPr algn="ctr">
              <a:buNone/>
            </a:pPr>
            <a:r>
              <a:rPr lang="tr-TR" sz="4000" dirty="0" smtClean="0">
                <a:latin typeface="Times New Roman" panose="02020603050405020304" pitchFamily="18" charset="0"/>
                <a:cs typeface="Times New Roman" panose="02020603050405020304" pitchFamily="18" charset="0"/>
              </a:rPr>
              <a:t>Tam Ortasında </a:t>
            </a:r>
            <a:r>
              <a:rPr lang="tr-TR" sz="4000" dirty="0">
                <a:latin typeface="Times New Roman" panose="02020603050405020304" pitchFamily="18" charset="0"/>
                <a:cs typeface="Times New Roman" panose="02020603050405020304" pitchFamily="18" charset="0"/>
              </a:rPr>
              <a:t>Durur</a:t>
            </a:r>
          </a:p>
        </p:txBody>
      </p:sp>
    </p:spTree>
    <p:extLst>
      <p:ext uri="{BB962C8B-B14F-4D97-AF65-F5344CB8AC3E}">
        <p14:creationId xmlns:p14="http://schemas.microsoft.com/office/powerpoint/2010/main" val="8292788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1110997"/>
            <a:ext cx="9144000" cy="3394472"/>
          </a:xfrm>
        </p:spPr>
        <p:txBody>
          <a:bodyPr>
            <a:normAutofit/>
          </a:bodyPr>
          <a:lstStyle/>
          <a:p>
            <a:r>
              <a:rPr lang="tr-TR" b="1" dirty="0"/>
              <a:t>Ayrımcılık İlkesi </a:t>
            </a:r>
            <a:endParaRPr lang="tr-TR" b="1" dirty="0" smtClean="0"/>
          </a:p>
          <a:p>
            <a:r>
              <a:rPr lang="tr-TR" sz="2800" b="1" dirty="0">
                <a:latin typeface="Times New Roman" panose="02020603050405020304" pitchFamily="18" charset="0"/>
                <a:ea typeface="Calibri" panose="020F0502020204030204" pitchFamily="34" charset="0"/>
              </a:rPr>
              <a:t>Çocuğun Yaşama ve Gelişme Hakkı </a:t>
            </a:r>
          </a:p>
          <a:p>
            <a:r>
              <a:rPr lang="tr-TR" sz="2800" b="1" dirty="0" smtClean="0">
                <a:latin typeface="Times New Roman" panose="02020603050405020304" pitchFamily="18" charset="0"/>
                <a:ea typeface="Calibri" panose="020F0502020204030204" pitchFamily="34" charset="0"/>
              </a:rPr>
              <a:t>Çocuğun </a:t>
            </a:r>
            <a:r>
              <a:rPr lang="tr-TR" sz="2800" b="1" dirty="0">
                <a:latin typeface="Times New Roman" panose="02020603050405020304" pitchFamily="18" charset="0"/>
                <a:ea typeface="Calibri" panose="020F0502020204030204" pitchFamily="34" charset="0"/>
              </a:rPr>
              <a:t>Yüksek Yararı İlkesi </a:t>
            </a:r>
            <a:endParaRPr lang="tr-TR" sz="2800" b="1" dirty="0" smtClean="0">
              <a:latin typeface="Times New Roman" panose="02020603050405020304" pitchFamily="18" charset="0"/>
              <a:ea typeface="Calibri" panose="020F0502020204030204" pitchFamily="34" charset="0"/>
            </a:endParaRPr>
          </a:p>
          <a:p>
            <a:r>
              <a:rPr lang="tr-TR" sz="2800" b="1" dirty="0">
                <a:latin typeface="Times New Roman" panose="02020603050405020304" pitchFamily="18" charset="0"/>
                <a:ea typeface="Calibri" panose="020F0502020204030204" pitchFamily="34" charset="0"/>
              </a:rPr>
              <a:t>Çocuğun Görüşlerine Saygı Gösterilmesi </a:t>
            </a:r>
            <a:endParaRPr lang="tr-TR" sz="2800" b="1" dirty="0" smtClean="0">
              <a:latin typeface="Times New Roman" panose="02020603050405020304" pitchFamily="18" charset="0"/>
              <a:ea typeface="Calibri" panose="020F0502020204030204" pitchFamily="34" charset="0"/>
            </a:endParaRPr>
          </a:p>
          <a:p>
            <a:r>
              <a:rPr lang="tr-TR" sz="2800" b="1" dirty="0">
                <a:latin typeface="Times New Roman" panose="02020603050405020304" pitchFamily="18" charset="0"/>
                <a:ea typeface="Calibri" panose="020F0502020204030204" pitchFamily="34" charset="0"/>
              </a:rPr>
              <a:t>Çocuğun Katılım Hakkı </a:t>
            </a:r>
            <a:endParaRPr lang="tr-TR" dirty="0"/>
          </a:p>
        </p:txBody>
      </p:sp>
      <p:sp>
        <p:nvSpPr>
          <p:cNvPr id="3" name="2 Başlık"/>
          <p:cNvSpPr>
            <a:spLocks noGrp="1"/>
          </p:cNvSpPr>
          <p:nvPr>
            <p:ph type="title"/>
          </p:nvPr>
        </p:nvSpPr>
        <p:spPr>
          <a:xfrm>
            <a:off x="0" y="1"/>
            <a:ext cx="9144000" cy="771550"/>
          </a:xfrm>
        </p:spPr>
        <p:txBody>
          <a:bodyPr>
            <a:normAutofit fontScale="90000"/>
          </a:bodyPr>
          <a:lstStyle/>
          <a:p>
            <a:pPr lvl="0"/>
            <a:r>
              <a:rPr lang="tr-TR" sz="2400" dirty="0" smtClean="0"/>
              <a:t/>
            </a:r>
            <a:br>
              <a:rPr lang="tr-TR" sz="2400" dirty="0" smtClean="0"/>
            </a:br>
            <a:r>
              <a:rPr lang="tr-TR" sz="2000" dirty="0">
                <a:effectLst/>
              </a:rPr>
              <a:t>Çocuk Hakları Sözleşmesinde Temel İlkeler </a:t>
            </a:r>
            <a:r>
              <a:rPr lang="tr-TR" sz="2400" dirty="0" smtClean="0"/>
              <a:t/>
            </a:r>
            <a:br>
              <a:rPr lang="tr-TR" sz="2400" dirty="0" smtClean="0"/>
            </a:br>
            <a:endParaRPr lang="tr-TR" sz="2400" dirty="0"/>
          </a:p>
        </p:txBody>
      </p:sp>
    </p:spTree>
    <p:extLst>
      <p:ext uri="{BB962C8B-B14F-4D97-AF65-F5344CB8AC3E}">
        <p14:creationId xmlns:p14="http://schemas.microsoft.com/office/powerpoint/2010/main" val="3281717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5143500"/>
          </a:xfrm>
        </p:spPr>
        <p:txBody>
          <a:bodyPr/>
          <a:lstStyle/>
          <a:p>
            <a:pPr algn="just">
              <a:lnSpc>
                <a:spcPct val="200000"/>
              </a:lnSpc>
              <a:spcAft>
                <a:spcPts val="1200"/>
              </a:spcAft>
            </a:pPr>
            <a:r>
              <a:rPr lang="tr-TR" sz="2000" b="1" dirty="0">
                <a:latin typeface="Times New Roman" panose="02020603050405020304" pitchFamily="18" charset="0"/>
                <a:ea typeface="Calibri" panose="020F0502020204030204" pitchFamily="34" charset="0"/>
                <a:cs typeface="Times New Roman" panose="02020603050405020304" pitchFamily="18" charset="0"/>
              </a:rPr>
              <a:t>b)</a:t>
            </a:r>
            <a:r>
              <a:rPr lang="tr-TR" sz="2000" dirty="0">
                <a:latin typeface="Times New Roman" panose="02020603050405020304" pitchFamily="18" charset="0"/>
                <a:ea typeface="Calibri" panose="020F0502020204030204" pitchFamily="34" charset="0"/>
                <a:cs typeface="Times New Roman" panose="02020603050405020304" pitchFamily="18" charset="0"/>
              </a:rPr>
              <a:t> Türkiye’de Çocuğun Korunmasına İlişkin Genel Hukuki Düzenlemeler    Çocuğun korunması, </a:t>
            </a:r>
            <a:r>
              <a:rPr lang="tr-TR" sz="2000" dirty="0" err="1">
                <a:latin typeface="Times New Roman" panose="02020603050405020304" pitchFamily="18" charset="0"/>
                <a:ea typeface="Calibri" panose="020F0502020204030204" pitchFamily="34" charset="0"/>
                <a:cs typeface="Times New Roman" panose="02020603050405020304" pitchFamily="18" charset="0"/>
              </a:rPr>
              <a:t>ÇHS’nin</a:t>
            </a:r>
            <a:r>
              <a:rPr lang="tr-TR" sz="2000" dirty="0">
                <a:latin typeface="Times New Roman" panose="02020603050405020304" pitchFamily="18" charset="0"/>
                <a:ea typeface="Calibri" panose="020F0502020204030204" pitchFamily="34" charset="0"/>
                <a:cs typeface="Times New Roman" panose="02020603050405020304" pitchFamily="18" charset="0"/>
              </a:rPr>
              <a:t> 19. maddesi ve Anayasa’nın 41. i maddesi gereğince devlet için zorunluluk ve sorumluluk olup 3</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 7</a:t>
            </a:r>
            <a:r>
              <a:rPr lang="tr-TR" sz="2000" dirty="0">
                <a:latin typeface="Times New Roman" panose="02020603050405020304" pitchFamily="18" charset="0"/>
                <a:ea typeface="Calibri" panose="020F0502020204030204" pitchFamily="34" charset="0"/>
                <a:cs typeface="Times New Roman" panose="02020603050405020304" pitchFamily="18" charset="0"/>
              </a:rPr>
              <a:t>. 2005 tarihli</a:t>
            </a:r>
            <a:r>
              <a:rPr lang="tr-TR" sz="2400" b="1" dirty="0">
                <a:latin typeface="Times New Roman" panose="02020603050405020304" pitchFamily="18" charset="0"/>
                <a:ea typeface="Calibri" panose="020F0502020204030204" pitchFamily="34" charset="0"/>
                <a:cs typeface="Times New Roman" panose="02020603050405020304" pitchFamily="18" charset="0"/>
              </a:rPr>
              <a:t> 5395 Çocuk Koruma Kanunu</a:t>
            </a:r>
            <a:r>
              <a:rPr lang="tr-TR" sz="2000" dirty="0">
                <a:latin typeface="Times New Roman" panose="02020603050405020304" pitchFamily="18" charset="0"/>
                <a:ea typeface="Calibri" panose="020F0502020204030204" pitchFamily="34" charset="0"/>
                <a:cs typeface="Times New Roman" panose="02020603050405020304" pitchFamily="18" charset="0"/>
              </a:rPr>
              <a:t>’nun 3 üncü maddesi gereğince kişisel güvenliği veya gelişimi tehlikede olan, istismar, ihmal veya suç mağduru olan çocuklar koruma kapsamına girmektedir.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buNone/>
            </a:pP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5143500"/>
          </a:xfrm>
        </p:spPr>
        <p:txBody>
          <a:bodyPr>
            <a:noAutofit/>
          </a:bodyPr>
          <a:lstStyle/>
          <a:p>
            <a:pPr algn="just">
              <a:lnSpc>
                <a:spcPct val="200000"/>
              </a:lnSpc>
              <a:spcAft>
                <a:spcPts val="120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Türk Ceza Kanunu’nun “kötü </a:t>
            </a:r>
            <a:r>
              <a:rPr lang="tr-TR" sz="2000" dirty="0" err="1">
                <a:latin typeface="Times New Roman" panose="02020603050405020304" pitchFamily="18" charset="0"/>
                <a:ea typeface="Calibri" panose="020F0502020204030204" pitchFamily="34" charset="0"/>
                <a:cs typeface="Times New Roman" panose="02020603050405020304" pitchFamily="18" charset="0"/>
              </a:rPr>
              <a:t>muamale</a:t>
            </a:r>
            <a:r>
              <a:rPr lang="tr-TR" sz="2000" dirty="0">
                <a:latin typeface="Times New Roman" panose="02020603050405020304" pitchFamily="18" charset="0"/>
                <a:ea typeface="Calibri" panose="020F0502020204030204" pitchFamily="34" charset="0"/>
                <a:cs typeface="Times New Roman" panose="02020603050405020304" pitchFamily="18" charset="0"/>
              </a:rPr>
              <a:t>” başlıklı 232. maddesinde; “İdaresi altında bulunan veya büyütmek, okutmak, bakmak, muhafaza etmek veya bir meslek veya sanat öğretmekle yükümlü olduğu kişi üzerinde, sahibi bulunduğu terbiye hak- kından doğan disiplin yetkisini kötüye kullanan kişiye, bir yıla kadar hapis cezası verilir” hükmüne yer verilmiştir. Ayrıca 5237 sayılı Türk Ceza Kanunu’nun 103.  maddesinde de “çocukların cinsel istismarı” başlığı ile düzenleme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yapılmıştır.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5143500"/>
          </a:xfrm>
        </p:spPr>
        <p:txBody>
          <a:bodyPr>
            <a:normAutofit/>
          </a:bodyPr>
          <a:lstStyle/>
          <a:p>
            <a:pPr algn="just">
              <a:lnSpc>
                <a:spcPct val="150000"/>
              </a:lnSpc>
              <a:spcAft>
                <a:spcPts val="120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Çocuğun korunması için hakim, ÇKK</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2000" dirty="0" err="1" smtClean="0">
                <a:latin typeface="Times New Roman" panose="02020603050405020304" pitchFamily="18" charset="0"/>
                <a:ea typeface="Calibri" panose="020F0502020204030204" pitchFamily="34" charset="0"/>
                <a:cs typeface="Times New Roman" panose="02020603050405020304" pitchFamily="18" charset="0"/>
              </a:rPr>
              <a:t>nın</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2000" dirty="0">
                <a:latin typeface="Times New Roman" panose="02020603050405020304" pitchFamily="18" charset="0"/>
                <a:ea typeface="Calibri" panose="020F0502020204030204" pitchFamily="34" charset="0"/>
                <a:cs typeface="Times New Roman" panose="02020603050405020304" pitchFamily="18" charset="0"/>
              </a:rPr>
              <a:t>5. maddesinde yazılı olan tedbirlerin (sağlık, bakım, bakınma, danışmanlık, eğitim) yanında Türk Medeni Kanunu’nun öngördüğü tedbirleri (çocuğun velinin yanından alınarak bir aileye veya kuruma yerleştirilmesi, velayetin kaldırılması, taraflara öğüt verme, uyarıda bulunma, çocuğa veya veliye talimat verme, diğer </a:t>
            </a:r>
            <a:r>
              <a:rPr lang="tr-TR" sz="2000" dirty="0" err="1">
                <a:latin typeface="Times New Roman" panose="02020603050405020304" pitchFamily="18" charset="0"/>
                <a:ea typeface="Calibri" panose="020F0502020204030204" pitchFamily="34" charset="0"/>
                <a:cs typeface="Times New Roman" panose="02020603050405020304" pitchFamily="18" charset="0"/>
              </a:rPr>
              <a:t>tedirler</a:t>
            </a:r>
            <a:r>
              <a:rPr lang="tr-TR" sz="2000" dirty="0">
                <a:latin typeface="Times New Roman" panose="02020603050405020304" pitchFamily="18" charset="0"/>
                <a:ea typeface="Calibri" panose="020F0502020204030204" pitchFamily="34" charset="0"/>
                <a:cs typeface="Times New Roman" panose="02020603050405020304" pitchFamily="18" charset="0"/>
              </a:rPr>
              <a:t>)  almaya da yetkilidir.   </a:t>
            </a:r>
            <a:endParaRPr lang="tr-TR" sz="20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2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Bununla </a:t>
            </a:r>
            <a:r>
              <a:rPr lang="tr-TR" sz="2000" dirty="0">
                <a:latin typeface="Times New Roman" panose="02020603050405020304" pitchFamily="18" charset="0"/>
                <a:ea typeface="Calibri" panose="020F0502020204030204" pitchFamily="34" charset="0"/>
                <a:cs typeface="Times New Roman" panose="02020603050405020304" pitchFamily="18" charset="0"/>
              </a:rPr>
              <a:t>birlikte, “Ailenin Korunmasına ve Kadına Karşı Şiddetin Önlenmesine Dair </a:t>
            </a:r>
            <a:r>
              <a:rPr lang="tr-TR" sz="2000" dirty="0" err="1">
                <a:latin typeface="Times New Roman" panose="02020603050405020304" pitchFamily="18" charset="0"/>
                <a:ea typeface="Calibri" panose="020F0502020204030204" pitchFamily="34" charset="0"/>
                <a:cs typeface="Times New Roman" panose="02020603050405020304" pitchFamily="18" charset="0"/>
              </a:rPr>
              <a:t>Kanun”da</a:t>
            </a:r>
            <a:r>
              <a:rPr lang="tr-TR" sz="2000" dirty="0">
                <a:latin typeface="Times New Roman" panose="02020603050405020304" pitchFamily="18" charset="0"/>
                <a:ea typeface="Calibri" panose="020F0502020204030204" pitchFamily="34" charset="0"/>
                <a:cs typeface="Times New Roman" panose="02020603050405020304" pitchFamily="18" charset="0"/>
              </a:rPr>
              <a:t> yer alan tedbirler de (barınma yeri sağlanması, geçici maddi yardım yapılması, danışmanlık verilmesi, geçici koruma altına alınması, kimliğinin ve diğer kişisel bilgilerinin değiştirilmesi, kreş imkânı, işyeri değişikliği, tapu kütüğüne aile şerhi koyulması, uzaklaştırma, tedavi </a:t>
            </a:r>
            <a:r>
              <a:rPr lang="tr-TR" sz="2000" dirty="0" err="1">
                <a:latin typeface="Times New Roman" panose="02020603050405020304" pitchFamily="18" charset="0"/>
                <a:ea typeface="Calibri" panose="020F0502020204030204" pitchFamily="34" charset="0"/>
                <a:cs typeface="Times New Roman" panose="02020603050405020304" pitchFamily="18" charset="0"/>
              </a:rPr>
              <a:t>vb</a:t>
            </a:r>
            <a:r>
              <a:rPr lang="tr-TR" sz="2000" dirty="0">
                <a:latin typeface="Times New Roman" panose="02020603050405020304" pitchFamily="18" charset="0"/>
                <a:ea typeface="Calibri" panose="020F0502020204030204" pitchFamily="34" charset="0"/>
                <a:cs typeface="Times New Roman" panose="02020603050405020304" pitchFamily="18" charset="0"/>
              </a:rPr>
              <a:t>) çocuğun korunması için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alınabilmektedir.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buNone/>
            </a:pP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5143500"/>
          </a:xfrm>
        </p:spPr>
        <p:txBody>
          <a:bodyPr>
            <a:normAutofit fontScale="92500" lnSpcReduction="20000"/>
          </a:bodyPr>
          <a:lstStyle/>
          <a:p>
            <a:pPr marL="109728" indent="0" algn="just">
              <a:lnSpc>
                <a:spcPct val="150000"/>
              </a:lnSpc>
              <a:spcAft>
                <a:spcPts val="1200"/>
              </a:spcAft>
              <a:buNone/>
            </a:pPr>
            <a:r>
              <a:rPr lang="tr-TR" sz="2800" b="1" dirty="0" smtClean="0">
                <a:latin typeface="Times New Roman" panose="02020603050405020304" pitchFamily="18" charset="0"/>
                <a:ea typeface="Calibri" panose="020F0502020204030204" pitchFamily="34" charset="0"/>
                <a:cs typeface="Times New Roman" panose="02020603050405020304" pitchFamily="18" charset="0"/>
              </a:rPr>
              <a:t>   Sporda Çocuk Koruma Programı </a:t>
            </a:r>
          </a:p>
          <a:p>
            <a:pPr algn="just">
              <a:lnSpc>
                <a:spcPct val="150000"/>
              </a:lnSpc>
              <a:spcAft>
                <a:spcPts val="12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Çocukların </a:t>
            </a:r>
            <a:r>
              <a:rPr lang="tr-TR" sz="2800" dirty="0">
                <a:latin typeface="Times New Roman" panose="02020603050405020304" pitchFamily="18" charset="0"/>
                <a:ea typeface="Calibri" panose="020F0502020204030204" pitchFamily="34" charset="0"/>
                <a:cs typeface="Times New Roman" panose="02020603050405020304" pitchFamily="18" charset="0"/>
              </a:rPr>
              <a:t>katılım sağladığı spor faaliyetlerini yöneten ve uygulayan bütün örgüt ve organizasyonlarda, çocuğun fiziksel, sosyal, duygusal, ekonomik, kültürel ve etnik olmak üzere tüm yönlerden korunması, spor organizasyonların da görev alan tüm unsurların konu hakkında eğitilmesi, çocuk istismarı olaylarının oluşmadan önlenmesi ve ihbarlara en hızlı ve uygun şekilde müdahale edilebilmesi için gerekli düzenlemelerin uygulamada ve hukuki zeminde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sağlanması  </a:t>
            </a:r>
            <a:r>
              <a:rPr lang="tr-TR" sz="2800" dirty="0">
                <a:latin typeface="Times New Roman" panose="02020603050405020304" pitchFamily="18" charset="0"/>
                <a:ea typeface="Calibri" panose="020F0502020204030204" pitchFamily="34" charset="0"/>
                <a:cs typeface="Times New Roman" panose="02020603050405020304" pitchFamily="18" charset="0"/>
              </a:rPr>
              <a:t>şeklinde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tanımlanabilir.</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5143500"/>
          </a:xfrm>
        </p:spPr>
        <p:txBody>
          <a:bodyPr>
            <a:normAutofit/>
          </a:bodyPr>
          <a:lstStyle/>
          <a:p>
            <a:pPr algn="just">
              <a:lnSpc>
                <a:spcPct val="200000"/>
              </a:lnSpc>
              <a:spcAft>
                <a:spcPts val="12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Birleşmiş Milletler, Avrupa Konseyi veya Uluslararası Olimpiyat Komitesi, Uluslararası Spor Federasyonları ve sportif alanda faaliyetlerini sürdüren uluslararası spor kurumlarının tüm ülkeleri bağlayan kuralları ve talimatlarında da sporda çocuk korumaya ilişkin düzenlemelere yer verilmiştir.             </a:t>
            </a:r>
            <a:endParaRPr lang="tr-TR" sz="1800" dirty="0">
              <a:latin typeface="Calibri" panose="020F0502020204030204" pitchFamily="34" charset="0"/>
              <a:ea typeface="Calibri" panose="020F0502020204030204" pitchFamily="34" charset="0"/>
              <a:cs typeface="Times New Roman" panose="02020603050405020304" pitchFamily="18" charset="0"/>
            </a:endParaRPr>
          </a:p>
          <a:p>
            <a:pPr>
              <a:buNone/>
            </a:pP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5143500"/>
          </a:xfrm>
        </p:spPr>
        <p:txBody>
          <a:bodyPr>
            <a:normAutofit lnSpcReduction="10000"/>
          </a:bodyPr>
          <a:lstStyle/>
          <a:p>
            <a:pPr algn="just">
              <a:lnSpc>
                <a:spcPct val="150000"/>
              </a:lnSpc>
              <a:spcAft>
                <a:spcPts val="120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Avrupa Komisyonu, 2007 tarihinde “Spor Üzerine Beyaz Kitap” ı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yayımlamış </a:t>
            </a:r>
            <a:r>
              <a:rPr lang="tr-TR" sz="2000" dirty="0">
                <a:latin typeface="Times New Roman" panose="02020603050405020304" pitchFamily="18" charset="0"/>
                <a:ea typeface="Calibri" panose="020F0502020204030204" pitchFamily="34" charset="0"/>
                <a:cs typeface="Times New Roman" panose="02020603050405020304" pitchFamily="18" charset="0"/>
              </a:rPr>
              <a:t>ve söz konusu kitapta spora dair konuları bütüncül ve sistemli bir şekilde değerlendirmiştir.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Avrupa Komisyon’un amacı;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Avrupa’da </a:t>
            </a:r>
            <a:r>
              <a:rPr lang="tr-TR" sz="2000" dirty="0">
                <a:latin typeface="Times New Roman" panose="02020603050405020304" pitchFamily="18" charset="0"/>
                <a:ea typeface="Calibri" panose="020F0502020204030204" pitchFamily="34" charset="0"/>
                <a:cs typeface="Times New Roman" panose="02020603050405020304" pitchFamily="18" charset="0"/>
              </a:rPr>
              <a:t>sporun rolü konusuna stratejik bir yaklaşım kazandırmak, belli başlı sorunlara ilişkin tartışmaları cesaretlendirmek, AB düzeyinde oluşturulan politikalarda sporun görünürlüğünü artırmak ve sektörün ihtiyaçları ve kendine özgü özellikleri konusunda kamu bilincini artırmak olmuştur</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50000"/>
              </a:lnSpc>
              <a:spcAft>
                <a:spcPts val="12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2000" dirty="0">
                <a:latin typeface="Times New Roman" panose="02020603050405020304" pitchFamily="18" charset="0"/>
                <a:ea typeface="Calibri" panose="020F0502020204030204" pitchFamily="34" charset="0"/>
                <a:cs typeface="Times New Roman" panose="02020603050405020304" pitchFamily="18" charset="0"/>
              </a:rPr>
              <a:t>Komisyon, söz konusu belgede Avrupa toplumunda sporun karşılaştığı ticari baskı, genç oyuncuların istismarı, doping, ırkçılık, şiddet, yolsuzluk ve para aklama gibi tehdit ve tehlikelere dikkat çekme olarak ifade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edilmiştir.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buNone/>
            </a:pP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5143500"/>
          </a:xfrm>
        </p:spPr>
        <p:txBody>
          <a:bodyPr>
            <a:normAutofit fontScale="55000" lnSpcReduction="20000"/>
          </a:bodyPr>
          <a:lstStyle/>
          <a:p>
            <a:pPr algn="just">
              <a:lnSpc>
                <a:spcPct val="150000"/>
              </a:lnSpc>
              <a:spcAft>
                <a:spcPts val="1200"/>
              </a:spcAft>
            </a:pPr>
            <a:r>
              <a:rPr lang="tr-TR" sz="2500" dirty="0">
                <a:latin typeface="Times New Roman" panose="02020603050405020304" pitchFamily="18" charset="0"/>
                <a:ea typeface="Calibri" panose="020F0502020204030204" pitchFamily="34" charset="0"/>
                <a:cs typeface="Times New Roman" panose="02020603050405020304" pitchFamily="18" charset="0"/>
              </a:rPr>
              <a:t>Türkiye’de çocuk korumanın hukuki temeline bakıldığında Anayasa’sının; “Ailenin Korunması ve Çocuk Hakları” başlıklı 41. maddesinde; </a:t>
            </a:r>
            <a:endParaRPr lang="tr-TR" sz="25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200"/>
              </a:spcAft>
            </a:pPr>
            <a:r>
              <a:rPr lang="tr-TR" sz="2500" dirty="0" smtClean="0">
                <a:latin typeface="Times New Roman" panose="02020603050405020304" pitchFamily="18" charset="0"/>
                <a:ea typeface="Calibri" panose="020F0502020204030204" pitchFamily="34" charset="0"/>
                <a:cs typeface="Times New Roman" panose="02020603050405020304" pitchFamily="18" charset="0"/>
              </a:rPr>
              <a:t>“Devlet</a:t>
            </a:r>
            <a:r>
              <a:rPr lang="tr-TR" sz="2500" dirty="0">
                <a:latin typeface="Times New Roman" panose="02020603050405020304" pitchFamily="18" charset="0"/>
                <a:ea typeface="Calibri" panose="020F0502020204030204" pitchFamily="34" charset="0"/>
                <a:cs typeface="Times New Roman" panose="02020603050405020304" pitchFamily="18" charset="0"/>
              </a:rPr>
              <a:t>, ailenin huzur ve refahı ile özellikle ananın ve çocukların korunması ve aile planlamasının öğretimi ile uygulanmasını sağlamak için gerekli tedbirleri </a:t>
            </a:r>
            <a:r>
              <a:rPr lang="tr-TR" sz="2500" dirty="0" smtClean="0">
                <a:latin typeface="Times New Roman" panose="02020603050405020304" pitchFamily="18" charset="0"/>
                <a:ea typeface="Calibri" panose="020F0502020204030204" pitchFamily="34" charset="0"/>
                <a:cs typeface="Times New Roman" panose="02020603050405020304" pitchFamily="18" charset="0"/>
              </a:rPr>
              <a:t>alır.</a:t>
            </a:r>
          </a:p>
          <a:p>
            <a:pPr algn="just">
              <a:lnSpc>
                <a:spcPct val="150000"/>
              </a:lnSpc>
              <a:spcAft>
                <a:spcPts val="1200"/>
              </a:spcAft>
            </a:pPr>
            <a:r>
              <a:rPr lang="tr-TR" sz="2500" dirty="0" smtClean="0">
                <a:latin typeface="Times New Roman" panose="02020603050405020304" pitchFamily="18" charset="0"/>
                <a:ea typeface="Calibri" panose="020F0502020204030204" pitchFamily="34" charset="0"/>
                <a:cs typeface="Times New Roman" panose="02020603050405020304" pitchFamily="18" charset="0"/>
              </a:rPr>
              <a:t>Devlet</a:t>
            </a:r>
            <a:r>
              <a:rPr lang="tr-TR" sz="2500" dirty="0">
                <a:latin typeface="Times New Roman" panose="02020603050405020304" pitchFamily="18" charset="0"/>
                <a:ea typeface="Calibri" panose="020F0502020204030204" pitchFamily="34" charset="0"/>
                <a:cs typeface="Times New Roman" panose="02020603050405020304" pitchFamily="18" charset="0"/>
              </a:rPr>
              <a:t>, her türlü istismara ve şiddete karşı çocukları koruyucu tedbirleri </a:t>
            </a:r>
            <a:r>
              <a:rPr lang="tr-TR" sz="2500" dirty="0" smtClean="0">
                <a:latin typeface="Times New Roman" panose="02020603050405020304" pitchFamily="18" charset="0"/>
                <a:ea typeface="Calibri" panose="020F0502020204030204" pitchFamily="34" charset="0"/>
                <a:cs typeface="Times New Roman" panose="02020603050405020304" pitchFamily="18" charset="0"/>
              </a:rPr>
              <a:t>alır</a:t>
            </a:r>
            <a:r>
              <a:rPr lang="tr-TR" sz="2500" dirty="0">
                <a:latin typeface="Times New Roman" panose="02020603050405020304" pitchFamily="18" charset="0"/>
                <a:ea typeface="Calibri" panose="020F0502020204030204" pitchFamily="34" charset="0"/>
                <a:cs typeface="Times New Roman" panose="02020603050405020304" pitchFamily="18" charset="0"/>
              </a:rPr>
              <a:t>.</a:t>
            </a:r>
            <a:r>
              <a:rPr lang="tr-TR" sz="25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2500" dirty="0">
                <a:latin typeface="Times New Roman" panose="02020603050405020304" pitchFamily="18" charset="0"/>
                <a:ea typeface="Calibri" panose="020F0502020204030204" pitchFamily="34" charset="0"/>
                <a:cs typeface="Times New Roman" panose="02020603050405020304" pitchFamily="18" charset="0"/>
              </a:rPr>
              <a:t>“Gençliğin Korunması” başlıklı 58. maddesinde “Devlet, istiklal ve Cumhuriyetimizin emanet edildiği gençlerin </a:t>
            </a:r>
            <a:r>
              <a:rPr lang="tr-TR" sz="2500" dirty="0" err="1">
                <a:latin typeface="Times New Roman" panose="02020603050405020304" pitchFamily="18" charset="0"/>
                <a:ea typeface="Calibri" panose="020F0502020204030204" pitchFamily="34" charset="0"/>
                <a:cs typeface="Times New Roman" panose="02020603050405020304" pitchFamily="18" charset="0"/>
              </a:rPr>
              <a:t>müsbet</a:t>
            </a:r>
            <a:r>
              <a:rPr lang="tr-TR" sz="2500" dirty="0">
                <a:latin typeface="Times New Roman" panose="02020603050405020304" pitchFamily="18" charset="0"/>
                <a:ea typeface="Calibri" panose="020F0502020204030204" pitchFamily="34" charset="0"/>
                <a:cs typeface="Times New Roman" panose="02020603050405020304" pitchFamily="18" charset="0"/>
              </a:rPr>
              <a:t> ilmin ışığında, Atatürk ilke ve inkılapları doğrultusunda ve Devletin ülkesi ve milletiyle bölünmez bütünlüğünü ortadan kaldırmayı amaç edinen görüşlere karşı yetişme ve gelişmelerini sağlayıcı tedbirleri alır. Devlet, gençleri alkol düşkünlüğünden, uyuşturucu maddelerden, suçluluk, kumar ve benzeri kötü alışkanlıklardan ve cehaletten korumak için gerekli tedbirleri alır.”, “Sporun geliştirilmesi ve tahkim” başlıklı 59. maddesinde; “Devlet, her yaştaki Türk vatandaşlarının beden ve ruh sağlığını geliştirecek tedbirleri alır, sporun kitlelere yayılmasını teşvik eder. Devlet başarılı sporcuyu </a:t>
            </a:r>
            <a:r>
              <a:rPr lang="tr-TR" sz="2500" dirty="0" smtClean="0">
                <a:latin typeface="Times New Roman" panose="02020603050405020304" pitchFamily="18" charset="0"/>
                <a:ea typeface="Calibri" panose="020F0502020204030204" pitchFamily="34" charset="0"/>
                <a:cs typeface="Times New Roman" panose="02020603050405020304" pitchFamily="18" charset="0"/>
              </a:rPr>
              <a:t>korur ve ödüllendirir” </a:t>
            </a:r>
            <a:r>
              <a:rPr lang="tr-TR" sz="2500" dirty="0">
                <a:latin typeface="Times New Roman" panose="02020603050405020304" pitchFamily="18" charset="0"/>
                <a:ea typeface="Calibri" panose="020F0502020204030204" pitchFamily="34" charset="0"/>
                <a:cs typeface="Times New Roman" panose="02020603050405020304" pitchFamily="18" charset="0"/>
              </a:rPr>
              <a:t>hükümlerine yer </a:t>
            </a:r>
            <a:r>
              <a:rPr lang="tr-TR" sz="2500" dirty="0" smtClean="0">
                <a:latin typeface="Times New Roman" panose="02020603050405020304" pitchFamily="18" charset="0"/>
                <a:ea typeface="Calibri" panose="020F0502020204030204" pitchFamily="34" charset="0"/>
                <a:cs typeface="Times New Roman" panose="02020603050405020304" pitchFamily="18" charset="0"/>
              </a:rPr>
              <a:t>verilmiştir.            </a:t>
            </a:r>
          </a:p>
          <a:p>
            <a:pPr algn="just">
              <a:lnSpc>
                <a:spcPct val="150000"/>
              </a:lnSpc>
              <a:spcAft>
                <a:spcPts val="1200"/>
              </a:spcAft>
            </a:pPr>
            <a:r>
              <a:rPr lang="tr-TR" sz="2500" dirty="0" smtClean="0">
                <a:latin typeface="Times New Roman" panose="02020603050405020304" pitchFamily="18" charset="0"/>
                <a:ea typeface="Calibri" panose="020F0502020204030204" pitchFamily="34" charset="0"/>
                <a:cs typeface="Times New Roman" panose="02020603050405020304" pitchFamily="18" charset="0"/>
              </a:rPr>
              <a:t>8/6/2011 </a:t>
            </a:r>
            <a:r>
              <a:rPr lang="tr-TR" sz="2500" dirty="0">
                <a:latin typeface="Times New Roman" panose="02020603050405020304" pitchFamily="18" charset="0"/>
                <a:ea typeface="Calibri" panose="020F0502020204030204" pitchFamily="34" charset="0"/>
                <a:cs typeface="Times New Roman" panose="02020603050405020304" pitchFamily="18" charset="0"/>
              </a:rPr>
              <a:t>tarihli ve 27958 sayılı Resmi </a:t>
            </a:r>
            <a:r>
              <a:rPr lang="tr-TR" sz="2500" dirty="0" err="1">
                <a:latin typeface="Times New Roman" panose="02020603050405020304" pitchFamily="18" charset="0"/>
                <a:ea typeface="Calibri" panose="020F0502020204030204" pitchFamily="34" charset="0"/>
                <a:cs typeface="Times New Roman" panose="02020603050405020304" pitchFamily="18" charset="0"/>
              </a:rPr>
              <a:t>Gazete’de</a:t>
            </a:r>
            <a:r>
              <a:rPr lang="tr-TR" sz="2500" dirty="0">
                <a:latin typeface="Times New Roman" panose="02020603050405020304" pitchFamily="18" charset="0"/>
                <a:ea typeface="Calibri" panose="020F0502020204030204" pitchFamily="34" charset="0"/>
                <a:cs typeface="Times New Roman" panose="02020603050405020304" pitchFamily="18" charset="0"/>
              </a:rPr>
              <a:t> yayımlanan 638 sayılı Gençlik ve Spor Bakanlığının Teşkilat ve Görevleri Hakkında Kanun Hükmünde Kararname’nin “Görevler” başlıklı 2 inci maddesinde; “Gençlik ve Spor Bakanlığının görevleri </a:t>
            </a:r>
            <a:r>
              <a:rPr lang="tr-TR" sz="2500" dirty="0" smtClean="0">
                <a:latin typeface="Times New Roman" panose="02020603050405020304" pitchFamily="18" charset="0"/>
                <a:ea typeface="Calibri" panose="020F0502020204030204" pitchFamily="34" charset="0"/>
                <a:cs typeface="Times New Roman" panose="02020603050405020304" pitchFamily="18" charset="0"/>
              </a:rPr>
              <a:t>yer almıştır.   </a:t>
            </a:r>
            <a:endParaRPr lang="tr-TR" sz="2500" dirty="0">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5143500"/>
          </a:xfrm>
        </p:spPr>
        <p:txBody>
          <a:bodyPr>
            <a:normAutofit fontScale="77500" lnSpcReduction="20000"/>
          </a:bodyPr>
          <a:lstStyle/>
          <a:p>
            <a:pPr algn="just">
              <a:lnSpc>
                <a:spcPct val="200000"/>
              </a:lnSpc>
            </a:pPr>
            <a:r>
              <a:rPr lang="tr-TR" sz="2000" dirty="0" smtClean="0">
                <a:latin typeface="Times New Roman" panose="02020603050405020304" pitchFamily="18" charset="0"/>
                <a:ea typeface="Calibri" panose="020F0502020204030204" pitchFamily="34" charset="0"/>
              </a:rPr>
              <a:t>2013 </a:t>
            </a:r>
            <a:r>
              <a:rPr lang="tr-TR" sz="2000" dirty="0">
                <a:latin typeface="Times New Roman" panose="02020603050405020304" pitchFamily="18" charset="0"/>
                <a:ea typeface="Calibri" panose="020F0502020204030204" pitchFamily="34" charset="0"/>
              </a:rPr>
              <a:t>tarih ve 28541 sayılı </a:t>
            </a:r>
            <a:r>
              <a:rPr lang="tr-TR" sz="2000" dirty="0" smtClean="0">
                <a:latin typeface="Times New Roman" panose="02020603050405020304" pitchFamily="18" charset="0"/>
                <a:ea typeface="Calibri" panose="020F0502020204030204" pitchFamily="34" charset="0"/>
              </a:rPr>
              <a:t>RG de </a:t>
            </a:r>
            <a:r>
              <a:rPr lang="tr-TR" sz="2000" dirty="0">
                <a:latin typeface="Times New Roman" panose="02020603050405020304" pitchFamily="18" charset="0"/>
                <a:ea typeface="Calibri" panose="020F0502020204030204" pitchFamily="34" charset="0"/>
              </a:rPr>
              <a:t>Yayımlanan Ulusal Gençlik ve Spor Politikası Belgesinde; “…gençlik politikaları gençleri istismar ve ihmalden koruyan araçlar bütünüdür” ifadesine yer verilmiştir. </a:t>
            </a:r>
            <a:endParaRPr lang="tr-TR" sz="2000" dirty="0" smtClean="0">
              <a:latin typeface="Times New Roman" panose="02020603050405020304" pitchFamily="18" charset="0"/>
              <a:ea typeface="Calibri" panose="020F0502020204030204" pitchFamily="34" charset="0"/>
            </a:endParaRPr>
          </a:p>
          <a:p>
            <a:pPr algn="just">
              <a:lnSpc>
                <a:spcPct val="200000"/>
              </a:lnSpc>
            </a:pPr>
            <a:r>
              <a:rPr lang="tr-TR" sz="2000" dirty="0" smtClean="0">
                <a:latin typeface="Times New Roman" panose="02020603050405020304" pitchFamily="18" charset="0"/>
                <a:ea typeface="Calibri" panose="020F0502020204030204" pitchFamily="34" charset="0"/>
              </a:rPr>
              <a:t>Bu </a:t>
            </a:r>
            <a:r>
              <a:rPr lang="tr-TR" sz="2000" dirty="0">
                <a:latin typeface="Times New Roman" panose="02020603050405020304" pitchFamily="18" charset="0"/>
                <a:ea typeface="Calibri" panose="020F0502020204030204" pitchFamily="34" charset="0"/>
              </a:rPr>
              <a:t>doğrultuda; “Suç işleyen gençlerin topluma kazandırılması ve gençlerin suç davranışına yönelmelerinin önlenmesi”, “Sokakta yaşayan gençlerin toplumla bütünleşmelerinin sağlanması”, “Gençleri bağımlılık yapan maddelerden korumak için önleyici tedbirlerin alınması ve bağımlı gençlerin tedavileri ile ilgili olarak çalışmaların yürütülmesi”, “Gençlerin istismara uğramalarının önlenmesi” ne ilişkin politikalar çerçevesinde hedefler belirlenmiştir. </a:t>
            </a:r>
            <a:endParaRPr lang="tr-TR" sz="2000" dirty="0" smtClean="0">
              <a:latin typeface="Times New Roman" panose="02020603050405020304" pitchFamily="18" charset="0"/>
              <a:ea typeface="Calibri" panose="020F0502020204030204" pitchFamily="34" charset="0"/>
            </a:endParaRPr>
          </a:p>
          <a:p>
            <a:pPr algn="just">
              <a:lnSpc>
                <a:spcPct val="200000"/>
              </a:lnSpc>
            </a:pPr>
            <a:r>
              <a:rPr lang="tr-TR" sz="2000" dirty="0" smtClean="0">
                <a:latin typeface="Times New Roman" panose="02020603050405020304" pitchFamily="18" charset="0"/>
                <a:ea typeface="Calibri" panose="020F0502020204030204" pitchFamily="34" charset="0"/>
              </a:rPr>
              <a:t>Bununla </a:t>
            </a:r>
            <a:r>
              <a:rPr lang="tr-TR" sz="2000" dirty="0">
                <a:latin typeface="Times New Roman" panose="02020603050405020304" pitchFamily="18" charset="0"/>
                <a:ea typeface="Calibri" panose="020F0502020204030204" pitchFamily="34" charset="0"/>
              </a:rPr>
              <a:t>birlikte sağlık başlığı altında “Gençlerin madde bağımlılığı, sigara ve alkol gibi sağlığa zararlı alışkanlıklardan korunmasına dair tedbirlerin yaygınlaştırılması”, “Gençlerin sağlığının korunmasına yönelik önlemlerin arttırılması” politikalarına ilişkin hedefler </a:t>
            </a:r>
            <a:r>
              <a:rPr lang="tr-TR" sz="2000" dirty="0" smtClean="0">
                <a:latin typeface="Times New Roman" panose="02020603050405020304" pitchFamily="18" charset="0"/>
                <a:ea typeface="Calibri" panose="020F0502020204030204" pitchFamily="34" charset="0"/>
              </a:rPr>
              <a:t>belirlenmiştir. </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5143500"/>
          </a:xfrm>
        </p:spPr>
        <p:txBody>
          <a:bodyPr>
            <a:normAutofit/>
          </a:bodyPr>
          <a:lstStyle/>
          <a:p>
            <a:pPr algn="just"/>
            <a:r>
              <a:rPr lang="tr-TR" sz="2800" dirty="0">
                <a:latin typeface="Times New Roman" panose="02020603050405020304" pitchFamily="18" charset="0"/>
                <a:ea typeface="Calibri" panose="020F0502020204030204" pitchFamily="34" charset="0"/>
              </a:rPr>
              <a:t>Modern çocuk koruma anlayışının uygulama alanlarından biri de beden eğitimi ve spor faaliyetleri olduğu düşünülmektedir. </a:t>
            </a:r>
            <a:endParaRPr lang="tr-TR" sz="2800" dirty="0" smtClean="0">
              <a:latin typeface="Times New Roman" panose="02020603050405020304" pitchFamily="18" charset="0"/>
              <a:ea typeface="Calibri" panose="020F0502020204030204" pitchFamily="34" charset="0"/>
            </a:endParaRPr>
          </a:p>
          <a:p>
            <a:pPr algn="just"/>
            <a:r>
              <a:rPr lang="tr-TR" sz="2800" dirty="0" smtClean="0">
                <a:latin typeface="Times New Roman" panose="02020603050405020304" pitchFamily="18" charset="0"/>
                <a:ea typeface="Calibri" panose="020F0502020204030204" pitchFamily="34" charset="0"/>
              </a:rPr>
              <a:t>Bu </a:t>
            </a:r>
            <a:r>
              <a:rPr lang="tr-TR" sz="2800" dirty="0">
                <a:latin typeface="Times New Roman" panose="02020603050405020304" pitchFamily="18" charset="0"/>
                <a:ea typeface="Calibri" panose="020F0502020204030204" pitchFamily="34" charset="0"/>
              </a:rPr>
              <a:t>bağlam da </a:t>
            </a:r>
            <a:r>
              <a:rPr lang="tr-TR" sz="2800" dirty="0" smtClean="0">
                <a:latin typeface="Times New Roman" panose="02020603050405020304" pitchFamily="18" charset="0"/>
                <a:ea typeface="Calibri" panose="020F0502020204030204" pitchFamily="34" charset="0"/>
              </a:rPr>
              <a:t>spor </a:t>
            </a:r>
            <a:r>
              <a:rPr lang="tr-TR" sz="2800" dirty="0">
                <a:latin typeface="Times New Roman" panose="02020603050405020304" pitchFamily="18" charset="0"/>
                <a:ea typeface="Calibri" panose="020F0502020204030204" pitchFamily="34" charset="0"/>
              </a:rPr>
              <a:t>doğası gereği, istismara karşı büyük riskler barındırmaktadır. Sporun denetimsiz ortamında, küçük çocuklara bir temas fırsatı doğmaktadır. Bu ortamlarda çocuklar hem fiziksel hem de duygusal istismara açıktır. Çocukların korunması ve hakları, antrenörlere yöneticilere, çalışanlara gönüllülere ve ailelere emanettir. Nitekim sporda çocuk istismarı olayları zaman zaman su yüzüne çıkmakta ve medyada yer </a:t>
            </a:r>
            <a:r>
              <a:rPr lang="tr-TR" sz="2800" dirty="0" smtClean="0">
                <a:latin typeface="Times New Roman" panose="02020603050405020304" pitchFamily="18" charset="0"/>
                <a:ea typeface="Calibri" panose="020F0502020204030204" pitchFamily="34" charset="0"/>
              </a:rPr>
              <a:t>bulmaktadır.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0"/>
            <a:ext cx="9144000" cy="5143500"/>
          </a:xfrm>
        </p:spPr>
        <p:txBody>
          <a:bodyPr>
            <a:normAutofit/>
          </a:bodyPr>
          <a:lstStyle/>
          <a:p>
            <a:pPr algn="just">
              <a:lnSpc>
                <a:spcPct val="200000"/>
              </a:lnSpc>
              <a:buNone/>
            </a:pPr>
            <a:r>
              <a:rPr lang="tr-TR" sz="2000" dirty="0" smtClean="0"/>
              <a:t>	</a:t>
            </a:r>
          </a:p>
          <a:p>
            <a:pPr marL="288000" algn="ctr">
              <a:lnSpc>
                <a:spcPct val="200000"/>
              </a:lnSpc>
              <a:buNone/>
            </a:pPr>
            <a:endParaRPr lang="tr-TR" sz="2000" b="1" dirty="0">
              <a:latin typeface="Times New Roman" panose="02020603050405020304" pitchFamily="18" charset="0"/>
              <a:cs typeface="Times New Roman" panose="02020603050405020304" pitchFamily="18" charset="0"/>
            </a:endParaRPr>
          </a:p>
          <a:p>
            <a:pPr marL="288000" algn="ctr">
              <a:lnSpc>
                <a:spcPct val="200000"/>
              </a:lnSpc>
              <a:buNone/>
            </a:pPr>
            <a:r>
              <a:rPr lang="tr-TR" sz="2000" b="1" dirty="0">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  BİRLEŞMİŞ MİLLETLER ÇOCUK HAKLARI SÖZLEŞMESİ’NDE </a:t>
            </a:r>
            <a:r>
              <a:rPr lang="tr-TR" sz="2000" dirty="0" smtClean="0">
                <a:latin typeface="Times New Roman" panose="02020603050405020304" pitchFamily="18" charset="0"/>
                <a:cs typeface="Times New Roman" panose="02020603050405020304" pitchFamily="18" charset="0"/>
              </a:rPr>
              <a:t>ERKEN YAŞTA REŞİT OLMA DURUMU HARİÇ ON SEKİZ YAŞINA KADAR HER İNSAN</a:t>
            </a:r>
            <a:r>
              <a:rPr lang="tr-TR" sz="2400" dirty="0" smtClean="0">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ÇOCUK</a:t>
            </a:r>
            <a:r>
              <a:rPr lang="tr-TR" sz="2400" b="1"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OLARAK TANIMLANMAKTADIR. </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57271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5143500"/>
          </a:xfrm>
        </p:spPr>
        <p:txBody>
          <a:bodyPr>
            <a:normAutofit fontScale="70000" lnSpcReduction="20000"/>
          </a:bodyPr>
          <a:lstStyle/>
          <a:p>
            <a:pPr algn="just">
              <a:lnSpc>
                <a:spcPct val="150000"/>
              </a:lnSpc>
              <a:spcAft>
                <a:spcPts val="1200"/>
              </a:spcAft>
            </a:pPr>
            <a:r>
              <a:rPr lang="tr-TR" sz="2800" dirty="0">
                <a:latin typeface="Times New Roman" panose="02020603050405020304" pitchFamily="18" charset="0"/>
                <a:ea typeface="Calibri" panose="020F0502020204030204" pitchFamily="34" charset="0"/>
                <a:cs typeface="Times New Roman" panose="02020603050405020304" pitchFamily="18" charset="0"/>
              </a:rPr>
              <a:t>Çocukların anne – babaları, öğretmenleri, antrenörleri gibi, onlara bakıp gözetmek ve eğitmekle görevli kişiler ile güç ve güven ilişkisi içinde oldukları kişiler ya da yabancılar tarafından çocukların bedensel ve/veya psikolojik sağlıklarına zarar verecek, sosyal gelişimlerini engelleyecek şekilde uygulanan tüm fiziksel, duygusal veya cinsel davranışların, ihmali veya ticari amaçlı sömürüyü kapsadığı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belirtilmektedir. </a:t>
            </a:r>
          </a:p>
          <a:p>
            <a:pPr algn="just">
              <a:lnSpc>
                <a:spcPct val="150000"/>
              </a:lnSpc>
              <a:spcAft>
                <a:spcPts val="12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Bu </a:t>
            </a:r>
            <a:r>
              <a:rPr lang="tr-TR" sz="2800" dirty="0">
                <a:latin typeface="Times New Roman" panose="02020603050405020304" pitchFamily="18" charset="0"/>
                <a:ea typeface="Calibri" panose="020F0502020204030204" pitchFamily="34" charset="0"/>
                <a:cs typeface="Times New Roman" panose="02020603050405020304" pitchFamily="18" charset="0"/>
              </a:rPr>
              <a:t>sebeple, modern çocuk koruma anlayışı sporcu çocuk/gençlerin ailelerinin sorumluluklarına vurgu yaparken aynı zamanda spor sistemi içerisinde görev alan yönetici pozisyonundaki kişilerin ve diğer spor çalışanların erken müdahale, önleme, koruma, bildirme gibi kavramlarla rol ve sorumluluklarını ortaya koyduğu düşünülmektedir.                   </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a:buNone/>
            </a:pP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5143500"/>
          </a:xfrm>
        </p:spPr>
        <p:txBody>
          <a:bodyPr>
            <a:normAutofit fontScale="92500" lnSpcReduction="20000"/>
          </a:bodyPr>
          <a:lstStyle/>
          <a:p>
            <a:pPr algn="just">
              <a:lnSpc>
                <a:spcPct val="150000"/>
              </a:lnSpc>
              <a:spcAft>
                <a:spcPts val="1200"/>
              </a:spcAft>
            </a:pPr>
            <a:r>
              <a:rPr lang="tr-TR" sz="2800" dirty="0">
                <a:latin typeface="Times New Roman" panose="02020603050405020304" pitchFamily="18" charset="0"/>
                <a:ea typeface="Calibri" panose="020F0502020204030204" pitchFamily="34" charset="0"/>
                <a:cs typeface="Times New Roman" panose="02020603050405020304" pitchFamily="18" charset="0"/>
              </a:rPr>
              <a:t>Bu sebeple uluslararası alanda spor politikasını şekillendiren çok aktörlü yapı sporda çocuk koruma konusu ile bir takım ilkeler belirlemiş, başta İngiltere, Avrupa Birliği ülkeleri, Kanada, İrlanda, Amerika Birleşik Devletleri ve Avusturalya gibi gelişmiş ülkeler ile bazı Afrika Kıtası ülkeleri spor sistemi içerisinde yer alan federasyon ve kulüp gibi spor kuruluşları, yönetici, antrenör, beden eğitimi öğretmeni ve diğer çalışanlar için sporda çocuk koruma sistemleri oluşturarak kapsayıcı düzenlemeler yapmışlar ve bu çerçevedeki programları hayata geçirmişlerdir. </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a:buNone/>
            </a:pPr>
            <a:endParaRPr lang="tr-TR"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5143500"/>
          </a:xfrm>
        </p:spPr>
        <p:txBody>
          <a:bodyPr>
            <a:normAutofit fontScale="92500" lnSpcReduction="10000"/>
          </a:bodyPr>
          <a:lstStyle/>
          <a:p>
            <a:pPr algn="just">
              <a:lnSpc>
                <a:spcPct val="150000"/>
              </a:lnSpc>
              <a:spcAft>
                <a:spcPts val="12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Özellikle Kanada ve Avusturalya sporda çocuk koruma alanında önemli adımlar atmışlardır. Aynı şekilde İngiltere bu alanda 1990’ların ortasından itibaren uluslararası girişimlerde bulunduğu ve çocuk korunması alanında ilk ulusal ofisi ve araştırma merkezini kurduğu </a:t>
            </a:r>
            <a:r>
              <a:rPr lang="tr-TR" sz="2400" dirty="0" smtClean="0">
                <a:latin typeface="Times New Roman" panose="02020603050405020304" pitchFamily="18" charset="0"/>
                <a:ea typeface="Calibri" panose="020F0502020204030204" pitchFamily="34" charset="0"/>
                <a:cs typeface="Times New Roman" panose="02020603050405020304" pitchFamily="18" charset="0"/>
              </a:rPr>
              <a:t>belirtilmiştir. </a:t>
            </a:r>
          </a:p>
          <a:p>
            <a:pPr algn="just">
              <a:lnSpc>
                <a:spcPct val="150000"/>
              </a:lnSpc>
              <a:spcAft>
                <a:spcPts val="1200"/>
              </a:spcAft>
            </a:pPr>
            <a:r>
              <a:rPr lang="tr-TR" sz="2400" dirty="0" smtClean="0">
                <a:latin typeface="Times New Roman" panose="02020603050405020304" pitchFamily="18" charset="0"/>
                <a:ea typeface="Calibri" panose="020F0502020204030204" pitchFamily="34" charset="0"/>
                <a:cs typeface="Times New Roman" panose="02020603050405020304" pitchFamily="18" charset="0"/>
              </a:rPr>
              <a:t>Ayrıca </a:t>
            </a:r>
            <a:r>
              <a:rPr lang="tr-TR" sz="2400" dirty="0">
                <a:latin typeface="Times New Roman" panose="02020603050405020304" pitchFamily="18" charset="0"/>
                <a:ea typeface="Calibri" panose="020F0502020204030204" pitchFamily="34" charset="0"/>
                <a:cs typeface="Times New Roman" panose="02020603050405020304" pitchFamily="18" charset="0"/>
              </a:rPr>
              <a:t>çocuk koruma stratejisinin bir parçası olarak ilk kez 2000 yılında İngiltere’de çocuk koruma stratejisi geliştirilmiş, futbolda bazı sivil toplum örgütlerinin (Ulusal Koçluk Kurumu, Amatör Yüzme Derneği, ve Çocuk Refahı Derneği gibi) öncü çalışmaları neticesinde 2001 yılında da sporda çocuk koruma programından sorumlu kurum olan “Sporda Çocuk Koruma </a:t>
            </a:r>
            <a:r>
              <a:rPr lang="tr-TR" sz="2400" dirty="0" smtClean="0">
                <a:latin typeface="Times New Roman" panose="02020603050405020304" pitchFamily="18" charset="0"/>
                <a:ea typeface="Calibri" panose="020F0502020204030204" pitchFamily="34" charset="0"/>
                <a:cs typeface="Times New Roman" panose="02020603050405020304" pitchFamily="18" charset="0"/>
              </a:rPr>
              <a:t>Birimi’nin </a:t>
            </a:r>
            <a:r>
              <a:rPr lang="tr-TR" sz="2400" dirty="0">
                <a:latin typeface="Times New Roman" panose="02020603050405020304" pitchFamily="18" charset="0"/>
                <a:ea typeface="Calibri" panose="020F0502020204030204" pitchFamily="34" charset="0"/>
                <a:cs typeface="Times New Roman" panose="02020603050405020304" pitchFamily="18" charset="0"/>
              </a:rPr>
              <a:t>kurulumu ile tüm spor branşlarındaki çalışmalar hız kazanmıştır.        </a:t>
            </a:r>
            <a:endParaRPr lang="tr-TR" sz="1800" dirty="0">
              <a:latin typeface="Calibri" panose="020F0502020204030204" pitchFamily="34" charset="0"/>
              <a:ea typeface="Calibri" panose="020F0502020204030204" pitchFamily="34" charset="0"/>
              <a:cs typeface="Times New Roman" panose="02020603050405020304" pitchFamily="18" charset="0"/>
            </a:endParaRPr>
          </a:p>
          <a:p>
            <a:pPr>
              <a:buNone/>
            </a:pP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987574"/>
            <a:ext cx="9144000" cy="4155926"/>
          </a:xfrm>
        </p:spPr>
        <p:txBody>
          <a:bodyPr>
            <a:normAutofit fontScale="77500" lnSpcReduction="20000"/>
          </a:bodyPr>
          <a:lstStyle/>
          <a:p>
            <a:pPr algn="just">
              <a:lnSpc>
                <a:spcPct val="150000"/>
              </a:lnSpc>
              <a:spcAft>
                <a:spcPts val="12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Spor </a:t>
            </a:r>
            <a:r>
              <a:rPr lang="tr-TR" sz="2800" dirty="0">
                <a:latin typeface="Times New Roman" panose="02020603050405020304" pitchFamily="18" charset="0"/>
                <a:ea typeface="Calibri" panose="020F0502020204030204" pitchFamily="34" charset="0"/>
                <a:cs typeface="Times New Roman" panose="02020603050405020304" pitchFamily="18" charset="0"/>
              </a:rPr>
              <a:t>organizasyonlarına, çocuk koruma programı hakkında danışmanlık yapmak ve uzman önerilerde bulunmak,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çocuk </a:t>
            </a:r>
            <a:r>
              <a:rPr lang="tr-TR" sz="2800" dirty="0">
                <a:latin typeface="Times New Roman" panose="02020603050405020304" pitchFamily="18" charset="0"/>
                <a:ea typeface="Calibri" panose="020F0502020204030204" pitchFamily="34" charset="0"/>
                <a:cs typeface="Times New Roman" panose="02020603050405020304" pitchFamily="18" charset="0"/>
              </a:rPr>
              <a:t>koruma bilincini, programlarına, politikalarına ve yönetmeliklerine yerleştirmelerinde yardımcı olmak,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çocuk </a:t>
            </a:r>
            <a:r>
              <a:rPr lang="tr-TR" sz="2800" dirty="0">
                <a:latin typeface="Times New Roman" panose="02020603050405020304" pitchFamily="18" charset="0"/>
                <a:ea typeface="Calibri" panose="020F0502020204030204" pitchFamily="34" charset="0"/>
                <a:cs typeface="Times New Roman" panose="02020603050405020304" pitchFamily="18" charset="0"/>
              </a:rPr>
              <a:t>koruma bilincini geliştirmek ve tanımak için çalışmalar yapmak,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spor </a:t>
            </a:r>
            <a:r>
              <a:rPr lang="tr-TR" sz="2800" dirty="0">
                <a:latin typeface="Times New Roman" panose="02020603050405020304" pitchFamily="18" charset="0"/>
                <a:ea typeface="Calibri" panose="020F0502020204030204" pitchFamily="34" charset="0"/>
                <a:cs typeface="Times New Roman" panose="02020603050405020304" pitchFamily="18" charset="0"/>
              </a:rPr>
              <a:t>sektöründe devletin çocuk koruma politikalarının uygulanması için, lobi çalışmaları, koordine etme ve programı desteklemek,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gençlere </a:t>
            </a:r>
            <a:r>
              <a:rPr lang="tr-TR" sz="2800" dirty="0">
                <a:latin typeface="Times New Roman" panose="02020603050405020304" pitchFamily="18" charset="0"/>
                <a:ea typeface="Calibri" panose="020F0502020204030204" pitchFamily="34" charset="0"/>
                <a:cs typeface="Times New Roman" panose="02020603050405020304" pitchFamily="18" charset="0"/>
              </a:rPr>
              <a:t>ve çocuklara danışmanlık yapmak,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uluslararası </a:t>
            </a:r>
            <a:r>
              <a:rPr lang="tr-TR" sz="2800" dirty="0">
                <a:latin typeface="Times New Roman" panose="02020603050405020304" pitchFamily="18" charset="0"/>
                <a:ea typeface="Calibri" panose="020F0502020204030204" pitchFamily="34" charset="0"/>
                <a:cs typeface="Times New Roman" panose="02020603050405020304" pitchFamily="18" charset="0"/>
              </a:rPr>
              <a:t>organizasyonlarla, diğer ülkelerde çocuk koruma programını teşvik etmek için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çalışmaktır.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a:buNone/>
            </a:pPr>
            <a:endParaRPr lang="tr-TR" dirty="0"/>
          </a:p>
        </p:txBody>
      </p:sp>
      <p:sp>
        <p:nvSpPr>
          <p:cNvPr id="3" name="2 Başlık"/>
          <p:cNvSpPr>
            <a:spLocks noGrp="1"/>
          </p:cNvSpPr>
          <p:nvPr>
            <p:ph type="title"/>
          </p:nvPr>
        </p:nvSpPr>
        <p:spPr>
          <a:xfrm>
            <a:off x="0" y="1"/>
            <a:ext cx="9144000" cy="843558"/>
          </a:xfrm>
        </p:spPr>
        <p:txBody>
          <a:bodyPr>
            <a:normAutofit fontScale="90000"/>
          </a:bodyPr>
          <a:lstStyle/>
          <a:p>
            <a:pPr algn="ctr">
              <a:lnSpc>
                <a:spcPct val="150000"/>
              </a:lnSpc>
              <a:spcAft>
                <a:spcPts val="1200"/>
              </a:spcAft>
            </a:pPr>
            <a:r>
              <a:rPr lang="tr-TR" sz="2800" dirty="0" smtClean="0">
                <a:effectLst/>
                <a:latin typeface="Times New Roman" panose="02020603050405020304" pitchFamily="18" charset="0"/>
                <a:ea typeface="Calibri" panose="020F0502020204030204" pitchFamily="34" charset="0"/>
                <a:cs typeface="Times New Roman" panose="02020603050405020304" pitchFamily="18" charset="0"/>
              </a:rPr>
              <a:t>İngiltere Sporda Çocuk Koruma Birimi’nin Temel Amaçları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1110996"/>
            <a:ext cx="9144000" cy="4032503"/>
          </a:xfrm>
        </p:spPr>
        <p:txBody>
          <a:bodyPr>
            <a:normAutofit/>
          </a:bodyPr>
          <a:lstStyle/>
          <a:p>
            <a:pPr lvl="0" algn="just"/>
            <a:r>
              <a:rPr lang="tr-TR" sz="2400" b="1" dirty="0" smtClean="0"/>
              <a:t>Yetkililere İntikal Ettirme Yolu İle Koruma:</a:t>
            </a:r>
            <a:r>
              <a:rPr lang="tr-TR" sz="2400" dirty="0" smtClean="0"/>
              <a:t> Bu </a:t>
            </a:r>
            <a:r>
              <a:rPr lang="tr-TR" sz="2400" dirty="0"/>
              <a:t>yöntem, herhangi bir kötü muamele yaşayan ve belki de bunun farkında olmayan çocuk sporcunun durumunu, ilgili kişilere (yetkililere) bildirmekten geçer. </a:t>
            </a:r>
            <a:endParaRPr lang="tr-TR" sz="2400" dirty="0" smtClean="0"/>
          </a:p>
          <a:p>
            <a:pPr lvl="0" algn="just"/>
            <a:endParaRPr lang="tr-TR" sz="2400" dirty="0"/>
          </a:p>
          <a:p>
            <a:pPr lvl="0" algn="just"/>
            <a:r>
              <a:rPr lang="tr-TR" sz="2400" b="1" dirty="0" smtClean="0"/>
              <a:t>Liderlik Yolu İle Koruma:</a:t>
            </a:r>
            <a:r>
              <a:rPr lang="tr-TR" sz="2400" dirty="0" smtClean="0"/>
              <a:t> Bu </a:t>
            </a:r>
            <a:r>
              <a:rPr lang="tr-TR" sz="2400" dirty="0"/>
              <a:t>yöntem sporda görev alan yönetici ve antrenörlerin, kullanacağı doğru uygulamalarla, kullanacakları doğru metotlarla sporcuların istismar uğramasını önlemeleridir. </a:t>
            </a:r>
          </a:p>
          <a:p>
            <a:pPr>
              <a:buNone/>
            </a:pPr>
            <a:endParaRPr lang="tr-TR" dirty="0"/>
          </a:p>
        </p:txBody>
      </p:sp>
      <p:sp>
        <p:nvSpPr>
          <p:cNvPr id="3" name="2 Başlık"/>
          <p:cNvSpPr>
            <a:spLocks noGrp="1"/>
          </p:cNvSpPr>
          <p:nvPr>
            <p:ph type="title"/>
          </p:nvPr>
        </p:nvSpPr>
        <p:spPr>
          <a:xfrm>
            <a:off x="457200" y="1"/>
            <a:ext cx="8229600" cy="843558"/>
          </a:xfrm>
        </p:spPr>
        <p:txBody>
          <a:bodyPr>
            <a:normAutofit fontScale="90000"/>
          </a:bodyPr>
          <a:lstStyle/>
          <a:p>
            <a:pPr marL="365760" lvl="0" indent="-256032">
              <a:spcBef>
                <a:spcPts val="400"/>
              </a:spcBef>
              <a:buClr>
                <a:srgbClr val="FF0000"/>
              </a:buClr>
              <a:buSzPct val="68000"/>
              <a:buFont typeface="Wingdings 3"/>
              <a:buChar char=""/>
            </a:pPr>
            <a:r>
              <a:rPr lang="tr-TR" sz="2700" dirty="0" smtClean="0"/>
              <a:t/>
            </a:r>
            <a:br>
              <a:rPr lang="tr-TR" sz="2700" dirty="0" smtClean="0"/>
            </a:br>
            <a:r>
              <a:rPr lang="tr-TR" sz="2700" dirty="0" smtClean="0"/>
              <a:t/>
            </a:r>
            <a:br>
              <a:rPr lang="tr-TR" sz="2700" dirty="0" smtClean="0"/>
            </a:br>
            <a:r>
              <a:rPr lang="tr-TR" sz="2700" dirty="0" smtClean="0"/>
              <a:t/>
            </a:r>
            <a:br>
              <a:rPr lang="tr-TR" sz="2700" dirty="0" smtClean="0"/>
            </a:br>
            <a:r>
              <a:rPr lang="tr-TR" sz="2700" dirty="0"/>
              <a:t/>
            </a:r>
            <a:br>
              <a:rPr lang="tr-TR" sz="2700" dirty="0"/>
            </a:br>
            <a:r>
              <a:rPr lang="tr-TR" sz="3100" dirty="0" smtClean="0">
                <a:solidFill>
                  <a:prstClr val="black"/>
                </a:solidFill>
                <a:effectLst/>
                <a:ea typeface="+mn-ea"/>
                <a:cs typeface="+mn-cs"/>
              </a:rPr>
              <a:t>İngiltere’de Çocuk Koruma Aşamaları </a:t>
            </a:r>
            <a:r>
              <a:rPr lang="tr-TR" sz="2400" dirty="0" smtClean="0">
                <a:solidFill>
                  <a:prstClr val="black"/>
                </a:solidFill>
                <a:effectLst/>
                <a:ea typeface="+mn-ea"/>
                <a:cs typeface="+mn-cs"/>
              </a:rPr>
              <a:t/>
            </a:r>
            <a:br>
              <a:rPr lang="tr-TR" sz="2400" dirty="0" smtClean="0">
                <a:solidFill>
                  <a:prstClr val="black"/>
                </a:solidFill>
                <a:effectLst/>
                <a:ea typeface="+mn-ea"/>
                <a:cs typeface="+mn-cs"/>
              </a:rPr>
            </a:br>
            <a:r>
              <a:rPr lang="tr-TR" sz="2400" b="0" dirty="0">
                <a:solidFill>
                  <a:prstClr val="black"/>
                </a:solidFill>
                <a:effectLst/>
                <a:ea typeface="+mn-ea"/>
                <a:cs typeface="+mn-cs"/>
              </a:rPr>
              <a:t/>
            </a:r>
            <a:br>
              <a:rPr lang="tr-TR" sz="2400" b="0" dirty="0">
                <a:solidFill>
                  <a:prstClr val="black"/>
                </a:solidFill>
                <a:effectLst/>
                <a:ea typeface="+mn-ea"/>
                <a:cs typeface="+mn-cs"/>
              </a:rPr>
            </a:br>
            <a:r>
              <a:rPr lang="tr-TR" dirty="0" smtClean="0"/>
              <a:t/>
            </a:r>
            <a:br>
              <a:rPr lang="tr-TR" dirty="0" smtClean="0"/>
            </a:b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5143500"/>
          </a:xfrm>
        </p:spPr>
        <p:txBody>
          <a:bodyPr>
            <a:normAutofit fontScale="92500"/>
          </a:bodyPr>
          <a:lstStyle/>
          <a:p>
            <a:pPr marL="342900" lvl="0" indent="-342900" algn="just">
              <a:lnSpc>
                <a:spcPct val="200000"/>
              </a:lnSpc>
              <a:spcAft>
                <a:spcPts val="1200"/>
              </a:spcAft>
              <a:buClr>
                <a:srgbClr val="FF0000"/>
              </a:buClr>
              <a:buFont typeface="Wingdings" panose="05000000000000000000" pitchFamily="2" charset="2"/>
              <a:buChar char="Ø"/>
            </a:pPr>
            <a:r>
              <a:rPr lang="tr-TR" sz="2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İftiralara </a:t>
            </a:r>
            <a:r>
              <a:rPr lang="tr-TR" sz="20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Karşı (Yanlış Alarmlara Karşı ) Koruma:</a:t>
            </a:r>
            <a:r>
              <a:rPr lang="tr-TR"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Sporcular</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aileleri veya akranları tarafından yapılacak yanlış anlaşılmaları ve yanlış alarmları önlemeye yönelik uygulamalar. Çocuk istismarı bilinci, neyin normal neyin yanlış olduğu, sporcu ve ailelerine anlatılarak, çeşitli sorun ve rahatsızlıklara neden olacak yanlış alarmların önüne geçilebilir. </a:t>
            </a:r>
            <a:endParaRPr lang="tr-TR"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200000"/>
              </a:lnSpc>
              <a:spcAft>
                <a:spcPts val="1200"/>
              </a:spcAft>
              <a:buClr>
                <a:srgbClr val="FF0000"/>
              </a:buClr>
              <a:buFont typeface="Wingdings" panose="05000000000000000000" pitchFamily="2" charset="2"/>
              <a:buChar char="Ø"/>
            </a:pPr>
            <a:r>
              <a:rPr lang="tr-TR" sz="20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Sporun Korunması: </a:t>
            </a:r>
            <a:r>
              <a:rPr lang="tr-TR"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Sporun </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iyi imajını ve olumlu </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intibasını</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korumaktan geçer. Spor devamlı olarak ya da yoğun bir şekilde istismar olayları ile anılmaya başladığında, sporun imajı bundan kötü etkilenecek ve daha az aile çocuklarını spora </a:t>
            </a:r>
            <a:r>
              <a:rPr lang="tr-TR"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yönlendirecektir. </a:t>
            </a:r>
            <a:endPar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endParaRPr lang="tr-TR" sz="1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5143500"/>
          </a:xfrm>
        </p:spPr>
        <p:txBody>
          <a:bodyPr>
            <a:normAutofit/>
          </a:bodyPr>
          <a:lstStyle/>
          <a:p>
            <a:pPr algn="just">
              <a:lnSpc>
                <a:spcPct val="200000"/>
              </a:lnSpc>
              <a:spcAft>
                <a:spcPts val="1200"/>
              </a:spcAft>
            </a:pPr>
            <a:endParaRPr lang="tr-TR" sz="2800" b="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spcAft>
                <a:spcPts val="1200"/>
              </a:spcAft>
            </a:pPr>
            <a:r>
              <a:rPr lang="tr-TR" sz="2800" b="1" dirty="0" smtClean="0">
                <a:latin typeface="Times New Roman" panose="02020603050405020304" pitchFamily="18" charset="0"/>
                <a:ea typeface="Calibri" panose="020F0502020204030204" pitchFamily="34" charset="0"/>
                <a:cs typeface="Times New Roman" panose="02020603050405020304" pitchFamily="18" charset="0"/>
              </a:rPr>
              <a:t>TÜRKİYEDE SPOR VE ÇOCUK KORUMAYA İLİŞKİN AZ SAYIDA ÇALIŞMA BULUNMAKTADIR</a:t>
            </a:r>
            <a:endParaRPr lang="tr-TR"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1110996"/>
            <a:ext cx="9144000" cy="4032503"/>
          </a:xfrm>
        </p:spPr>
        <p:txBody>
          <a:bodyPr>
            <a:normAutofit/>
          </a:bodyPr>
          <a:lstStyle/>
          <a:p>
            <a:pPr algn="just"/>
            <a:r>
              <a:rPr lang="tr-TR" dirty="0" smtClean="0"/>
              <a:t>İngiltere</a:t>
            </a:r>
            <a:r>
              <a:rPr lang="tr-TR" dirty="0"/>
              <a:t>, Kanada, İskoçya vb. gelişmiş diğer bazı ülkelerde sporda çocuk korumaya ilişkin rehber olabilecek bilgilendirici ve eğitici çalışmalar yapılmaktadır. </a:t>
            </a:r>
            <a:endParaRPr lang="tr-TR" dirty="0" smtClean="0"/>
          </a:p>
          <a:p>
            <a:pPr algn="just"/>
            <a:endParaRPr lang="tr-TR" dirty="0" smtClean="0"/>
          </a:p>
          <a:p>
            <a:pPr algn="just"/>
            <a:r>
              <a:rPr lang="tr-TR" dirty="0" smtClean="0"/>
              <a:t>Bu </a:t>
            </a:r>
            <a:r>
              <a:rPr lang="tr-TR" dirty="0"/>
              <a:t>çalışmalar, spor sistemi içinde rol alan tüm bireyleri kapsamakta, koruyucu, önleyici veya yaşanacak vakalara ilişkin nasıl ve ne şekilde bir süreç takip edileceğine dair bilgiler ve standartlar içermektedir. </a:t>
            </a:r>
          </a:p>
          <a:p>
            <a:endParaRPr lang="tr-TR" dirty="0"/>
          </a:p>
        </p:txBody>
      </p:sp>
      <p:sp>
        <p:nvSpPr>
          <p:cNvPr id="3" name="2 Başlık"/>
          <p:cNvSpPr>
            <a:spLocks noGrp="1"/>
          </p:cNvSpPr>
          <p:nvPr>
            <p:ph type="title"/>
          </p:nvPr>
        </p:nvSpPr>
        <p:spPr>
          <a:xfrm>
            <a:off x="0" y="0"/>
            <a:ext cx="9144000" cy="1063229"/>
          </a:xfrm>
        </p:spPr>
        <p:txBody>
          <a:bodyPr>
            <a:normAutofit fontScale="90000"/>
          </a:bodyPr>
          <a:lstStyle/>
          <a:p>
            <a:pPr marL="365760" lvl="0" indent="-256032">
              <a:spcBef>
                <a:spcPts val="400"/>
              </a:spcBef>
              <a:buClr>
                <a:srgbClr val="FF0000"/>
              </a:buClr>
              <a:buSzPct val="68000"/>
              <a:buFont typeface="Wingdings 3"/>
              <a:buChar char=""/>
            </a:pPr>
            <a:r>
              <a:rPr lang="tr-TR" sz="2300" dirty="0">
                <a:solidFill>
                  <a:prstClr val="black"/>
                </a:solidFill>
                <a:effectLst/>
                <a:ea typeface="+mn-ea"/>
                <a:cs typeface="+mn-cs"/>
              </a:rPr>
              <a:t>SPORDA ÇOCUK KORUMA PROGRAMLARINA İLİŞKİN STANDARTLAR VE İLKELER               </a:t>
            </a:r>
            <a:r>
              <a:rPr lang="tr-TR" sz="2400" dirty="0" smtClean="0"/>
              <a:t/>
            </a:r>
            <a:br>
              <a:rPr lang="tr-TR" sz="2400" dirty="0" smtClean="0"/>
            </a:br>
            <a:endParaRPr lang="tr-TR"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5236046"/>
          </a:xfrm>
        </p:spPr>
        <p:txBody>
          <a:bodyPr>
            <a:normAutofit/>
          </a:bodyPr>
          <a:lstStyle/>
          <a:p>
            <a:pPr algn="just">
              <a:lnSpc>
                <a:spcPct val="150000"/>
              </a:lnSpc>
              <a:spcAft>
                <a:spcPts val="1200"/>
              </a:spcAft>
            </a:pPr>
            <a:r>
              <a:rPr lang="tr-TR" sz="1800" dirty="0" smtClean="0">
                <a:latin typeface="Times New Roman" panose="02020603050405020304" pitchFamily="18" charset="0"/>
                <a:ea typeface="Calibri" panose="020F0502020204030204" pitchFamily="34" charset="0"/>
                <a:cs typeface="Times New Roman" panose="02020603050405020304" pitchFamily="18" charset="0"/>
              </a:rPr>
              <a:t>Fotoğraf </a:t>
            </a:r>
            <a:r>
              <a:rPr lang="tr-TR" sz="1800" dirty="0">
                <a:latin typeface="Times New Roman" panose="02020603050405020304" pitchFamily="18" charset="0"/>
                <a:ea typeface="Calibri" panose="020F0502020204030204" pitchFamily="34" charset="0"/>
                <a:cs typeface="Times New Roman" panose="02020603050405020304" pitchFamily="18" charset="0"/>
              </a:rPr>
              <a:t>ve filme rıza formu (çocukların fotoğraflanması)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tr-TR" sz="1800" dirty="0" smtClean="0">
                <a:latin typeface="Times New Roman" panose="02020603050405020304" pitchFamily="18" charset="0"/>
                <a:ea typeface="Calibri" panose="020F0502020204030204" pitchFamily="34" charset="0"/>
                <a:cs typeface="Times New Roman" panose="02020603050405020304" pitchFamily="18" charset="0"/>
              </a:rPr>
              <a:t>Kayıp/bulunan </a:t>
            </a:r>
            <a:r>
              <a:rPr lang="tr-TR" sz="1800" dirty="0">
                <a:latin typeface="Times New Roman" panose="02020603050405020304" pitchFamily="18" charset="0"/>
                <a:ea typeface="Calibri" panose="020F0502020204030204" pitchFamily="34" charset="0"/>
                <a:cs typeface="Times New Roman" panose="02020603050405020304" pitchFamily="18" charset="0"/>
              </a:rPr>
              <a:t>çocuk formu (geziler, etkinlikler, seyahat)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tr-TR" sz="1800" dirty="0" smtClean="0">
                <a:latin typeface="Times New Roman" panose="02020603050405020304" pitchFamily="18" charset="0"/>
                <a:ea typeface="Calibri" panose="020F0502020204030204" pitchFamily="34" charset="0"/>
                <a:cs typeface="Times New Roman" panose="02020603050405020304" pitchFamily="18" charset="0"/>
              </a:rPr>
              <a:t>Çocukla </a:t>
            </a:r>
            <a:r>
              <a:rPr lang="tr-TR" sz="1800" dirty="0">
                <a:latin typeface="Times New Roman" panose="02020603050405020304" pitchFamily="18" charset="0"/>
                <a:ea typeface="Calibri" panose="020F0502020204030204" pitchFamily="34" charset="0"/>
                <a:cs typeface="Times New Roman" panose="02020603050405020304" pitchFamily="18" charset="0"/>
              </a:rPr>
              <a:t>çalışan personel için referans formu (güvenli işe alım)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tr-TR" sz="1800" dirty="0" smtClean="0">
                <a:latin typeface="Times New Roman" panose="02020603050405020304" pitchFamily="18" charset="0"/>
                <a:ea typeface="Calibri" panose="020F0502020204030204" pitchFamily="34" charset="0"/>
                <a:cs typeface="Times New Roman" panose="02020603050405020304" pitchFamily="18" charset="0"/>
              </a:rPr>
              <a:t>Kişisel </a:t>
            </a:r>
            <a:r>
              <a:rPr lang="tr-TR" sz="1800" dirty="0">
                <a:latin typeface="Times New Roman" panose="02020603050405020304" pitchFamily="18" charset="0"/>
                <a:ea typeface="Calibri" panose="020F0502020204030204" pitchFamily="34" charset="0"/>
                <a:cs typeface="Times New Roman" panose="02020603050405020304" pitchFamily="18" charset="0"/>
              </a:rPr>
              <a:t>beyan formu (güvenli işe alım)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tr-TR" sz="1800" dirty="0" smtClean="0">
                <a:latin typeface="Times New Roman" panose="02020603050405020304" pitchFamily="18" charset="0"/>
                <a:ea typeface="Calibri" panose="020F0502020204030204" pitchFamily="34" charset="0"/>
                <a:cs typeface="Times New Roman" panose="02020603050405020304" pitchFamily="18" charset="0"/>
              </a:rPr>
              <a:t>Spor </a:t>
            </a:r>
            <a:r>
              <a:rPr lang="tr-TR" sz="1800" dirty="0">
                <a:latin typeface="Times New Roman" panose="02020603050405020304" pitchFamily="18" charset="0"/>
                <a:ea typeface="Calibri" panose="020F0502020204030204" pitchFamily="34" charset="0"/>
                <a:cs typeface="Times New Roman" panose="02020603050405020304" pitchFamily="18" charset="0"/>
              </a:rPr>
              <a:t>kulübü kaydı ve izin formu (görevli personel)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tr-TR" sz="1800" dirty="0" smtClean="0">
                <a:latin typeface="Times New Roman" panose="02020603050405020304" pitchFamily="18" charset="0"/>
                <a:ea typeface="Calibri" panose="020F0502020204030204" pitchFamily="34" charset="0"/>
                <a:cs typeface="Times New Roman" panose="02020603050405020304" pitchFamily="18" charset="0"/>
              </a:rPr>
              <a:t>Organizasyonlar </a:t>
            </a:r>
            <a:r>
              <a:rPr lang="tr-TR" sz="1800" dirty="0">
                <a:latin typeface="Times New Roman" panose="02020603050405020304" pitchFamily="18" charset="0"/>
                <a:ea typeface="Calibri" panose="020F0502020204030204" pitchFamily="34" charset="0"/>
                <a:cs typeface="Times New Roman" panose="02020603050405020304" pitchFamily="18" charset="0"/>
              </a:rPr>
              <a:t>için güvenli etkinlik planlaması formları (geziler, etkinlikler, seyahat, topluluk ve okul sporları),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buNone/>
            </a:pP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1707654"/>
            <a:ext cx="9144000" cy="3435845"/>
          </a:xfrm>
        </p:spPr>
        <p:txBody>
          <a:bodyPr>
            <a:normAutofit/>
          </a:bodyPr>
          <a:lstStyle/>
          <a:p>
            <a:pPr algn="just">
              <a:lnSpc>
                <a:spcPct val="200000"/>
              </a:lnSpc>
              <a:spcAft>
                <a:spcPts val="12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Sporla </a:t>
            </a:r>
            <a:r>
              <a:rPr lang="tr-TR" sz="2000" dirty="0">
                <a:latin typeface="Times New Roman" panose="02020603050405020304" pitchFamily="18" charset="0"/>
                <a:ea typeface="Calibri" panose="020F0502020204030204" pitchFamily="34" charset="0"/>
                <a:cs typeface="Times New Roman" panose="02020603050405020304" pitchFamily="18" charset="0"/>
              </a:rPr>
              <a:t>ilgili kişilerin bilinçli kararlar almasına yardımcı olmak, </a:t>
            </a:r>
          </a:p>
          <a:p>
            <a:pPr algn="just">
              <a:lnSpc>
                <a:spcPct val="200000"/>
              </a:lnSpc>
              <a:spcAft>
                <a:spcPts val="12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İyi </a:t>
            </a:r>
            <a:r>
              <a:rPr lang="tr-TR" sz="2000" dirty="0">
                <a:latin typeface="Times New Roman" panose="02020603050405020304" pitchFamily="18" charset="0"/>
                <a:ea typeface="Calibri" panose="020F0502020204030204" pitchFamily="34" charset="0"/>
                <a:cs typeface="Times New Roman" panose="02020603050405020304" pitchFamily="18" charset="0"/>
              </a:rPr>
              <a:t>ve örnek uygulamaları teşvik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etmek,  </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spcAft>
                <a:spcPts val="12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Kötü </a:t>
            </a:r>
            <a:r>
              <a:rPr lang="tr-TR" sz="2000" dirty="0">
                <a:latin typeface="Times New Roman" panose="02020603050405020304" pitchFamily="18" charset="0"/>
                <a:ea typeface="Calibri" panose="020F0502020204030204" pitchFamily="34" charset="0"/>
                <a:cs typeface="Times New Roman" panose="02020603050405020304" pitchFamily="18" charset="0"/>
              </a:rPr>
              <a:t>uygulamaları engellemek için bir ölçüt sağlanmalıdır. </a:t>
            </a:r>
          </a:p>
          <a:p>
            <a:endParaRPr lang="tr-TR" dirty="0"/>
          </a:p>
        </p:txBody>
      </p:sp>
      <p:sp>
        <p:nvSpPr>
          <p:cNvPr id="3" name="2 Başlık"/>
          <p:cNvSpPr>
            <a:spLocks noGrp="1"/>
          </p:cNvSpPr>
          <p:nvPr>
            <p:ph type="title"/>
          </p:nvPr>
        </p:nvSpPr>
        <p:spPr>
          <a:xfrm>
            <a:off x="0" y="0"/>
            <a:ext cx="9144000" cy="1275606"/>
          </a:xfrm>
        </p:spPr>
        <p:txBody>
          <a:bodyPr>
            <a:normAutofit fontScale="90000"/>
          </a:bodyPr>
          <a:lstStyle/>
          <a:p>
            <a:pPr marL="365760" lvl="0" indent="-256032" algn="ctr">
              <a:lnSpc>
                <a:spcPct val="150000"/>
              </a:lnSpc>
              <a:spcBef>
                <a:spcPts val="400"/>
              </a:spcBef>
              <a:spcAft>
                <a:spcPts val="1200"/>
              </a:spcAft>
              <a:buClr>
                <a:srgbClr val="FF0000"/>
              </a:buClr>
              <a:buSzPct val="68000"/>
              <a:buFont typeface="Wingdings 3"/>
              <a:buChar char=""/>
            </a:pPr>
            <a:r>
              <a:rPr lang="tr-TR" sz="2200" dirty="0"/>
              <a:t/>
            </a:r>
            <a:br>
              <a:rPr lang="tr-TR" sz="2200" dirty="0"/>
            </a:br>
            <a:r>
              <a:rPr lang="tr-TR" sz="2200" dirty="0" smtClean="0"/>
              <a:t/>
            </a:r>
            <a:br>
              <a:rPr lang="tr-TR" sz="2200" dirty="0" smtClean="0"/>
            </a:br>
            <a:r>
              <a:rPr lang="tr-TR" sz="2700" dirty="0" smtClean="0">
                <a:solidFill>
                  <a:prstClr val="black"/>
                </a:solidFill>
                <a:effectLst/>
                <a:latin typeface="Times New Roman" panose="02020603050405020304" pitchFamily="18" charset="0"/>
                <a:ea typeface="Calibri" panose="020F0502020204030204" pitchFamily="34" charset="0"/>
                <a:cs typeface="Times New Roman" panose="02020603050405020304" pitchFamily="18" charset="0"/>
              </a:rPr>
              <a:t>Sporda Çocukların Korunmasına İlişkin Oluşturulacak Standartlar   </a:t>
            </a:r>
            <a:r>
              <a:rPr lang="tr-TR" dirty="0" smtClean="0"/>
              <a:t/>
            </a:r>
            <a:br>
              <a:rPr lang="tr-TR" dirty="0" smtClean="0"/>
            </a:b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08520" y="195486"/>
            <a:ext cx="9252520" cy="4896544"/>
          </a:xfrm>
        </p:spPr>
        <p:txBody>
          <a:bodyPr>
            <a:normAutofit fontScale="85000" lnSpcReduction="10000"/>
          </a:bodyPr>
          <a:lstStyle/>
          <a:p>
            <a:pPr lvl="0" algn="just">
              <a:lnSpc>
                <a:spcPct val="200000"/>
              </a:lnSpc>
              <a:buNone/>
            </a:pPr>
            <a:r>
              <a:rPr lang="tr-TR" sz="2800" dirty="0" smtClean="0">
                <a:latin typeface="Times New Roman" panose="02020603050405020304" pitchFamily="18" charset="0"/>
                <a:ea typeface="Calibri" panose="020F0502020204030204" pitchFamily="34" charset="0"/>
              </a:rPr>
              <a:t>	Çocuk </a:t>
            </a:r>
            <a:r>
              <a:rPr lang="tr-TR" sz="2800" dirty="0">
                <a:latin typeface="Times New Roman" panose="02020603050405020304" pitchFamily="18" charset="0"/>
                <a:ea typeface="Calibri" panose="020F0502020204030204" pitchFamily="34" charset="0"/>
              </a:rPr>
              <a:t>istismarı, sorumluluk, güven veya güç ilişkisi bağlamında çocuğun </a:t>
            </a:r>
            <a:r>
              <a:rPr lang="tr-TR" sz="3300" b="1" dirty="0">
                <a:latin typeface="Times New Roman" panose="02020603050405020304" pitchFamily="18" charset="0"/>
                <a:ea typeface="Calibri" panose="020F0502020204030204" pitchFamily="34" charset="0"/>
              </a:rPr>
              <a:t>sağlığına, yaşamına, gelişimine </a:t>
            </a:r>
            <a:r>
              <a:rPr lang="tr-TR" sz="2800" dirty="0">
                <a:latin typeface="Times New Roman" panose="02020603050405020304" pitchFamily="18" charset="0"/>
                <a:ea typeface="Calibri" panose="020F0502020204030204" pitchFamily="34" charset="0"/>
              </a:rPr>
              <a:t>veya </a:t>
            </a:r>
            <a:r>
              <a:rPr lang="tr-TR" sz="3300" b="1" dirty="0">
                <a:latin typeface="Times New Roman" panose="02020603050405020304" pitchFamily="18" charset="0"/>
                <a:ea typeface="Calibri" panose="020F0502020204030204" pitchFamily="34" charset="0"/>
              </a:rPr>
              <a:t>onuruna </a:t>
            </a:r>
            <a:r>
              <a:rPr lang="tr-TR" sz="2800" dirty="0">
                <a:latin typeface="Times New Roman" panose="02020603050405020304" pitchFamily="18" charset="0"/>
                <a:ea typeface="Calibri" panose="020F0502020204030204" pitchFamily="34" charset="0"/>
              </a:rPr>
              <a:t>fiilî ya da potansiyel bir zarara neden olarak </a:t>
            </a:r>
            <a:r>
              <a:rPr lang="tr-TR" sz="3300" b="1" dirty="0">
                <a:latin typeface="Times New Roman" panose="02020603050405020304" pitchFamily="18" charset="0"/>
                <a:ea typeface="Calibri" panose="020F0502020204030204" pitchFamily="34" charset="0"/>
              </a:rPr>
              <a:t>fiziksel ve/veya duygusal kötü muamele, cinsel istismar, ihmâl veya ihmalkâr muamele yahut ticarî veyahut da diğer sömürünün her tür biçimini</a:t>
            </a:r>
            <a:r>
              <a:rPr lang="tr-TR" sz="2800" dirty="0">
                <a:latin typeface="Times New Roman" panose="02020603050405020304" pitchFamily="18" charset="0"/>
                <a:ea typeface="Calibri" panose="020F0502020204030204" pitchFamily="34" charset="0"/>
              </a:rPr>
              <a:t> </a:t>
            </a:r>
            <a:r>
              <a:rPr lang="tr-TR" sz="2800" dirty="0" smtClean="0">
                <a:latin typeface="Times New Roman" panose="02020603050405020304" pitchFamily="18" charset="0"/>
                <a:ea typeface="Calibri" panose="020F0502020204030204" pitchFamily="34" charset="0"/>
              </a:rPr>
              <a:t>oluşturmaktadır.</a:t>
            </a:r>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843558"/>
            <a:ext cx="9144000" cy="4299942"/>
          </a:xfrm>
        </p:spPr>
        <p:txBody>
          <a:bodyPr>
            <a:normAutofit fontScale="25000" lnSpcReduction="20000"/>
          </a:bodyPr>
          <a:lstStyle/>
          <a:p>
            <a:pPr algn="just">
              <a:lnSpc>
                <a:spcPct val="150000"/>
              </a:lnSpc>
              <a:spcAft>
                <a:spcPts val="1200"/>
              </a:spcAft>
            </a:pPr>
            <a:r>
              <a:rPr lang="tr-TR" sz="8000" dirty="0" smtClean="0">
                <a:latin typeface="Times New Roman" panose="02020603050405020304" pitchFamily="18" charset="0"/>
                <a:ea typeface="Calibri" panose="020F0502020204030204" pitchFamily="34" charset="0"/>
                <a:cs typeface="Times New Roman" panose="02020603050405020304" pitchFamily="18" charset="0"/>
              </a:rPr>
              <a:t>Kendine </a:t>
            </a:r>
            <a:r>
              <a:rPr lang="tr-TR" sz="8000" dirty="0">
                <a:latin typeface="Times New Roman" panose="02020603050405020304" pitchFamily="18" charset="0"/>
                <a:ea typeface="Calibri" panose="020F0502020204030204" pitchFamily="34" charset="0"/>
                <a:cs typeface="Times New Roman" panose="02020603050405020304" pitchFamily="18" charset="0"/>
              </a:rPr>
              <a:t>ve başkalarına değer vermek,  </a:t>
            </a:r>
          </a:p>
          <a:p>
            <a:pPr algn="just">
              <a:lnSpc>
                <a:spcPct val="150000"/>
              </a:lnSpc>
              <a:spcAft>
                <a:spcPts val="1200"/>
              </a:spcAft>
            </a:pPr>
            <a:r>
              <a:rPr lang="tr-TR" sz="8000" dirty="0" smtClean="0">
                <a:latin typeface="Times New Roman" panose="02020603050405020304" pitchFamily="18" charset="0"/>
                <a:ea typeface="Calibri" panose="020F0502020204030204" pitchFamily="34" charset="0"/>
                <a:cs typeface="Times New Roman" panose="02020603050405020304" pitchFamily="18" charset="0"/>
              </a:rPr>
              <a:t>Günlük </a:t>
            </a:r>
            <a:r>
              <a:rPr lang="tr-TR" sz="8000" dirty="0">
                <a:latin typeface="Times New Roman" panose="02020603050405020304" pitchFamily="18" charset="0"/>
                <a:ea typeface="Calibri" panose="020F0502020204030204" pitchFamily="34" charset="0"/>
                <a:cs typeface="Times New Roman" panose="02020603050405020304" pitchFamily="18" charset="0"/>
              </a:rPr>
              <a:t>hayatta insan haklarını tanımak ve saygı duymak, </a:t>
            </a:r>
          </a:p>
          <a:p>
            <a:pPr algn="just">
              <a:lnSpc>
                <a:spcPct val="150000"/>
              </a:lnSpc>
              <a:spcAft>
                <a:spcPts val="1200"/>
              </a:spcAft>
            </a:pPr>
            <a:r>
              <a:rPr lang="tr-TR" sz="8000" dirty="0" smtClean="0">
                <a:latin typeface="Times New Roman" panose="02020603050405020304" pitchFamily="18" charset="0"/>
                <a:ea typeface="Calibri" panose="020F0502020204030204" pitchFamily="34" charset="0"/>
                <a:cs typeface="Times New Roman" panose="02020603050405020304" pitchFamily="18" charset="0"/>
              </a:rPr>
              <a:t>Temel </a:t>
            </a:r>
            <a:r>
              <a:rPr lang="tr-TR" sz="8000" dirty="0">
                <a:latin typeface="Times New Roman" panose="02020603050405020304" pitchFamily="18" charset="0"/>
                <a:ea typeface="Calibri" panose="020F0502020204030204" pitchFamily="34" charset="0"/>
                <a:cs typeface="Times New Roman" panose="02020603050405020304" pitchFamily="18" charset="0"/>
              </a:rPr>
              <a:t>haklarımızı anlamak ve onlara tercüman olabilmek,   </a:t>
            </a:r>
          </a:p>
          <a:p>
            <a:pPr algn="just">
              <a:lnSpc>
                <a:spcPct val="150000"/>
              </a:lnSpc>
              <a:spcAft>
                <a:spcPts val="1200"/>
              </a:spcAft>
            </a:pPr>
            <a:r>
              <a:rPr lang="tr-TR" sz="8000" dirty="0" smtClean="0">
                <a:latin typeface="Times New Roman" panose="02020603050405020304" pitchFamily="18" charset="0"/>
                <a:ea typeface="Calibri" panose="020F0502020204030204" pitchFamily="34" charset="0"/>
                <a:cs typeface="Times New Roman" panose="02020603050405020304" pitchFamily="18" charset="0"/>
              </a:rPr>
              <a:t>Farklılıklara </a:t>
            </a:r>
            <a:r>
              <a:rPr lang="tr-TR" sz="8000" dirty="0">
                <a:latin typeface="Times New Roman" panose="02020603050405020304" pitchFamily="18" charset="0"/>
                <a:ea typeface="Calibri" panose="020F0502020204030204" pitchFamily="34" charset="0"/>
                <a:cs typeface="Times New Roman" panose="02020603050405020304" pitchFamily="18" charset="0"/>
              </a:rPr>
              <a:t>saygı duymak ve değer vermek,  </a:t>
            </a:r>
          </a:p>
          <a:p>
            <a:pPr algn="just">
              <a:lnSpc>
                <a:spcPct val="150000"/>
              </a:lnSpc>
              <a:spcAft>
                <a:spcPts val="1200"/>
              </a:spcAft>
            </a:pPr>
            <a:r>
              <a:rPr lang="tr-TR" sz="8000" dirty="0" smtClean="0">
                <a:latin typeface="Times New Roman" panose="02020603050405020304" pitchFamily="18" charset="0"/>
                <a:ea typeface="Calibri" panose="020F0502020204030204" pitchFamily="34" charset="0"/>
                <a:cs typeface="Times New Roman" panose="02020603050405020304" pitchFamily="18" charset="0"/>
              </a:rPr>
              <a:t>Sert </a:t>
            </a:r>
            <a:r>
              <a:rPr lang="tr-TR" sz="8000" dirty="0">
                <a:latin typeface="Times New Roman" panose="02020603050405020304" pitchFamily="18" charset="0"/>
                <a:ea typeface="Calibri" panose="020F0502020204030204" pitchFamily="34" charset="0"/>
                <a:cs typeface="Times New Roman" panose="02020603050405020304" pitchFamily="18" charset="0"/>
              </a:rPr>
              <a:t>olmayan davranışlara sahip olmak, diğerlerine saygı duymak,   </a:t>
            </a:r>
          </a:p>
          <a:p>
            <a:pPr algn="just">
              <a:lnSpc>
                <a:spcPct val="150000"/>
              </a:lnSpc>
              <a:spcAft>
                <a:spcPts val="1200"/>
              </a:spcAft>
            </a:pPr>
            <a:r>
              <a:rPr lang="tr-TR" sz="8000" dirty="0" smtClean="0">
                <a:latin typeface="Times New Roman" panose="02020603050405020304" pitchFamily="18" charset="0"/>
                <a:ea typeface="Calibri" panose="020F0502020204030204" pitchFamily="34" charset="0"/>
                <a:cs typeface="Times New Roman" panose="02020603050405020304" pitchFamily="18" charset="0"/>
              </a:rPr>
              <a:t>Çocukların </a:t>
            </a:r>
            <a:r>
              <a:rPr lang="tr-TR" sz="8000" dirty="0">
                <a:latin typeface="Times New Roman" panose="02020603050405020304" pitchFamily="18" charset="0"/>
                <a:ea typeface="Calibri" panose="020F0502020204030204" pitchFamily="34" charset="0"/>
                <a:cs typeface="Times New Roman" panose="02020603050405020304" pitchFamily="18" charset="0"/>
              </a:rPr>
              <a:t>emniyetlerini ve yeteneklerini geliştirmektir. </a:t>
            </a:r>
          </a:p>
          <a:p>
            <a:endParaRPr lang="tr-TR" dirty="0"/>
          </a:p>
        </p:txBody>
      </p:sp>
      <p:sp>
        <p:nvSpPr>
          <p:cNvPr id="3" name="2 Başlık"/>
          <p:cNvSpPr>
            <a:spLocks noGrp="1"/>
          </p:cNvSpPr>
          <p:nvPr>
            <p:ph type="title"/>
          </p:nvPr>
        </p:nvSpPr>
        <p:spPr>
          <a:xfrm>
            <a:off x="0" y="1"/>
            <a:ext cx="9144000" cy="699542"/>
          </a:xfrm>
        </p:spPr>
        <p:txBody>
          <a:bodyPr>
            <a:normAutofit/>
          </a:bodyPr>
          <a:lstStyle/>
          <a:p>
            <a:pPr marL="109728" lvl="0" algn="ctr">
              <a:lnSpc>
                <a:spcPct val="150000"/>
              </a:lnSpc>
              <a:spcBef>
                <a:spcPts val="400"/>
              </a:spcBef>
              <a:spcAft>
                <a:spcPts val="1200"/>
              </a:spcAft>
              <a:buClr>
                <a:srgbClr val="FF0000"/>
              </a:buClr>
              <a:buSzPct val="68000"/>
            </a:pPr>
            <a:r>
              <a:rPr lang="tr-TR" sz="2400" dirty="0" smtClean="0">
                <a:solidFill>
                  <a:prstClr val="black"/>
                </a:solidFill>
                <a:effectLst/>
                <a:latin typeface="Times New Roman" panose="02020603050405020304" pitchFamily="18" charset="0"/>
                <a:ea typeface="Calibri" panose="020F0502020204030204" pitchFamily="34" charset="0"/>
                <a:cs typeface="Times New Roman" panose="02020603050405020304" pitchFamily="18" charset="0"/>
              </a:rPr>
              <a:t>Çocuk Hakları Eğitiminin Başlıca Amaçları</a:t>
            </a:r>
            <a:endParaRPr lang="tr-TR" sz="2400" dirty="0">
              <a:solidFill>
                <a:prstClr val="black"/>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1110996"/>
            <a:ext cx="9144000" cy="4032503"/>
          </a:xfrm>
        </p:spPr>
        <p:txBody>
          <a:bodyPr/>
          <a:lstStyle/>
          <a:p>
            <a:pPr algn="just">
              <a:lnSpc>
                <a:spcPct val="150000"/>
              </a:lnSpc>
              <a:spcAft>
                <a:spcPts val="12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Çocukların </a:t>
            </a:r>
            <a:r>
              <a:rPr lang="tr-TR" sz="2000" dirty="0">
                <a:latin typeface="Times New Roman" panose="02020603050405020304" pitchFamily="18" charset="0"/>
                <a:ea typeface="Calibri" panose="020F0502020204030204" pitchFamily="34" charset="0"/>
                <a:cs typeface="Times New Roman" panose="02020603050405020304" pitchFamily="18" charset="0"/>
              </a:rPr>
              <a:t>hakları vardır.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Çocukların </a:t>
            </a:r>
            <a:r>
              <a:rPr lang="tr-TR" sz="2000" dirty="0">
                <a:latin typeface="Times New Roman" panose="02020603050405020304" pitchFamily="18" charset="0"/>
                <a:ea typeface="Calibri" panose="020F0502020204030204" pitchFamily="34" charset="0"/>
                <a:cs typeface="Times New Roman" panose="02020603050405020304" pitchFamily="18" charset="0"/>
              </a:rPr>
              <a:t>haklarını bilmeye hakları vardır.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Haklarını </a:t>
            </a:r>
            <a:r>
              <a:rPr lang="tr-TR" sz="2000" dirty="0">
                <a:latin typeface="Times New Roman" panose="02020603050405020304" pitchFamily="18" charset="0"/>
                <a:ea typeface="Calibri" panose="020F0502020204030204" pitchFamily="34" charset="0"/>
                <a:cs typeface="Times New Roman" panose="02020603050405020304" pitchFamily="18" charset="0"/>
              </a:rPr>
              <a:t>kullanabilmeleri için fırsatlar verilmelidir.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Haklarını </a:t>
            </a:r>
            <a:r>
              <a:rPr lang="tr-TR" sz="2000" dirty="0">
                <a:latin typeface="Times New Roman" panose="02020603050405020304" pitchFamily="18" charset="0"/>
                <a:ea typeface="Calibri" panose="020F0502020204030204" pitchFamily="34" charset="0"/>
                <a:cs typeface="Times New Roman" panose="02020603050405020304" pitchFamily="18" charset="0"/>
              </a:rPr>
              <a:t>savunmaları için fırsatlar verilmelidir.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buNone/>
            </a:pPr>
            <a:endParaRPr lang="tr-TR" dirty="0"/>
          </a:p>
        </p:txBody>
      </p:sp>
      <p:sp>
        <p:nvSpPr>
          <p:cNvPr id="3" name="2 Başlık"/>
          <p:cNvSpPr>
            <a:spLocks noGrp="1"/>
          </p:cNvSpPr>
          <p:nvPr>
            <p:ph type="title"/>
          </p:nvPr>
        </p:nvSpPr>
        <p:spPr>
          <a:xfrm>
            <a:off x="0" y="0"/>
            <a:ext cx="9144000" cy="1063229"/>
          </a:xfrm>
        </p:spPr>
        <p:txBody>
          <a:bodyPr>
            <a:normAutofit/>
          </a:bodyPr>
          <a:lstStyle/>
          <a:p>
            <a:pPr marL="365760" lvl="0" indent="-256032" algn="ctr">
              <a:lnSpc>
                <a:spcPct val="150000"/>
              </a:lnSpc>
              <a:spcBef>
                <a:spcPts val="400"/>
              </a:spcBef>
              <a:spcAft>
                <a:spcPts val="1200"/>
              </a:spcAft>
            </a:pPr>
            <a:r>
              <a:rPr lang="tr-TR" sz="2000" dirty="0" smtClean="0">
                <a:solidFill>
                  <a:prstClr val="black"/>
                </a:solidFill>
                <a:effectLst/>
                <a:latin typeface="Times New Roman" panose="02020603050405020304" pitchFamily="18" charset="0"/>
                <a:ea typeface="Calibri" panose="020F0502020204030204" pitchFamily="34" charset="0"/>
                <a:cs typeface="Times New Roman" panose="02020603050405020304" pitchFamily="18" charset="0"/>
              </a:rPr>
              <a:t>Çocuk Hakları Eğitiminin Dayandığı Esaslar</a:t>
            </a:r>
            <a:endParaRPr lang="tr-TR" sz="1600" dirty="0">
              <a:solidFill>
                <a:prstClr val="black"/>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555526"/>
            <a:ext cx="9144000" cy="4587974"/>
          </a:xfrm>
        </p:spPr>
        <p:txBody>
          <a:bodyPr>
            <a:normAutofit/>
          </a:bodyPr>
          <a:lstStyle/>
          <a:p>
            <a:pPr algn="just">
              <a:lnSpc>
                <a:spcPct val="150000"/>
              </a:lnSpc>
              <a:spcAft>
                <a:spcPts val="12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Antrenörler </a:t>
            </a:r>
            <a:r>
              <a:rPr lang="tr-TR" sz="2000" dirty="0">
                <a:latin typeface="Times New Roman" panose="02020603050405020304" pitchFamily="18" charset="0"/>
                <a:ea typeface="Calibri" panose="020F0502020204030204" pitchFamily="34" charset="0"/>
                <a:cs typeface="Times New Roman" panose="02020603050405020304" pitchFamily="18" charset="0"/>
              </a:rPr>
              <a:t>p</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rogramlara </a:t>
            </a:r>
            <a:r>
              <a:rPr lang="tr-TR" sz="2000" dirty="0">
                <a:latin typeface="Times New Roman" panose="02020603050405020304" pitchFamily="18" charset="0"/>
                <a:ea typeface="Calibri" panose="020F0502020204030204" pitchFamily="34" charset="0"/>
                <a:cs typeface="Times New Roman" panose="02020603050405020304" pitchFamily="18" charset="0"/>
              </a:rPr>
              <a:t>uygulanabilen bir insan hakları anlayışına sahip olmalıdır.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İnsan </a:t>
            </a:r>
            <a:r>
              <a:rPr lang="tr-TR" sz="2000" dirty="0">
                <a:latin typeface="Times New Roman" panose="02020603050405020304" pitchFamily="18" charset="0"/>
                <a:ea typeface="Calibri" panose="020F0502020204030204" pitchFamily="34" charset="0"/>
                <a:cs typeface="Times New Roman" panose="02020603050405020304" pitchFamily="18" charset="0"/>
              </a:rPr>
              <a:t>hakları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çalışma ortamlarında </a:t>
            </a:r>
            <a:r>
              <a:rPr lang="tr-TR" sz="2000" dirty="0">
                <a:latin typeface="Times New Roman" panose="02020603050405020304" pitchFamily="18" charset="0"/>
                <a:ea typeface="Calibri" panose="020F0502020204030204" pitchFamily="34" charset="0"/>
                <a:cs typeface="Times New Roman" panose="02020603050405020304" pitchFamily="18" charset="0"/>
              </a:rPr>
              <a:t>ilişkilerin temeli olarak kabul edilmelidir.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Çocuk </a:t>
            </a:r>
            <a:r>
              <a:rPr lang="tr-TR" sz="2000" dirty="0">
                <a:latin typeface="Times New Roman" panose="02020603050405020304" pitchFamily="18" charset="0"/>
                <a:ea typeface="Calibri" panose="020F0502020204030204" pitchFamily="34" charset="0"/>
                <a:cs typeface="Times New Roman" panose="02020603050405020304" pitchFamily="18" charset="0"/>
              </a:rPr>
              <a:t>hakları ve insan hakları sistematik bir biçimde öğretilmelidir.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Kurallar </a:t>
            </a:r>
            <a:r>
              <a:rPr lang="tr-TR" sz="2000" dirty="0">
                <a:latin typeface="Times New Roman" panose="02020603050405020304" pitchFamily="18" charset="0"/>
                <a:ea typeface="Calibri" panose="020F0502020204030204" pitchFamily="34" charset="0"/>
                <a:cs typeface="Times New Roman" panose="02020603050405020304" pitchFamily="18" charset="0"/>
              </a:rPr>
              <a:t>ve disiplin yöntemleri hukuka uygun ve adil olmalıdır.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Her türlü ayrımcılıktan </a:t>
            </a:r>
            <a:r>
              <a:rPr lang="tr-TR" sz="2000" dirty="0">
                <a:latin typeface="Times New Roman" panose="02020603050405020304" pitchFamily="18" charset="0"/>
                <a:ea typeface="Calibri" panose="020F0502020204030204" pitchFamily="34" charset="0"/>
                <a:cs typeface="Times New Roman" panose="02020603050405020304" pitchFamily="18" charset="0"/>
              </a:rPr>
              <a:t>kaçınan ve eşitliği teşvik eden politikalara sahip olmalıdır.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Antrenörler </a:t>
            </a:r>
            <a:r>
              <a:rPr lang="tr-TR" sz="2000" dirty="0">
                <a:latin typeface="Times New Roman" panose="02020603050405020304" pitchFamily="18" charset="0"/>
                <a:ea typeface="Calibri" panose="020F0502020204030204" pitchFamily="34" charset="0"/>
                <a:cs typeface="Times New Roman" panose="02020603050405020304" pitchFamily="18" charset="0"/>
              </a:rPr>
              <a:t>küresel bir bakış açısı geliştirmeye uygun yeterlikte olmalı ve bu yönde teşvik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edilmelidir.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buNone/>
            </a:pPr>
            <a:endParaRPr lang="tr-TR" dirty="0"/>
          </a:p>
        </p:txBody>
      </p:sp>
      <p:sp>
        <p:nvSpPr>
          <p:cNvPr id="3" name="2 Başlık"/>
          <p:cNvSpPr>
            <a:spLocks noGrp="1"/>
          </p:cNvSpPr>
          <p:nvPr>
            <p:ph type="title"/>
          </p:nvPr>
        </p:nvSpPr>
        <p:spPr>
          <a:xfrm>
            <a:off x="0" y="1"/>
            <a:ext cx="9144000" cy="555525"/>
          </a:xfrm>
        </p:spPr>
        <p:txBody>
          <a:bodyPr>
            <a:normAutofit fontScale="90000"/>
          </a:bodyPr>
          <a:lstStyle/>
          <a:p>
            <a:pPr algn="ctr"/>
            <a:r>
              <a:rPr lang="tr-TR" sz="2400" dirty="0" smtClean="0"/>
              <a:t/>
            </a:r>
            <a:br>
              <a:rPr lang="tr-TR" sz="2400" dirty="0" smtClean="0"/>
            </a:br>
            <a:r>
              <a:rPr lang="tr-TR" sz="2000" dirty="0">
                <a:effectLst/>
              </a:rPr>
              <a:t>İnsan hakları temelli bir </a:t>
            </a:r>
            <a:r>
              <a:rPr lang="tr-TR" sz="2000" dirty="0" smtClean="0">
                <a:effectLst/>
              </a:rPr>
              <a:t>eğitim </a:t>
            </a:r>
            <a:r>
              <a:rPr lang="tr-TR" sz="2000" dirty="0">
                <a:effectLst/>
              </a:rPr>
              <a:t>politikasının oluşturulması için </a:t>
            </a:r>
            <a:r>
              <a:rPr lang="tr-TR" sz="2400" dirty="0" smtClean="0"/>
              <a:t/>
            </a:r>
            <a:br>
              <a:rPr lang="tr-TR" sz="2400" dirty="0" smtClean="0"/>
            </a:br>
            <a:endParaRPr lang="tr-TR"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843558"/>
            <a:ext cx="9144000" cy="4299942"/>
          </a:xfrm>
        </p:spPr>
        <p:txBody>
          <a:bodyPr>
            <a:normAutofit lnSpcReduction="10000"/>
          </a:bodyPr>
          <a:lstStyle/>
          <a:p>
            <a:pPr algn="just">
              <a:lnSpc>
                <a:spcPct val="120000"/>
              </a:lnSpc>
              <a:spcBef>
                <a:spcPts val="0"/>
              </a:spcBef>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Demokratik ortam oluşturulmalı </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Bef>
                <a:spcPts val="0"/>
              </a:spcBef>
            </a:pPr>
            <a:r>
              <a:rPr lang="tr-TR" sz="2000" dirty="0">
                <a:latin typeface="Times New Roman" panose="02020603050405020304" pitchFamily="18" charset="0"/>
                <a:ea typeface="Calibri" panose="020F0502020204030204" pitchFamily="34" charset="0"/>
                <a:cs typeface="Times New Roman" panose="02020603050405020304" pitchFamily="18" charset="0"/>
              </a:rPr>
              <a:t>E</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tkili </a:t>
            </a:r>
            <a:r>
              <a:rPr lang="tr-TR" sz="2000" dirty="0">
                <a:latin typeface="Times New Roman" panose="02020603050405020304" pitchFamily="18" charset="0"/>
                <a:ea typeface="Calibri" panose="020F0502020204030204" pitchFamily="34" charset="0"/>
                <a:cs typeface="Times New Roman" panose="02020603050405020304" pitchFamily="18" charset="0"/>
              </a:rPr>
              <a:t>iletişim ortamı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oluşturulmalı</a:t>
            </a:r>
          </a:p>
          <a:p>
            <a:pPr algn="just">
              <a:lnSpc>
                <a:spcPct val="120000"/>
              </a:lnSpc>
              <a:spcBef>
                <a:spcPts val="0"/>
              </a:spcBef>
            </a:pPr>
            <a:r>
              <a:rPr lang="tr-TR" sz="2000" dirty="0">
                <a:latin typeface="Times New Roman" panose="02020603050405020304" pitchFamily="18" charset="0"/>
                <a:ea typeface="Calibri" panose="020F0502020204030204" pitchFamily="34" charset="0"/>
                <a:cs typeface="Times New Roman" panose="02020603050405020304" pitchFamily="18" charset="0"/>
              </a:rPr>
              <a:t>Ç</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ocuk </a:t>
            </a:r>
            <a:r>
              <a:rPr lang="tr-TR" sz="2000" dirty="0">
                <a:latin typeface="Times New Roman" panose="02020603050405020304" pitchFamily="18" charset="0"/>
                <a:ea typeface="Calibri" panose="020F0502020204030204" pitchFamily="34" charset="0"/>
                <a:cs typeface="Times New Roman" panose="02020603050405020304" pitchFamily="18" charset="0"/>
              </a:rPr>
              <a:t>hakları gözetilerek öğrencilerle birlikte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oluşturulmalı</a:t>
            </a:r>
          </a:p>
          <a:p>
            <a:pPr algn="just">
              <a:lnSpc>
                <a:spcPct val="120000"/>
              </a:lnSpc>
              <a:spcBef>
                <a:spcPts val="0"/>
              </a:spcBef>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Sporcular </a:t>
            </a:r>
            <a:r>
              <a:rPr lang="tr-TR" sz="2000" dirty="0">
                <a:latin typeface="Times New Roman" panose="02020603050405020304" pitchFamily="18" charset="0"/>
                <a:ea typeface="Calibri" panose="020F0502020204030204" pitchFamily="34" charset="0"/>
                <a:cs typeface="Times New Roman" panose="02020603050405020304" pitchFamily="18" charset="0"/>
              </a:rPr>
              <a:t>arasında ayrım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yapmamalı</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Bef>
                <a:spcPts val="0"/>
              </a:spcBef>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Antrenörün </a:t>
            </a:r>
            <a:r>
              <a:rPr lang="tr-TR" sz="2000" dirty="0">
                <a:latin typeface="Times New Roman" panose="02020603050405020304" pitchFamily="18" charset="0"/>
                <a:ea typeface="Calibri" panose="020F0502020204030204" pitchFamily="34" charset="0"/>
                <a:cs typeface="Times New Roman" panose="02020603050405020304" pitchFamily="18" charset="0"/>
              </a:rPr>
              <a:t>yapıcı olması, cezadan çok ödül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kullanmalı</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Bef>
                <a:spcPts val="0"/>
              </a:spcBef>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Çağdaş </a:t>
            </a:r>
            <a:r>
              <a:rPr lang="tr-TR" sz="2000" dirty="0">
                <a:latin typeface="Times New Roman" panose="02020603050405020304" pitchFamily="18" charset="0"/>
                <a:ea typeface="Calibri" panose="020F0502020204030204" pitchFamily="34" charset="0"/>
                <a:cs typeface="Times New Roman" panose="02020603050405020304" pitchFamily="18" charset="0"/>
              </a:rPr>
              <a:t>öğretim yöntem ve teknikleri kullanarak, çocuk hakları uygulamalarına yer vererek bu hakları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benimsetmeli </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Bef>
                <a:spcPts val="0"/>
              </a:spcBef>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Çocukların </a:t>
            </a:r>
            <a:r>
              <a:rPr lang="tr-TR" sz="2000" dirty="0" err="1">
                <a:latin typeface="Times New Roman" panose="02020603050405020304" pitchFamily="18" charset="0"/>
                <a:ea typeface="Calibri" panose="020F0502020204030204" pitchFamily="34" charset="0"/>
                <a:cs typeface="Times New Roman" panose="02020603050405020304" pitchFamily="18" charset="0"/>
              </a:rPr>
              <a:t>empatik</a:t>
            </a:r>
            <a:r>
              <a:rPr lang="tr-TR" sz="2000" dirty="0">
                <a:latin typeface="Times New Roman" panose="02020603050405020304" pitchFamily="18" charset="0"/>
                <a:ea typeface="Calibri" panose="020F0502020204030204" pitchFamily="34" charset="0"/>
                <a:cs typeface="Times New Roman" panose="02020603050405020304" pitchFamily="18" charset="0"/>
              </a:rPr>
              <a:t> düşünme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becerileri geliştirmeli  </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Bef>
                <a:spcPts val="0"/>
              </a:spcBef>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Çocuğa </a:t>
            </a:r>
            <a:r>
              <a:rPr lang="tr-TR" sz="2000" dirty="0">
                <a:latin typeface="Times New Roman" panose="02020603050405020304" pitchFamily="18" charset="0"/>
                <a:ea typeface="Calibri" panose="020F0502020204030204" pitchFamily="34" charset="0"/>
                <a:cs typeface="Times New Roman" panose="02020603050405020304" pitchFamily="18" charset="0"/>
              </a:rPr>
              <a:t>söz hakkı tanınarak, düşüncelerini serbestçe ifade edebilmesini sağlayacak güven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ortamı oluşturmalı </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Bef>
                <a:spcPts val="0"/>
              </a:spcBef>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Çocuk aşağılanmamalı, </a:t>
            </a:r>
            <a:r>
              <a:rPr lang="tr-TR" sz="2000" dirty="0">
                <a:latin typeface="Times New Roman" panose="02020603050405020304" pitchFamily="18" charset="0"/>
                <a:ea typeface="Calibri" panose="020F0502020204030204" pitchFamily="34" charset="0"/>
                <a:cs typeface="Times New Roman" panose="02020603050405020304" pitchFamily="18" charset="0"/>
              </a:rPr>
              <a:t>saygı, sevgi ve hoşgörü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ortamı oluşturulmalı</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Bef>
                <a:spcPts val="0"/>
              </a:spcBef>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Yönetici, öğretmen, </a:t>
            </a:r>
            <a:r>
              <a:rPr lang="tr-TR" sz="2000" dirty="0">
                <a:latin typeface="Times New Roman" panose="02020603050405020304" pitchFamily="18" charset="0"/>
                <a:ea typeface="Calibri" panose="020F0502020204030204" pitchFamily="34" charset="0"/>
                <a:cs typeface="Times New Roman" panose="02020603050405020304" pitchFamily="18" charset="0"/>
              </a:rPr>
              <a:t>aileler ve öğrencilerle işbirliği içerisinde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olunmalıdır.  </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sp>
        <p:nvSpPr>
          <p:cNvPr id="3" name="2 Başlık"/>
          <p:cNvSpPr>
            <a:spLocks noGrp="1"/>
          </p:cNvSpPr>
          <p:nvPr>
            <p:ph type="title"/>
          </p:nvPr>
        </p:nvSpPr>
        <p:spPr>
          <a:xfrm>
            <a:off x="0" y="1"/>
            <a:ext cx="9144000" cy="699541"/>
          </a:xfrm>
        </p:spPr>
        <p:txBody>
          <a:bodyPr>
            <a:normAutofit fontScale="90000"/>
          </a:bodyPr>
          <a:lstStyle/>
          <a:p>
            <a:pPr algn="ctr">
              <a:lnSpc>
                <a:spcPct val="150000"/>
              </a:lnSpc>
              <a:spcAft>
                <a:spcPts val="1200"/>
              </a:spcAft>
            </a:pPr>
            <a:r>
              <a:rPr lang="tr-TR" sz="2400" dirty="0" smtClean="0"/>
              <a:t/>
            </a:r>
            <a:br>
              <a:rPr lang="tr-TR" sz="2400" dirty="0" smtClean="0"/>
            </a:br>
            <a:r>
              <a:rPr lang="tr-TR" sz="2700" dirty="0" smtClean="0">
                <a:effectLst/>
                <a:latin typeface="Times New Roman" panose="02020603050405020304" pitchFamily="18" charset="0"/>
                <a:ea typeface="Calibri" panose="020F0502020204030204" pitchFamily="34" charset="0"/>
                <a:cs typeface="Times New Roman" panose="02020603050405020304" pitchFamily="18" charset="0"/>
              </a:rPr>
              <a:t>Etkili Çocuk Hakları Eğitimi </a:t>
            </a:r>
            <a:r>
              <a:rPr lang="tr-TR" sz="2400" dirty="0" smtClean="0"/>
              <a:t/>
            </a:r>
            <a:br>
              <a:rPr lang="tr-TR" sz="2400" dirty="0" smtClean="0"/>
            </a:br>
            <a:endParaRPr lang="tr-TR"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0" y="0"/>
            <a:ext cx="9144000" cy="5236045"/>
          </a:xfrm>
        </p:spPr>
        <p:txBody>
          <a:bodyPr>
            <a:normAutofit/>
          </a:bodyPr>
          <a:lstStyle/>
          <a:p>
            <a:pPr algn="ctr"/>
            <a:r>
              <a:rPr lang="tr-TR" sz="6600" dirty="0">
                <a:effectLst/>
              </a:rPr>
              <a:t>Spor Kulüplerinde Çocuk Koruma </a:t>
            </a:r>
            <a:r>
              <a:rPr lang="tr-TR" sz="6600" dirty="0" smtClean="0">
                <a:effectLst/>
              </a:rPr>
              <a:t>Uygulamaları İngiltere Örneği </a:t>
            </a:r>
            <a:endParaRPr lang="tr-TR" sz="66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5143500"/>
          </a:xfrm>
        </p:spPr>
        <p:txBody>
          <a:bodyPr>
            <a:normAutofit fontScale="40000" lnSpcReduction="20000"/>
          </a:bodyPr>
          <a:lstStyle/>
          <a:p>
            <a:pPr marL="109728" indent="0" algn="just">
              <a:lnSpc>
                <a:spcPct val="120000"/>
              </a:lnSpc>
              <a:spcBef>
                <a:spcPts val="0"/>
              </a:spcBef>
              <a:buNone/>
            </a:pPr>
            <a:r>
              <a:rPr lang="tr-TR" sz="5000" b="1" dirty="0">
                <a:latin typeface="Times New Roman" panose="02020603050405020304" pitchFamily="18" charset="0"/>
                <a:ea typeface="Calibri" panose="020F0502020204030204" pitchFamily="34" charset="0"/>
                <a:cs typeface="Times New Roman" panose="02020603050405020304" pitchFamily="18" charset="0"/>
              </a:rPr>
              <a:t>Çocuklardan Beklenen Davranışlar (Örnek Maddeler) </a:t>
            </a:r>
            <a:endParaRPr lang="tr-TR" sz="5000" b="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Bef>
                <a:spcPts val="0"/>
              </a:spcBef>
            </a:pPr>
            <a:r>
              <a:rPr lang="tr-TR" sz="4000" dirty="0" smtClean="0">
                <a:latin typeface="Times New Roman" panose="02020603050405020304" pitchFamily="18" charset="0"/>
                <a:ea typeface="Calibri" panose="020F0502020204030204" pitchFamily="34" charset="0"/>
                <a:cs typeface="Times New Roman" panose="02020603050405020304" pitchFamily="18" charset="0"/>
              </a:rPr>
              <a:t>Öncelikle </a:t>
            </a:r>
            <a:r>
              <a:rPr lang="tr-TR" sz="4000" dirty="0">
                <a:latin typeface="Times New Roman" panose="02020603050405020304" pitchFamily="18" charset="0"/>
                <a:ea typeface="Calibri" panose="020F0502020204030204" pitchFamily="34" charset="0"/>
                <a:cs typeface="Times New Roman" panose="02020603050405020304" pitchFamily="18" charset="0"/>
              </a:rPr>
              <a:t>kendinizin ve arkadaşlarınızın güvenliğini önemseyin. Güvenliğiniz her şeyden önce gelir.  </a:t>
            </a:r>
          </a:p>
          <a:p>
            <a:pPr algn="just">
              <a:lnSpc>
                <a:spcPct val="120000"/>
              </a:lnSpc>
              <a:spcBef>
                <a:spcPts val="0"/>
              </a:spcBef>
            </a:pPr>
            <a:r>
              <a:rPr lang="tr-TR" sz="4000" dirty="0" smtClean="0">
                <a:latin typeface="Times New Roman" panose="02020603050405020304" pitchFamily="18" charset="0"/>
                <a:ea typeface="Calibri" panose="020F0502020204030204" pitchFamily="34" charset="0"/>
                <a:cs typeface="Times New Roman" panose="02020603050405020304" pitchFamily="18" charset="0"/>
              </a:rPr>
              <a:t>Takım </a:t>
            </a:r>
            <a:r>
              <a:rPr lang="tr-TR" sz="4000" dirty="0">
                <a:latin typeface="Times New Roman" panose="02020603050405020304" pitchFamily="18" charset="0"/>
                <a:ea typeface="Calibri" panose="020F0502020204030204" pitchFamily="34" charset="0"/>
                <a:cs typeface="Times New Roman" panose="02020603050405020304" pitchFamily="18" charset="0"/>
              </a:rPr>
              <a:t>ruhu, birlikte inşa edilir. Buna zarar verecek riskli durumları ve istenmeyen davranışları arkadaşınız dahi olsa bildirin.  </a:t>
            </a:r>
          </a:p>
          <a:p>
            <a:pPr algn="just">
              <a:lnSpc>
                <a:spcPct val="120000"/>
              </a:lnSpc>
              <a:spcBef>
                <a:spcPts val="0"/>
              </a:spcBef>
            </a:pPr>
            <a:r>
              <a:rPr lang="tr-TR" sz="4000" dirty="0" smtClean="0">
                <a:latin typeface="Times New Roman" panose="02020603050405020304" pitchFamily="18" charset="0"/>
                <a:ea typeface="Calibri" panose="020F0502020204030204" pitchFamily="34" charset="0"/>
                <a:cs typeface="Times New Roman" panose="02020603050405020304" pitchFamily="18" charset="0"/>
              </a:rPr>
              <a:t>Yaşı</a:t>
            </a:r>
            <a:r>
              <a:rPr lang="tr-TR" sz="4000" dirty="0">
                <a:latin typeface="Times New Roman" panose="02020603050405020304" pitchFamily="18" charset="0"/>
                <a:ea typeface="Calibri" panose="020F0502020204030204" pitchFamily="34" charset="0"/>
                <a:cs typeface="Times New Roman" panose="02020603050405020304" pitchFamily="18" charset="0"/>
              </a:rPr>
              <a:t>, cinsiyeti, yeteneği, ırkı ya da dini inançları ne olursa olsun kulüpteki herkesin haklarına, onuruna ve değerlerine saygılı olun. </a:t>
            </a:r>
            <a:endParaRPr lang="tr-TR" sz="40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Bef>
                <a:spcPts val="0"/>
              </a:spcBef>
            </a:pPr>
            <a:endParaRPr lang="tr-TR" sz="5000" b="1" dirty="0">
              <a:latin typeface="Times New Roman" panose="02020603050405020304" pitchFamily="18" charset="0"/>
              <a:ea typeface="Calibri" panose="020F0502020204030204" pitchFamily="34" charset="0"/>
              <a:cs typeface="Times New Roman" panose="02020603050405020304" pitchFamily="18" charset="0"/>
            </a:endParaRPr>
          </a:p>
          <a:p>
            <a:pPr marL="109728" indent="0" algn="just">
              <a:lnSpc>
                <a:spcPct val="120000"/>
              </a:lnSpc>
              <a:spcBef>
                <a:spcPts val="0"/>
              </a:spcBef>
              <a:buNone/>
            </a:pPr>
            <a:r>
              <a:rPr lang="tr-TR" sz="5000" b="1" dirty="0">
                <a:latin typeface="Times New Roman" panose="02020603050405020304" pitchFamily="18" charset="0"/>
                <a:ea typeface="Calibri" panose="020F0502020204030204" pitchFamily="34" charset="0"/>
                <a:cs typeface="Times New Roman" panose="02020603050405020304" pitchFamily="18" charset="0"/>
              </a:rPr>
              <a:t>Ailelerden beklenen davranışlar (örnek maddeler) </a:t>
            </a:r>
            <a:endParaRPr lang="tr-TR" sz="5000" b="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Bef>
                <a:spcPts val="0"/>
              </a:spcBef>
            </a:pPr>
            <a:r>
              <a:rPr lang="tr-TR" sz="4000" dirty="0" smtClean="0">
                <a:latin typeface="Times New Roman" panose="02020603050405020304" pitchFamily="18" charset="0"/>
                <a:ea typeface="Calibri" panose="020F0502020204030204" pitchFamily="34" charset="0"/>
                <a:cs typeface="Times New Roman" panose="02020603050405020304" pitchFamily="18" charset="0"/>
              </a:rPr>
              <a:t>Çocuklarınızın </a:t>
            </a:r>
            <a:r>
              <a:rPr lang="tr-TR" sz="4000" dirty="0">
                <a:latin typeface="Times New Roman" panose="02020603050405020304" pitchFamily="18" charset="0"/>
                <a:ea typeface="Calibri" panose="020F0502020204030204" pitchFamily="34" charset="0"/>
                <a:cs typeface="Times New Roman" panose="02020603050405020304" pitchFamily="18" charset="0"/>
              </a:rPr>
              <a:t>eğlenmek için spor yapmalarını teşvik ediniz.  Antrenörlere ve çalışanlara saygınızı gösteriniz, kararlarına uyunuz ve onları destekleyiniz.  </a:t>
            </a:r>
          </a:p>
          <a:p>
            <a:pPr algn="just">
              <a:lnSpc>
                <a:spcPct val="120000"/>
              </a:lnSpc>
              <a:spcBef>
                <a:spcPts val="0"/>
              </a:spcBef>
            </a:pPr>
            <a:r>
              <a:rPr lang="tr-TR" sz="4000" dirty="0" smtClean="0">
                <a:latin typeface="Times New Roman" panose="02020603050405020304" pitchFamily="18" charset="0"/>
                <a:ea typeface="Calibri" panose="020F0502020204030204" pitchFamily="34" charset="0"/>
                <a:cs typeface="Times New Roman" panose="02020603050405020304" pitchFamily="18" charset="0"/>
              </a:rPr>
              <a:t>Ulaşılabilir </a:t>
            </a:r>
            <a:r>
              <a:rPr lang="tr-TR" sz="4000" dirty="0">
                <a:latin typeface="Times New Roman" panose="02020603050405020304" pitchFamily="18" charset="0"/>
                <a:ea typeface="Calibri" panose="020F0502020204030204" pitchFamily="34" charset="0"/>
                <a:cs typeface="Times New Roman" panose="02020603050405020304" pitchFamily="18" charset="0"/>
              </a:rPr>
              <a:t>ve kısa hedefler koyun, sabırlı davranın ve gerektiğinde destek almaya özen gösterin.  </a:t>
            </a:r>
            <a:endParaRPr lang="tr-TR" sz="40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Bef>
                <a:spcPts val="0"/>
              </a:spcBef>
            </a:pPr>
            <a:endParaRPr lang="tr-TR" sz="4000" dirty="0">
              <a:latin typeface="Times New Roman" panose="02020603050405020304" pitchFamily="18" charset="0"/>
              <a:ea typeface="Calibri" panose="020F0502020204030204" pitchFamily="34" charset="0"/>
              <a:cs typeface="Times New Roman" panose="02020603050405020304" pitchFamily="18" charset="0"/>
            </a:endParaRPr>
          </a:p>
          <a:p>
            <a:pPr marL="109728" indent="0" algn="just">
              <a:lnSpc>
                <a:spcPct val="120000"/>
              </a:lnSpc>
              <a:spcBef>
                <a:spcPts val="0"/>
              </a:spcBef>
              <a:buNone/>
            </a:pPr>
            <a:r>
              <a:rPr lang="tr-TR" sz="5000" b="1" dirty="0">
                <a:latin typeface="Times New Roman" panose="02020603050405020304" pitchFamily="18" charset="0"/>
                <a:ea typeface="Calibri" panose="020F0502020204030204" pitchFamily="34" charset="0"/>
                <a:cs typeface="Times New Roman" panose="02020603050405020304" pitchFamily="18" charset="0"/>
              </a:rPr>
              <a:t>Personelden ve gönüllülerden beklenen davranışlar (örnek maddeler) </a:t>
            </a:r>
          </a:p>
          <a:p>
            <a:pPr algn="just">
              <a:lnSpc>
                <a:spcPct val="120000"/>
              </a:lnSpc>
              <a:spcBef>
                <a:spcPts val="0"/>
              </a:spcBef>
            </a:pPr>
            <a:r>
              <a:rPr lang="tr-TR" sz="4000" dirty="0" smtClean="0">
                <a:latin typeface="Times New Roman" panose="02020603050405020304" pitchFamily="18" charset="0"/>
                <a:ea typeface="Calibri" panose="020F0502020204030204" pitchFamily="34" charset="0"/>
                <a:cs typeface="Times New Roman" panose="02020603050405020304" pitchFamily="18" charset="0"/>
              </a:rPr>
              <a:t>Oyuncularınızın </a:t>
            </a:r>
            <a:r>
              <a:rPr lang="tr-TR" sz="4000" dirty="0">
                <a:latin typeface="Times New Roman" panose="02020603050405020304" pitchFamily="18" charset="0"/>
                <a:ea typeface="Calibri" panose="020F0502020204030204" pitchFamily="34" charset="0"/>
                <a:cs typeface="Times New Roman" panose="02020603050405020304" pitchFamily="18" charset="0"/>
              </a:rPr>
              <a:t>yüksek/düşük performans göstermelerinin onlara yaklaşımlarınızda avantajlı/dezavantajlı duruma düşürmemesine özen gösteriniz. </a:t>
            </a:r>
          </a:p>
          <a:p>
            <a:pPr algn="just">
              <a:lnSpc>
                <a:spcPct val="120000"/>
              </a:lnSpc>
              <a:spcBef>
                <a:spcPts val="0"/>
              </a:spcBef>
            </a:pPr>
            <a:r>
              <a:rPr lang="tr-TR" sz="4000" dirty="0" smtClean="0">
                <a:latin typeface="Times New Roman" panose="02020603050405020304" pitchFamily="18" charset="0"/>
                <a:ea typeface="Calibri" panose="020F0502020204030204" pitchFamily="34" charset="0"/>
                <a:cs typeface="Times New Roman" panose="02020603050405020304" pitchFamily="18" charset="0"/>
              </a:rPr>
              <a:t>Oyuncularınızın </a:t>
            </a:r>
            <a:r>
              <a:rPr lang="tr-TR" sz="4000" dirty="0">
                <a:latin typeface="Times New Roman" panose="02020603050405020304" pitchFamily="18" charset="0"/>
                <a:ea typeface="Calibri" panose="020F0502020204030204" pitchFamily="34" charset="0"/>
                <a:cs typeface="Times New Roman" panose="02020603050405020304" pitchFamily="18" charset="0"/>
              </a:rPr>
              <a:t>esenliklerini ve güvenliklerini sağlayabilmek için meslektaşlarınız ve sporcularınız ile haftalık planlama toplantıları </a:t>
            </a:r>
            <a:r>
              <a:rPr lang="tr-TR" sz="4000" dirty="0" smtClean="0">
                <a:latin typeface="Times New Roman" panose="02020603050405020304" pitchFamily="18" charset="0"/>
                <a:ea typeface="Calibri" panose="020F0502020204030204" pitchFamily="34" charset="0"/>
                <a:cs typeface="Times New Roman" panose="02020603050405020304" pitchFamily="18" charset="0"/>
              </a:rPr>
              <a:t>düzenleyiniz.</a:t>
            </a:r>
          </a:p>
          <a:p>
            <a:pPr algn="just">
              <a:lnSpc>
                <a:spcPct val="120000"/>
              </a:lnSpc>
              <a:spcBef>
                <a:spcPts val="0"/>
              </a:spcBef>
            </a:pPr>
            <a:r>
              <a:rPr lang="tr-TR" sz="4000" dirty="0" smtClean="0">
                <a:latin typeface="Times New Roman" panose="02020603050405020304" pitchFamily="18" charset="0"/>
                <a:ea typeface="Calibri" panose="020F0502020204030204" pitchFamily="34" charset="0"/>
                <a:cs typeface="Times New Roman" panose="02020603050405020304" pitchFamily="18" charset="0"/>
              </a:rPr>
              <a:t>Her </a:t>
            </a:r>
            <a:r>
              <a:rPr lang="tr-TR" sz="4000" dirty="0">
                <a:latin typeface="Times New Roman" panose="02020603050405020304" pitchFamily="18" charset="0"/>
                <a:ea typeface="Calibri" panose="020F0502020204030204" pitchFamily="34" charset="0"/>
                <a:cs typeface="Times New Roman" panose="02020603050405020304" pitchFamily="18" charset="0"/>
              </a:rPr>
              <a:t>istismar söylentisine ciddiyetle yaklaşıp kulübünüzün “Sporda Çocuk Koruma Uzmanı” ile bilgi paylaşımında bulununuz. </a:t>
            </a:r>
          </a:p>
          <a:p>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0"/>
            <a:ext cx="9144000" cy="5143500"/>
          </a:xfrm>
        </p:spPr>
        <p:txBody>
          <a:bodyPr/>
          <a:lstStyle/>
          <a:p>
            <a:pPr algn="just"/>
            <a:endParaRPr lang="tr-TR" sz="2800" dirty="0" smtClean="0">
              <a:latin typeface="Times New Roman" panose="02020603050405020304" pitchFamily="18" charset="0"/>
              <a:ea typeface="Calibri" panose="020F0502020204030204" pitchFamily="34" charset="0"/>
            </a:endParaRPr>
          </a:p>
          <a:p>
            <a:pPr algn="just"/>
            <a:r>
              <a:rPr lang="tr-TR" sz="2800" dirty="0" smtClean="0">
                <a:latin typeface="Times New Roman" panose="02020603050405020304" pitchFamily="18" charset="0"/>
                <a:ea typeface="Calibri" panose="020F0502020204030204" pitchFamily="34" charset="0"/>
              </a:rPr>
              <a:t>Çocuklar </a:t>
            </a:r>
            <a:r>
              <a:rPr lang="tr-TR" sz="2800" dirty="0">
                <a:latin typeface="Times New Roman" panose="02020603050405020304" pitchFamily="18" charset="0"/>
                <a:ea typeface="Calibri" panose="020F0502020204030204" pitchFamily="34" charset="0"/>
              </a:rPr>
              <a:t>konusunda koruyucu ve destekleyici önlemler öncelikle kendi ailesi içinde alınmalıdır. </a:t>
            </a:r>
            <a:endParaRPr lang="tr-TR" sz="2800" dirty="0" smtClean="0">
              <a:latin typeface="Times New Roman" panose="02020603050405020304" pitchFamily="18" charset="0"/>
              <a:ea typeface="Calibri" panose="020F0502020204030204" pitchFamily="34" charset="0"/>
            </a:endParaRPr>
          </a:p>
          <a:p>
            <a:pPr algn="just"/>
            <a:r>
              <a:rPr lang="tr-TR" sz="2800" dirty="0" smtClean="0">
                <a:latin typeface="Times New Roman" panose="02020603050405020304" pitchFamily="18" charset="0"/>
                <a:ea typeface="Calibri" panose="020F0502020204030204" pitchFamily="34" charset="0"/>
              </a:rPr>
              <a:t>Aileye</a:t>
            </a:r>
            <a:r>
              <a:rPr lang="tr-TR" sz="2800" dirty="0">
                <a:latin typeface="Times New Roman" panose="02020603050405020304" pitchFamily="18" charset="0"/>
                <a:ea typeface="Calibri" panose="020F0502020204030204" pitchFamily="34" charset="0"/>
              </a:rPr>
              <a:t>; bakım, sağlık, eğitim, barınma gibi konularda danışmanlık edilmelidir. Bu önlemlerin içeriklerini şöyle açıklamak </a:t>
            </a:r>
            <a:r>
              <a:rPr lang="tr-TR" sz="2800" dirty="0" smtClean="0">
                <a:latin typeface="Times New Roman" panose="02020603050405020304" pitchFamily="18" charset="0"/>
                <a:ea typeface="Calibri" panose="020F0502020204030204" pitchFamily="34" charset="0"/>
              </a:rPr>
              <a:t>mümkündür.</a:t>
            </a:r>
          </a:p>
          <a:p>
            <a:pPr marL="109728" indent="0" algn="just">
              <a:buNone/>
            </a:pPr>
            <a:endParaRPr lang="tr-TR" sz="2800" dirty="0" smtClean="0">
              <a:latin typeface="Times New Roman" panose="02020603050405020304" pitchFamily="18" charset="0"/>
              <a:ea typeface="Calibri" panose="020F0502020204030204" pitchFamily="34" charset="0"/>
            </a:endParaRPr>
          </a:p>
          <a:p>
            <a:pPr algn="just"/>
            <a:r>
              <a:rPr lang="tr-TR" sz="2800" b="1" dirty="0" smtClean="0">
                <a:latin typeface="Times New Roman" panose="02020603050405020304" pitchFamily="18" charset="0"/>
                <a:ea typeface="Calibri" panose="020F0502020204030204" pitchFamily="34" charset="0"/>
              </a:rPr>
              <a:t>Bakım Tedbiri</a:t>
            </a:r>
            <a:r>
              <a:rPr lang="tr-TR" sz="2800" dirty="0" smtClean="0">
                <a:latin typeface="Times New Roman" panose="02020603050405020304" pitchFamily="18" charset="0"/>
                <a:ea typeface="Calibri" panose="020F0502020204030204" pitchFamily="34" charset="0"/>
              </a:rPr>
              <a:t>, </a:t>
            </a:r>
            <a:r>
              <a:rPr lang="tr-TR" sz="2800" b="1" dirty="0" smtClean="0">
                <a:latin typeface="Times New Roman" panose="02020603050405020304" pitchFamily="18" charset="0"/>
                <a:ea typeface="Calibri" panose="020F0502020204030204" pitchFamily="34" charset="0"/>
              </a:rPr>
              <a:t>Sağlık Tedbiri</a:t>
            </a:r>
            <a:r>
              <a:rPr lang="tr-TR" sz="2800" dirty="0" smtClean="0">
                <a:latin typeface="Times New Roman" panose="02020603050405020304" pitchFamily="18" charset="0"/>
                <a:ea typeface="Calibri" panose="020F0502020204030204" pitchFamily="34" charset="0"/>
              </a:rPr>
              <a:t>, </a:t>
            </a:r>
            <a:r>
              <a:rPr lang="tr-TR" sz="2800" b="1" dirty="0" smtClean="0">
                <a:latin typeface="Times New Roman" panose="02020603050405020304" pitchFamily="18" charset="0"/>
                <a:ea typeface="Calibri" panose="020F0502020204030204" pitchFamily="34" charset="0"/>
              </a:rPr>
              <a:t>Eğitim Tedbiri</a:t>
            </a:r>
            <a:r>
              <a:rPr lang="tr-TR" sz="2800" dirty="0" smtClean="0">
                <a:latin typeface="Times New Roman" panose="02020603050405020304" pitchFamily="18" charset="0"/>
                <a:ea typeface="Calibri" panose="020F0502020204030204" pitchFamily="34" charset="0"/>
              </a:rPr>
              <a:t>, </a:t>
            </a:r>
            <a:r>
              <a:rPr lang="tr-TR" sz="2800" b="1" dirty="0" smtClean="0">
                <a:latin typeface="Times New Roman" panose="02020603050405020304" pitchFamily="18" charset="0"/>
                <a:ea typeface="Calibri" panose="020F0502020204030204" pitchFamily="34" charset="0"/>
              </a:rPr>
              <a:t>Barınma Tedbiri</a:t>
            </a:r>
            <a:r>
              <a:rPr lang="tr-TR" sz="2800" dirty="0" smtClean="0">
                <a:latin typeface="Times New Roman" panose="02020603050405020304" pitchFamily="18" charset="0"/>
                <a:ea typeface="Calibri" panose="020F0502020204030204" pitchFamily="34" charset="0"/>
              </a:rPr>
              <a:t>, </a:t>
            </a:r>
            <a:r>
              <a:rPr lang="tr-TR" sz="2800" b="1" dirty="0" smtClean="0">
                <a:latin typeface="Times New Roman" panose="02020603050405020304" pitchFamily="18" charset="0"/>
                <a:ea typeface="Calibri" panose="020F0502020204030204" pitchFamily="34" charset="0"/>
              </a:rPr>
              <a:t>Danışmanlık Tedbiri</a:t>
            </a:r>
            <a:r>
              <a:rPr lang="tr-TR" sz="2800" dirty="0" smtClean="0">
                <a:latin typeface="Times New Roman" panose="02020603050405020304" pitchFamily="18" charset="0"/>
                <a:ea typeface="Calibri" panose="020F0502020204030204" pitchFamily="34" charset="0"/>
              </a:rPr>
              <a:t> </a:t>
            </a:r>
            <a:endParaRPr lang="tr-TR" dirty="0"/>
          </a:p>
        </p:txBody>
      </p:sp>
    </p:spTree>
    <p:extLst>
      <p:ext uri="{BB962C8B-B14F-4D97-AF65-F5344CB8AC3E}">
        <p14:creationId xmlns:p14="http://schemas.microsoft.com/office/powerpoint/2010/main" val="39360141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915566"/>
            <a:ext cx="9144000" cy="4227933"/>
          </a:xfrm>
        </p:spPr>
        <p:txBody>
          <a:bodyPr>
            <a:normAutofit lnSpcReduction="10000"/>
          </a:bodyPr>
          <a:lstStyle/>
          <a:p>
            <a:pPr algn="just">
              <a:lnSpc>
                <a:spcPct val="200000"/>
              </a:lnSpc>
              <a:spcBef>
                <a:spcPts val="0"/>
              </a:spcBef>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Cinsiyetçilik Ve Cinsel Taciz,  Cinsel İstismar, Zorbalık, </a:t>
            </a:r>
            <a:r>
              <a:rPr lang="tr-TR" sz="2000" dirty="0" err="1" smtClean="0">
                <a:latin typeface="Times New Roman" panose="02020603050405020304" pitchFamily="18" charset="0"/>
                <a:ea typeface="Calibri" panose="020F0502020204030204" pitchFamily="34" charset="0"/>
                <a:cs typeface="Times New Roman" panose="02020603050405020304" pitchFamily="18" charset="0"/>
              </a:rPr>
              <a:t>Homofobik</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 Taciz, </a:t>
            </a:r>
          </a:p>
          <a:p>
            <a:pPr algn="just">
              <a:lnSpc>
                <a:spcPct val="200000"/>
              </a:lnSpc>
              <a:spcBef>
                <a:spcPts val="0"/>
              </a:spcBef>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Fiziksel İstismar, Duygusal İstismar, İhmal, </a:t>
            </a:r>
          </a:p>
          <a:p>
            <a:pPr algn="just">
              <a:lnSpc>
                <a:spcPct val="200000"/>
              </a:lnSpc>
              <a:spcBef>
                <a:spcPts val="0"/>
              </a:spcBef>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Fiziksel Normlar, Aşırı Zorlama Ve Yaralanma Riski, Akran Saldırganlığı, </a:t>
            </a:r>
          </a:p>
          <a:p>
            <a:pPr algn="just">
              <a:lnSpc>
                <a:spcPct val="200000"/>
              </a:lnSpc>
              <a:spcBef>
                <a:spcPts val="0"/>
              </a:spcBef>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Ebeveyn Baskısı, Düzensiz Beslenme, Doping, Uyuşturucu Kullanımı, Alkol Kullanımı, Vücut Şekli Veya Performansa Dayalı Psikolojik Bozulma Veya Aşağılama, </a:t>
            </a:r>
          </a:p>
          <a:p>
            <a:pPr algn="just">
              <a:lnSpc>
                <a:spcPct val="200000"/>
              </a:lnSpc>
              <a:spcBef>
                <a:spcPts val="0"/>
              </a:spcBef>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Genç Sporcularda Yüksek Performans Elde Etmek İçin Aşırı Baskı Uygulanması, </a:t>
            </a:r>
            <a:endParaRPr lang="tr-TR" sz="2000" dirty="0"/>
          </a:p>
        </p:txBody>
      </p:sp>
      <p:sp>
        <p:nvSpPr>
          <p:cNvPr id="3" name="Unvan 2"/>
          <p:cNvSpPr>
            <a:spLocks noGrp="1"/>
          </p:cNvSpPr>
          <p:nvPr>
            <p:ph type="title"/>
          </p:nvPr>
        </p:nvSpPr>
        <p:spPr>
          <a:xfrm>
            <a:off x="0" y="0"/>
            <a:ext cx="9144000" cy="843558"/>
          </a:xfrm>
        </p:spPr>
        <p:txBody>
          <a:bodyPr>
            <a:normAutofit/>
          </a:bodyPr>
          <a:lstStyle/>
          <a:p>
            <a:pPr algn="ctr"/>
            <a:r>
              <a:rPr lang="tr-TR" sz="2200" dirty="0" smtClean="0">
                <a:effectLst/>
                <a:latin typeface="Times New Roman" panose="02020603050405020304" pitchFamily="18" charset="0"/>
                <a:ea typeface="Calibri" panose="020F0502020204030204" pitchFamily="34" charset="0"/>
                <a:cs typeface="Times New Roman" panose="02020603050405020304" pitchFamily="18" charset="0"/>
              </a:rPr>
              <a:t>Çocukların </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spor ve spor etkinliklerinde maruz kaldıkları çocuk hakkı ihlalleri ve şiddet </a:t>
            </a:r>
            <a:r>
              <a:rPr lang="tr-TR" sz="2200" dirty="0" smtClean="0">
                <a:effectLst/>
                <a:latin typeface="Times New Roman" panose="02020603050405020304" pitchFamily="18" charset="0"/>
                <a:ea typeface="Calibri" panose="020F0502020204030204" pitchFamily="34" charset="0"/>
                <a:cs typeface="Times New Roman" panose="02020603050405020304" pitchFamily="18" charset="0"/>
              </a:rPr>
              <a:t>türleri  </a:t>
            </a:r>
            <a:endParaRPr lang="tr-TR" dirty="0"/>
          </a:p>
        </p:txBody>
      </p:sp>
    </p:spTree>
    <p:extLst>
      <p:ext uri="{BB962C8B-B14F-4D97-AF65-F5344CB8AC3E}">
        <p14:creationId xmlns:p14="http://schemas.microsoft.com/office/powerpoint/2010/main" val="23172414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0"/>
            <a:ext cx="9144000" cy="5143500"/>
          </a:xfrm>
        </p:spPr>
        <p:txBody>
          <a:bodyPr>
            <a:normAutofit lnSpcReduction="10000"/>
          </a:bodyPr>
          <a:lstStyle/>
          <a:p>
            <a:pPr lvl="0" algn="just">
              <a:lnSpc>
                <a:spcPct val="200000"/>
              </a:lnSpc>
              <a:spcBef>
                <a:spcPts val="0"/>
              </a:spcBef>
              <a:buClr>
                <a:srgbClr val="FF0000"/>
              </a:buClr>
            </a:pPr>
            <a:r>
              <a:rPr lang="tr-TR" sz="19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Takıma Seçilme Veya Ayrıcalıklarının Ön Koşulu Olarak Cinsellik Talep Etmek, </a:t>
            </a:r>
            <a:endParaRPr lang="tr-TR" sz="19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200000"/>
              </a:lnSpc>
              <a:spcBef>
                <a:spcPts val="0"/>
              </a:spcBef>
              <a:buClr>
                <a:srgbClr val="FF0000"/>
              </a:buClr>
            </a:pPr>
            <a:r>
              <a:rPr lang="tr-TR" sz="19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Fiziksel </a:t>
            </a:r>
            <a:r>
              <a:rPr lang="tr-TR" sz="19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Olarak Zararlı Veya Cinsel Olarak Aşağılayıcı Ritüeller, </a:t>
            </a:r>
            <a:endParaRPr lang="tr-TR" sz="19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200000"/>
              </a:lnSpc>
              <a:spcBef>
                <a:spcPts val="0"/>
              </a:spcBef>
              <a:buClr>
                <a:srgbClr val="FF0000"/>
              </a:buClr>
            </a:pPr>
            <a:r>
              <a:rPr lang="tr-TR" sz="19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Yeme </a:t>
            </a:r>
            <a:r>
              <a:rPr lang="tr-TR" sz="19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Bozukluklarına Yol Açan Beslenme Ve Kilo Verme Rejimleri Nedeniyle Yaşanan Sağlık Sorunları, </a:t>
            </a:r>
            <a:endParaRPr lang="tr-TR" sz="19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200000"/>
              </a:lnSpc>
              <a:spcBef>
                <a:spcPts val="0"/>
              </a:spcBef>
              <a:buClr>
                <a:srgbClr val="FF0000"/>
              </a:buClr>
            </a:pPr>
            <a:r>
              <a:rPr lang="tr-TR" sz="19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Darbe </a:t>
            </a:r>
            <a:r>
              <a:rPr lang="tr-TR" sz="19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Ve Performansa Teşvik Olarak Diğer Fiziksel Zafiyetler, Zorlu Ortamlarda Zorla Risk Alarak Yaralanma, </a:t>
            </a:r>
            <a:endParaRPr lang="tr-TR" sz="19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200000"/>
              </a:lnSpc>
              <a:spcBef>
                <a:spcPts val="0"/>
              </a:spcBef>
              <a:buClr>
                <a:srgbClr val="FF0000"/>
              </a:buClr>
            </a:pPr>
            <a:r>
              <a:rPr lang="tr-TR" sz="19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Performans </a:t>
            </a:r>
            <a:r>
              <a:rPr lang="tr-TR" sz="19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Artırıcı İlaçların Kullanımı, Alkol Veya Bağımlılık Yapıcı Maddeler Kullanmak İçin Akran Baskısı, Genç Sporcuların Yaralandığında Oynaması, Fiziksel Egzersizin Ceza Olarak Kullanılması</a:t>
            </a:r>
            <a:endParaRPr lang="tr-TR" sz="15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200000"/>
              </a:lnSpc>
            </a:pPr>
            <a:endParaRPr lang="tr-TR" dirty="0"/>
          </a:p>
        </p:txBody>
      </p:sp>
    </p:spTree>
    <p:extLst>
      <p:ext uri="{BB962C8B-B14F-4D97-AF65-F5344CB8AC3E}">
        <p14:creationId xmlns:p14="http://schemas.microsoft.com/office/powerpoint/2010/main" val="23004328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110996"/>
            <a:ext cx="9144000" cy="4032503"/>
          </a:xfrm>
        </p:spPr>
        <p:txBody>
          <a:bodyPr/>
          <a:lstStyle/>
          <a:p>
            <a:pPr marL="109728" indent="0" algn="ctr">
              <a:lnSpc>
                <a:spcPct val="150000"/>
              </a:lnSpc>
              <a:spcAft>
                <a:spcPts val="1200"/>
              </a:spcAft>
              <a:buNone/>
            </a:pPr>
            <a:r>
              <a:rPr lang="tr-TR" sz="2400" b="1" dirty="0">
                <a:latin typeface="Times New Roman" panose="02020603050405020304" pitchFamily="18" charset="0"/>
                <a:ea typeface="Calibri" panose="020F0502020204030204" pitchFamily="34" charset="0"/>
                <a:cs typeface="Times New Roman" panose="02020603050405020304" pitchFamily="18" charset="0"/>
              </a:rPr>
              <a:t>Flört edici antrenör </a:t>
            </a:r>
            <a:r>
              <a:rPr lang="tr-TR" sz="2400" b="1" dirty="0" smtClean="0">
                <a:latin typeface="Times New Roman" panose="02020603050405020304" pitchFamily="18" charset="0"/>
                <a:ea typeface="Calibri" panose="020F0502020204030204" pitchFamily="34" charset="0"/>
                <a:cs typeface="Times New Roman" panose="02020603050405020304" pitchFamily="18" charset="0"/>
              </a:rPr>
              <a:t>tipi</a:t>
            </a:r>
            <a:endParaRPr lang="tr-TR" sz="24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2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Antrenör </a:t>
            </a:r>
            <a:r>
              <a:rPr lang="tr-TR" sz="2800" dirty="0">
                <a:latin typeface="Times New Roman" panose="02020603050405020304" pitchFamily="18" charset="0"/>
                <a:ea typeface="Calibri" panose="020F0502020204030204" pitchFamily="34" charset="0"/>
                <a:cs typeface="Times New Roman" panose="02020603050405020304" pitchFamily="18" charset="0"/>
              </a:rPr>
              <a:t>türü sürekli </a:t>
            </a:r>
            <a:r>
              <a:rPr lang="tr-TR" sz="2800" dirty="0" err="1">
                <a:latin typeface="Times New Roman" panose="02020603050405020304" pitchFamily="18" charset="0"/>
                <a:ea typeface="Calibri" panose="020F0502020204030204" pitchFamily="34" charset="0"/>
                <a:cs typeface="Times New Roman" panose="02020603050405020304" pitchFamily="18" charset="0"/>
              </a:rPr>
              <a:t>flörtöz</a:t>
            </a:r>
            <a:r>
              <a:rPr lang="tr-TR" sz="2800" dirty="0">
                <a:latin typeface="Times New Roman" panose="02020603050405020304" pitchFamily="18" charset="0"/>
                <a:ea typeface="Calibri" panose="020F0502020204030204" pitchFamily="34" charset="0"/>
                <a:cs typeface="Times New Roman" panose="02020603050405020304" pitchFamily="18" charset="0"/>
              </a:rPr>
              <a:t> tavırlardadır. Sporcularına sürekli olarak şakalaşma yoluyla dokunma eğilimi vardır. En sık olarak şaka ve espri yolunu kullanmak üzere sporculara değişik yollar deneyerek dokunma çabasındadır.  </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
        <p:nvSpPr>
          <p:cNvPr id="3" name="Unvan 2"/>
          <p:cNvSpPr>
            <a:spLocks noGrp="1"/>
          </p:cNvSpPr>
          <p:nvPr>
            <p:ph type="title"/>
          </p:nvPr>
        </p:nvSpPr>
        <p:spPr>
          <a:xfrm>
            <a:off x="0" y="0"/>
            <a:ext cx="9144000" cy="1063229"/>
          </a:xfrm>
        </p:spPr>
        <p:txBody>
          <a:bodyPr>
            <a:normAutofit/>
          </a:bodyPr>
          <a:lstStyle/>
          <a:p>
            <a:pPr algn="ctr"/>
            <a:r>
              <a:rPr lang="tr-TR" sz="3100" dirty="0">
                <a:effectLst/>
                <a:latin typeface="Times New Roman" panose="02020603050405020304" pitchFamily="18" charset="0"/>
                <a:ea typeface="Calibri" panose="020F0502020204030204" pitchFamily="34" charset="0"/>
                <a:cs typeface="Times New Roman" panose="02020603050405020304" pitchFamily="18" charset="0"/>
              </a:rPr>
              <a:t>Cinsel İstismar Faili Antrenör Tipleri </a:t>
            </a:r>
            <a:endParaRPr lang="tr-TR" dirty="0"/>
          </a:p>
        </p:txBody>
      </p:sp>
    </p:spTree>
    <p:extLst>
      <p:ext uri="{BB962C8B-B14F-4D97-AF65-F5344CB8AC3E}">
        <p14:creationId xmlns:p14="http://schemas.microsoft.com/office/powerpoint/2010/main" val="3032947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sz="2800" b="1" dirty="0">
                <a:latin typeface="Times New Roman" panose="02020603050405020304" pitchFamily="18" charset="0"/>
                <a:ea typeface="Calibri" panose="020F0502020204030204" pitchFamily="34" charset="0"/>
              </a:rPr>
              <a:t>Çocuk İhmali </a:t>
            </a:r>
            <a:endParaRPr lang="tr-TR" sz="2800" b="1" dirty="0" smtClean="0">
              <a:latin typeface="Times New Roman" panose="02020603050405020304" pitchFamily="18" charset="0"/>
              <a:ea typeface="Calibri" panose="020F0502020204030204" pitchFamily="34" charset="0"/>
            </a:endParaRPr>
          </a:p>
          <a:p>
            <a:r>
              <a:rPr lang="tr-TR" sz="2800" b="1" dirty="0">
                <a:latin typeface="Times New Roman" panose="02020603050405020304" pitchFamily="18" charset="0"/>
                <a:ea typeface="Calibri" panose="020F0502020204030204" pitchFamily="34" charset="0"/>
              </a:rPr>
              <a:t>Cinsel İstismar </a:t>
            </a:r>
            <a:endParaRPr lang="tr-TR" sz="2800" b="1" dirty="0" smtClean="0">
              <a:latin typeface="Times New Roman" panose="02020603050405020304" pitchFamily="18" charset="0"/>
              <a:ea typeface="Calibri" panose="020F0502020204030204" pitchFamily="34" charset="0"/>
            </a:endParaRPr>
          </a:p>
          <a:p>
            <a:r>
              <a:rPr lang="tr-TR" sz="2800" b="1" dirty="0">
                <a:latin typeface="Times New Roman" panose="02020603050405020304" pitchFamily="18" charset="0"/>
                <a:ea typeface="Calibri" panose="020F0502020204030204" pitchFamily="34" charset="0"/>
              </a:rPr>
              <a:t>Fiziksel İstismar </a:t>
            </a:r>
            <a:endParaRPr lang="tr-TR" sz="2800" b="1" dirty="0" smtClean="0">
              <a:latin typeface="Times New Roman" panose="02020603050405020304" pitchFamily="18" charset="0"/>
              <a:ea typeface="Calibri" panose="020F0502020204030204" pitchFamily="34" charset="0"/>
            </a:endParaRPr>
          </a:p>
          <a:p>
            <a:r>
              <a:rPr lang="tr-TR" sz="2800" b="1" dirty="0">
                <a:latin typeface="Times New Roman" panose="02020603050405020304" pitchFamily="18" charset="0"/>
                <a:ea typeface="Calibri" panose="020F0502020204030204" pitchFamily="34" charset="0"/>
              </a:rPr>
              <a:t>Duygusal/ Psikolojik İstismar </a:t>
            </a:r>
            <a:endParaRPr lang="tr-TR" sz="2800" b="1" dirty="0" smtClean="0">
              <a:latin typeface="Times New Roman" panose="02020603050405020304" pitchFamily="18" charset="0"/>
              <a:ea typeface="Calibri" panose="020F0502020204030204" pitchFamily="34" charset="0"/>
            </a:endParaRPr>
          </a:p>
          <a:p>
            <a:r>
              <a:rPr lang="tr-TR" sz="2800" b="1" dirty="0">
                <a:latin typeface="Times New Roman" panose="02020603050405020304" pitchFamily="18" charset="0"/>
                <a:ea typeface="Calibri" panose="020F0502020204030204" pitchFamily="34" charset="0"/>
              </a:rPr>
              <a:t>Ekonomik İstismar </a:t>
            </a:r>
            <a:endParaRPr lang="tr-TR" dirty="0"/>
          </a:p>
        </p:txBody>
      </p:sp>
      <p:sp>
        <p:nvSpPr>
          <p:cNvPr id="3" name="Unvan 2"/>
          <p:cNvSpPr>
            <a:spLocks noGrp="1"/>
          </p:cNvSpPr>
          <p:nvPr>
            <p:ph type="title"/>
          </p:nvPr>
        </p:nvSpPr>
        <p:spPr/>
        <p:txBody>
          <a:bodyPr/>
          <a:lstStyle/>
          <a:p>
            <a:r>
              <a:rPr lang="tr-TR" sz="4400" dirty="0">
                <a:effectLst/>
                <a:latin typeface="Times New Roman" panose="02020603050405020304" pitchFamily="18" charset="0"/>
                <a:ea typeface="Calibri" panose="020F0502020204030204" pitchFamily="34" charset="0"/>
              </a:rPr>
              <a:t>Çocuk İstismarı Türleri </a:t>
            </a:r>
            <a:endParaRPr lang="tr-TR" dirty="0"/>
          </a:p>
        </p:txBody>
      </p:sp>
    </p:spTree>
    <p:extLst>
      <p:ext uri="{BB962C8B-B14F-4D97-AF65-F5344CB8AC3E}">
        <p14:creationId xmlns:p14="http://schemas.microsoft.com/office/powerpoint/2010/main" val="1157826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110996"/>
            <a:ext cx="9144000" cy="4032503"/>
          </a:xfrm>
        </p:spPr>
        <p:txBody>
          <a:bodyPr/>
          <a:lstStyle/>
          <a:p>
            <a:pPr marL="109728" indent="0" algn="ctr">
              <a:lnSpc>
                <a:spcPct val="150000"/>
              </a:lnSpc>
              <a:spcAft>
                <a:spcPts val="1200"/>
              </a:spcAft>
              <a:buNone/>
            </a:pPr>
            <a:r>
              <a:rPr lang="tr-TR" sz="2400" b="1" dirty="0" smtClean="0">
                <a:latin typeface="Times New Roman" panose="02020603050405020304" pitchFamily="18" charset="0"/>
                <a:ea typeface="Calibri" panose="020F0502020204030204" pitchFamily="34" charset="0"/>
                <a:cs typeface="Times New Roman" panose="02020603050405020304" pitchFamily="18" charset="0"/>
              </a:rPr>
              <a:t>Flört Edici Antrenör Tipi</a:t>
            </a:r>
          </a:p>
          <a:p>
            <a:pPr algn="just">
              <a:lnSpc>
                <a:spcPct val="150000"/>
              </a:lnSpc>
              <a:spcAft>
                <a:spcPts val="12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Antrenör </a:t>
            </a:r>
            <a:r>
              <a:rPr lang="tr-TR" sz="2800" dirty="0">
                <a:latin typeface="Times New Roman" panose="02020603050405020304" pitchFamily="18" charset="0"/>
                <a:ea typeface="Calibri" panose="020F0502020204030204" pitchFamily="34" charset="0"/>
                <a:cs typeface="Times New Roman" panose="02020603050405020304" pitchFamily="18" charset="0"/>
              </a:rPr>
              <a:t>türü sürekli </a:t>
            </a:r>
            <a:r>
              <a:rPr lang="tr-TR" sz="2800" dirty="0" err="1">
                <a:latin typeface="Times New Roman" panose="02020603050405020304" pitchFamily="18" charset="0"/>
                <a:ea typeface="Calibri" panose="020F0502020204030204" pitchFamily="34" charset="0"/>
                <a:cs typeface="Times New Roman" panose="02020603050405020304" pitchFamily="18" charset="0"/>
              </a:rPr>
              <a:t>flörtöz</a:t>
            </a:r>
            <a:r>
              <a:rPr lang="tr-TR" sz="2800" dirty="0">
                <a:latin typeface="Times New Roman" panose="02020603050405020304" pitchFamily="18" charset="0"/>
                <a:ea typeface="Calibri" panose="020F0502020204030204" pitchFamily="34" charset="0"/>
                <a:cs typeface="Times New Roman" panose="02020603050405020304" pitchFamily="18" charset="0"/>
              </a:rPr>
              <a:t> tavırlardadır. Sporcularına sürekli olarak şakalaşma yoluyla dokunma eğilimi vardır. En sık olarak şaka ve espri yolunu kullanmak üzere sporculara değişik yollar deneyerek dokunma çabasındadır.  </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
        <p:nvSpPr>
          <p:cNvPr id="3" name="Unvan 2"/>
          <p:cNvSpPr>
            <a:spLocks noGrp="1"/>
          </p:cNvSpPr>
          <p:nvPr>
            <p:ph type="title"/>
          </p:nvPr>
        </p:nvSpPr>
        <p:spPr>
          <a:xfrm>
            <a:off x="0" y="1"/>
            <a:ext cx="9144000" cy="915566"/>
          </a:xfrm>
        </p:spPr>
        <p:txBody>
          <a:bodyPr>
            <a:normAutofit/>
          </a:bodyPr>
          <a:lstStyle/>
          <a:p>
            <a:pPr algn="ctr"/>
            <a:r>
              <a:rPr lang="tr-TR" sz="2800" dirty="0">
                <a:effectLst/>
                <a:latin typeface="Times New Roman" panose="02020603050405020304" pitchFamily="18" charset="0"/>
                <a:ea typeface="Calibri" panose="020F0502020204030204" pitchFamily="34" charset="0"/>
                <a:cs typeface="Times New Roman" panose="02020603050405020304" pitchFamily="18" charset="0"/>
              </a:rPr>
              <a:t>Cinsel İstismar Faili Antrenör Tipleri </a:t>
            </a:r>
            <a:endParaRPr lang="tr-TR" dirty="0"/>
          </a:p>
        </p:txBody>
      </p:sp>
    </p:spTree>
    <p:extLst>
      <p:ext uri="{BB962C8B-B14F-4D97-AF65-F5344CB8AC3E}">
        <p14:creationId xmlns:p14="http://schemas.microsoft.com/office/powerpoint/2010/main" val="29480009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0"/>
            <a:ext cx="9144000" cy="5143500"/>
          </a:xfrm>
        </p:spPr>
        <p:txBody>
          <a:bodyPr>
            <a:normAutofit fontScale="85000" lnSpcReduction="20000"/>
          </a:bodyPr>
          <a:lstStyle/>
          <a:p>
            <a:pPr marL="109728" indent="0" algn="ctr">
              <a:lnSpc>
                <a:spcPct val="150000"/>
              </a:lnSpc>
              <a:spcAft>
                <a:spcPts val="1200"/>
              </a:spcAft>
              <a:buNone/>
            </a:pPr>
            <a:r>
              <a:rPr lang="tr-TR" sz="2800" b="1" dirty="0" smtClean="0">
                <a:latin typeface="Times New Roman" panose="02020603050405020304" pitchFamily="18" charset="0"/>
                <a:ea typeface="Calibri" panose="020F0502020204030204" pitchFamily="34" charset="0"/>
                <a:cs typeface="Times New Roman" panose="02020603050405020304" pitchFamily="18" charset="0"/>
              </a:rPr>
              <a:t>Karşı Konulamaz Antrenör Tipi</a:t>
            </a:r>
            <a:endParaRPr lang="tr-TR" sz="28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2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Antrenörler </a:t>
            </a:r>
            <a:r>
              <a:rPr lang="tr-TR" sz="2800" dirty="0">
                <a:latin typeface="Times New Roman" panose="02020603050405020304" pitchFamily="18" charset="0"/>
                <a:ea typeface="Calibri" panose="020F0502020204030204" pitchFamily="34" charset="0"/>
                <a:cs typeface="Times New Roman" panose="02020603050405020304" pitchFamily="18" charset="0"/>
              </a:rPr>
              <a:t>genel olarak baştan çıkarıcı ve cezbedici olarak tarif edilmiştir. Hemen herkes tarafından favori görülen bu antrenör türü genellikle görsel olarak düzgün ve karizmatik algılanmaktadır. Bu yolla sporculara yaklaşmaktadır. </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109728" indent="0" algn="ctr">
              <a:lnSpc>
                <a:spcPct val="150000"/>
              </a:lnSpc>
              <a:spcAft>
                <a:spcPts val="1200"/>
              </a:spcAft>
              <a:buNone/>
            </a:pPr>
            <a:r>
              <a:rPr lang="tr-TR" sz="2800" b="1" dirty="0" smtClean="0">
                <a:latin typeface="Times New Roman" panose="02020603050405020304" pitchFamily="18" charset="0"/>
                <a:ea typeface="Calibri" panose="020F0502020204030204" pitchFamily="34" charset="0"/>
                <a:cs typeface="Times New Roman" panose="02020603050405020304" pitchFamily="18" charset="0"/>
              </a:rPr>
              <a:t>Otoriter Antrenör</a:t>
            </a:r>
            <a:endParaRPr lang="tr-TR" sz="28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2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Antrenör </a:t>
            </a:r>
            <a:r>
              <a:rPr lang="tr-TR" sz="2800" dirty="0">
                <a:latin typeface="Times New Roman" panose="02020603050405020304" pitchFamily="18" charset="0"/>
                <a:ea typeface="Calibri" panose="020F0502020204030204" pitchFamily="34" charset="0"/>
                <a:cs typeface="Times New Roman" panose="02020603050405020304" pitchFamily="18" charset="0"/>
              </a:rPr>
              <a:t>liderlik ve koçluk vasıfları baskın bir kişilik türüdür. Sporcular genellikle çekindikleri ve itaat ettikleri antrenör tipi yönünde beyanlarda bulunmuşlardır.  </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646245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915566"/>
            <a:ext cx="9144000" cy="4227933"/>
          </a:xfrm>
        </p:spPr>
        <p:txBody>
          <a:bodyPr>
            <a:normAutofit fontScale="77500" lnSpcReduction="20000"/>
          </a:bodyPr>
          <a:lstStyle/>
          <a:p>
            <a:pPr marL="109728" indent="0" algn="ctr">
              <a:lnSpc>
                <a:spcPct val="150000"/>
              </a:lnSpc>
              <a:spcAft>
                <a:spcPts val="1200"/>
              </a:spcAft>
              <a:buNone/>
            </a:pPr>
            <a:r>
              <a:rPr lang="tr-TR" sz="2800" b="1" dirty="0" smtClean="0">
                <a:latin typeface="Times New Roman" panose="02020603050405020304" pitchFamily="18" charset="0"/>
                <a:ea typeface="Calibri" panose="020F0502020204030204" pitchFamily="34" charset="0"/>
                <a:cs typeface="Times New Roman" panose="02020603050405020304" pitchFamily="18" charset="0"/>
              </a:rPr>
              <a:t>Kurban Seçme Aşaması</a:t>
            </a:r>
            <a:endParaRPr lang="tr-TR" sz="28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2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Sistematik </a:t>
            </a:r>
            <a:r>
              <a:rPr lang="tr-TR" sz="2800" dirty="0">
                <a:latin typeface="Times New Roman" panose="02020603050405020304" pitchFamily="18" charset="0"/>
                <a:ea typeface="Calibri" panose="020F0502020204030204" pitchFamily="34" charset="0"/>
                <a:cs typeface="Times New Roman" panose="02020603050405020304" pitchFamily="18" charset="0"/>
              </a:rPr>
              <a:t>olarak cinsel istismar uygulayan antrenör kurbanlarını hoş bulma, yakınlaşma isteği gibi dürtülerle seçmemektedir. İstismarcı antrenörler genellikle kurbanlarını belirli niteliklere göre seçerler. Bu noktada savunmasız, takımın izole ettiği, aile iletişimleri zayıf ve az arkadaşı bulunan sporcular istismarcı antrenör için potansiyel kurbanları oluşturur. Sporcuyu savunmasız ve dışsal etkiye açık hale getiren özellikleri doğrultusunda arkadaşlık ilişkileri kurulmaya başlanır.  </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
        <p:nvSpPr>
          <p:cNvPr id="3" name="Unvan 2"/>
          <p:cNvSpPr>
            <a:spLocks noGrp="1"/>
          </p:cNvSpPr>
          <p:nvPr>
            <p:ph type="title"/>
          </p:nvPr>
        </p:nvSpPr>
        <p:spPr>
          <a:xfrm>
            <a:off x="0" y="1"/>
            <a:ext cx="9144000" cy="771550"/>
          </a:xfrm>
        </p:spPr>
        <p:txBody>
          <a:bodyPr>
            <a:normAutofit/>
          </a:bodyPr>
          <a:lstStyle/>
          <a:p>
            <a:pPr algn="ctr"/>
            <a:r>
              <a:rPr lang="tr-TR" sz="3100" dirty="0">
                <a:effectLst/>
                <a:latin typeface="Times New Roman" panose="02020603050405020304" pitchFamily="18" charset="0"/>
                <a:ea typeface="Calibri" panose="020F0502020204030204" pitchFamily="34" charset="0"/>
                <a:cs typeface="Times New Roman" panose="02020603050405020304" pitchFamily="18" charset="0"/>
              </a:rPr>
              <a:t>Antrenör Cinsel İstismarı Nasıl Oluşur? </a:t>
            </a:r>
            <a:endParaRPr lang="tr-TR" dirty="0"/>
          </a:p>
        </p:txBody>
      </p:sp>
    </p:spTree>
    <p:extLst>
      <p:ext uri="{BB962C8B-B14F-4D97-AF65-F5344CB8AC3E}">
        <p14:creationId xmlns:p14="http://schemas.microsoft.com/office/powerpoint/2010/main" val="29016370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0"/>
            <a:ext cx="9144000" cy="5143500"/>
          </a:xfrm>
        </p:spPr>
        <p:txBody>
          <a:bodyPr>
            <a:normAutofit fontScale="77500" lnSpcReduction="20000"/>
          </a:bodyPr>
          <a:lstStyle/>
          <a:p>
            <a:pPr marL="109728" indent="0" algn="ctr">
              <a:lnSpc>
                <a:spcPct val="150000"/>
              </a:lnSpc>
              <a:spcAft>
                <a:spcPts val="1200"/>
              </a:spcAft>
              <a:buNone/>
            </a:pPr>
            <a:r>
              <a:rPr lang="tr-TR" sz="2800" b="1" dirty="0" smtClean="0">
                <a:latin typeface="Times New Roman" panose="02020603050405020304" pitchFamily="18" charset="0"/>
                <a:ea typeface="Calibri" panose="020F0502020204030204" pitchFamily="34" charset="0"/>
                <a:cs typeface="Times New Roman" panose="02020603050405020304" pitchFamily="18" charset="0"/>
              </a:rPr>
              <a:t>Arkadaşlık Kurma Ve Güven Aşılama</a:t>
            </a:r>
          </a:p>
          <a:p>
            <a:pPr algn="just">
              <a:lnSpc>
                <a:spcPct val="150000"/>
              </a:lnSpc>
              <a:spcAft>
                <a:spcPts val="12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İstismarcı </a:t>
            </a:r>
            <a:r>
              <a:rPr lang="tr-TR" sz="2800" dirty="0">
                <a:latin typeface="Times New Roman" panose="02020603050405020304" pitchFamily="18" charset="0"/>
                <a:ea typeface="Calibri" panose="020F0502020204030204" pitchFamily="34" charset="0"/>
                <a:cs typeface="Times New Roman" panose="02020603050405020304" pitchFamily="18" charset="0"/>
              </a:rPr>
              <a:t>antrenör bir önceki aşamada başladığı iletişimleri yakın arkadaşlık kurmaya götürecek adımları atar. Sporcuya özel hissetmesini sağlayacak ödüller kazandırmak ve hediyeler vermek yoluyla güvenini kazanır. Esasen istismarcı antrenörün bu ödül ve hediyeleri verirken alt psikolojisi “benimle cinsel ilişki yaşamalısın, sana bu ödül ve hediyeleri karşılıksız vermiyorum” mesajını karşı tarafın zihnine yerleştirmektir. Bununla birlikte verilen ödüller, alınan hediyeler, özellikli tavırlar sporcunun özel hissetmesi ve işbirliği yaptığı duygusuna girmesi amacını taşır. </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8208884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0"/>
            <a:ext cx="9144000" cy="5143500"/>
          </a:xfrm>
        </p:spPr>
        <p:txBody>
          <a:bodyPr>
            <a:normAutofit fontScale="70000" lnSpcReduction="20000"/>
          </a:bodyPr>
          <a:lstStyle/>
          <a:p>
            <a:pPr marL="109728" indent="0" algn="ctr">
              <a:lnSpc>
                <a:spcPct val="150000"/>
              </a:lnSpc>
              <a:spcAft>
                <a:spcPts val="1200"/>
              </a:spcAft>
              <a:buNone/>
            </a:pPr>
            <a:r>
              <a:rPr lang="tr-TR" sz="2800" b="1" dirty="0" smtClean="0">
                <a:latin typeface="Times New Roman" panose="02020603050405020304" pitchFamily="18" charset="0"/>
                <a:ea typeface="Calibri" panose="020F0502020204030204" pitchFamily="34" charset="0"/>
                <a:cs typeface="Times New Roman" panose="02020603050405020304" pitchFamily="18" charset="0"/>
              </a:rPr>
              <a:t>Kontrol Altına Almak Ve Sadakatini Geliştirmek</a:t>
            </a:r>
          </a:p>
          <a:p>
            <a:pPr algn="just">
              <a:lnSpc>
                <a:spcPct val="150000"/>
              </a:lnSpc>
              <a:spcAft>
                <a:spcPts val="12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2800" dirty="0">
                <a:latin typeface="Times New Roman" panose="02020603050405020304" pitchFamily="18" charset="0"/>
                <a:ea typeface="Calibri" panose="020F0502020204030204" pitchFamily="34" charset="0"/>
                <a:cs typeface="Times New Roman" panose="02020603050405020304" pitchFamily="18" charset="0"/>
              </a:rPr>
              <a:t>Hali hazırda takım, arkadaş ve aile ilişkileri kuvvetli olmayan kurban, daha da izole edilir. Bu şekilde destek alması engellenerek kontrol ve sadakat duygusu gerçekleştirilir. Bu süreçte olaylar sporcuyu ailesiyle görüştürmemeye kadar gidebilmektedir.  Bu aşamayı doğrulayan bir diğer açıklama </a:t>
            </a:r>
            <a:r>
              <a:rPr lang="tr-TR" sz="2800" dirty="0" err="1">
                <a:latin typeface="Times New Roman" panose="02020603050405020304" pitchFamily="18" charset="0"/>
                <a:ea typeface="Calibri" panose="020F0502020204030204" pitchFamily="34" charset="0"/>
                <a:cs typeface="Times New Roman" panose="02020603050405020304" pitchFamily="18" charset="0"/>
              </a:rPr>
              <a:t>Cense</a:t>
            </a:r>
            <a:r>
              <a:rPr lang="tr-TR" sz="2800" dirty="0">
                <a:latin typeface="Times New Roman" panose="02020603050405020304" pitchFamily="18" charset="0"/>
                <a:ea typeface="Calibri" panose="020F0502020204030204" pitchFamily="34" charset="0"/>
                <a:cs typeface="Times New Roman" panose="02020603050405020304" pitchFamily="18" charset="0"/>
              </a:rPr>
              <a:t> ve </a:t>
            </a:r>
            <a:r>
              <a:rPr lang="tr-TR" sz="2800" dirty="0" err="1">
                <a:latin typeface="Times New Roman" panose="02020603050405020304" pitchFamily="18" charset="0"/>
                <a:ea typeface="Calibri" panose="020F0502020204030204" pitchFamily="34" charset="0"/>
                <a:cs typeface="Times New Roman" panose="02020603050405020304" pitchFamily="18" charset="0"/>
              </a:rPr>
              <a:t>Brackenridge</a:t>
            </a:r>
            <a:r>
              <a:rPr lang="tr-TR" sz="2800" dirty="0">
                <a:latin typeface="Times New Roman" panose="02020603050405020304" pitchFamily="18" charset="0"/>
                <a:ea typeface="Calibri" panose="020F0502020204030204" pitchFamily="34" charset="0"/>
                <a:cs typeface="Times New Roman" panose="02020603050405020304" pitchFamily="18" charset="0"/>
              </a:rPr>
              <a:t> (2001), tarafından yapılmıştır. Bu araştırmacıların belirttiğine göre; katılımcıların ortak kanısı, antrenöre güçlü bir sadakat bağı hissetmek cinsel birliktelik ihtimalini artırmaktadır. Bu nedenle istismarcı antrenör kontrolü elinde bulundurmak ve bunun devamını sağlamak için yalnız ve desteksiz bırakma yoluyla sadakat bağını kuvvetlendirir.  </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150025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0"/>
            <a:ext cx="9144000" cy="5143500"/>
          </a:xfrm>
        </p:spPr>
        <p:txBody>
          <a:bodyPr/>
          <a:lstStyle/>
          <a:p>
            <a:pPr marL="109728" indent="0" algn="ctr">
              <a:lnSpc>
                <a:spcPct val="150000"/>
              </a:lnSpc>
              <a:spcAft>
                <a:spcPts val="1200"/>
              </a:spcAft>
              <a:buNone/>
            </a:pPr>
            <a:r>
              <a:rPr lang="tr-TR" sz="2800" b="1" dirty="0" smtClean="0">
                <a:latin typeface="Times New Roman" panose="02020603050405020304" pitchFamily="18" charset="0"/>
                <a:ea typeface="Calibri" panose="020F0502020204030204" pitchFamily="34" charset="0"/>
                <a:cs typeface="Times New Roman" panose="02020603050405020304" pitchFamily="18" charset="0"/>
              </a:rPr>
              <a:t>Gizliliği Sağlama Ve Güvence Altına Alma</a:t>
            </a:r>
          </a:p>
          <a:p>
            <a:pPr algn="just">
              <a:lnSpc>
                <a:spcPct val="150000"/>
              </a:lnSpc>
              <a:spcAft>
                <a:spcPts val="12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2800" dirty="0">
                <a:latin typeface="Times New Roman" panose="02020603050405020304" pitchFamily="18" charset="0"/>
                <a:ea typeface="Calibri" panose="020F0502020204030204" pitchFamily="34" charset="0"/>
                <a:cs typeface="Times New Roman" panose="02020603050405020304" pitchFamily="18" charset="0"/>
              </a:rPr>
              <a:t>İstismar başladığında antrenör açık olmak istemediği için davranışın sonuçlarını güvence altına almaya çalışır. Bunu sağlamak için ise “sen bana borçlusun, bu bizim küçük sırrımız, başkası bilirse ikimiz de zarar görürüz” gibi söylemler kullanarak olayın gizli kalmasını sağlar ve eyleminin sigortalamış olur.   </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4384949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555526"/>
            <a:ext cx="9144000" cy="4587973"/>
          </a:xfrm>
        </p:spPr>
        <p:txBody>
          <a:bodyPr>
            <a:normAutofit fontScale="85000" lnSpcReduction="10000"/>
          </a:bodyPr>
          <a:lstStyle/>
          <a:p>
            <a:pPr algn="just">
              <a:lnSpc>
                <a:spcPct val="120000"/>
              </a:lnSpc>
              <a:spcBef>
                <a:spcPts val="0"/>
              </a:spcBef>
            </a:pPr>
            <a:r>
              <a:rPr lang="tr-TR" sz="2600" b="1" dirty="0" smtClean="0">
                <a:latin typeface="Times New Roman" panose="02020603050405020304" pitchFamily="18" charset="0"/>
                <a:ea typeface="Calibri" panose="020F0502020204030204" pitchFamily="34" charset="0"/>
                <a:cs typeface="Times New Roman" panose="02020603050405020304" pitchFamily="18" charset="0"/>
              </a:rPr>
              <a:t>Fiziksel </a:t>
            </a:r>
            <a:r>
              <a:rPr lang="tr-TR" sz="2600" b="1" dirty="0">
                <a:latin typeface="Times New Roman" panose="02020603050405020304" pitchFamily="18" charset="0"/>
                <a:ea typeface="Calibri" panose="020F0502020204030204" pitchFamily="34" charset="0"/>
                <a:cs typeface="Times New Roman" panose="02020603050405020304" pitchFamily="18" charset="0"/>
              </a:rPr>
              <a:t>psikolojik sonuçları:</a:t>
            </a:r>
            <a:r>
              <a:rPr lang="tr-TR" sz="2600" dirty="0">
                <a:latin typeface="Times New Roman" panose="02020603050405020304" pitchFamily="18" charset="0"/>
                <a:ea typeface="Calibri" panose="020F0502020204030204" pitchFamily="34" charset="0"/>
                <a:cs typeface="Times New Roman" panose="02020603050405020304" pitchFamily="18" charset="0"/>
              </a:rPr>
              <a:t> Kilo kaybı ya da alımı, alt ıslatma, yorgunluk/enerji kaybı, cinsel yolla bulaşan enfeksiyonlar, </a:t>
            </a:r>
          </a:p>
          <a:p>
            <a:pPr algn="just">
              <a:lnSpc>
                <a:spcPct val="120000"/>
              </a:lnSpc>
              <a:spcBef>
                <a:spcPts val="0"/>
              </a:spcBef>
            </a:pPr>
            <a:r>
              <a:rPr lang="tr-TR" sz="2600" b="1" dirty="0" smtClean="0">
                <a:latin typeface="Times New Roman" panose="02020603050405020304" pitchFamily="18" charset="0"/>
                <a:ea typeface="Calibri" panose="020F0502020204030204" pitchFamily="34" charset="0"/>
                <a:cs typeface="Times New Roman" panose="02020603050405020304" pitchFamily="18" charset="0"/>
              </a:rPr>
              <a:t>Kendine </a:t>
            </a:r>
            <a:r>
              <a:rPr lang="tr-TR" sz="2600" b="1" dirty="0">
                <a:latin typeface="Times New Roman" panose="02020603050405020304" pitchFamily="18" charset="0"/>
                <a:ea typeface="Calibri" panose="020F0502020204030204" pitchFamily="34" charset="0"/>
                <a:cs typeface="Times New Roman" panose="02020603050405020304" pitchFamily="18" charset="0"/>
              </a:rPr>
              <a:t>zarar verme davranışları:</a:t>
            </a:r>
            <a:r>
              <a:rPr lang="tr-TR" sz="2600" dirty="0">
                <a:latin typeface="Times New Roman" panose="02020603050405020304" pitchFamily="18" charset="0"/>
                <a:ea typeface="Calibri" panose="020F0502020204030204" pitchFamily="34" charset="0"/>
                <a:cs typeface="Times New Roman" panose="02020603050405020304" pitchFamily="18" charset="0"/>
              </a:rPr>
              <a:t> Aşırı diyet ve yiyip-çıkarma, cilt kesme, saç yolma,  </a:t>
            </a:r>
          </a:p>
          <a:p>
            <a:pPr algn="just">
              <a:lnSpc>
                <a:spcPct val="120000"/>
              </a:lnSpc>
              <a:spcBef>
                <a:spcPts val="0"/>
              </a:spcBef>
            </a:pPr>
            <a:r>
              <a:rPr lang="tr-TR" sz="2600" b="1" dirty="0" smtClean="0">
                <a:latin typeface="Times New Roman" panose="02020603050405020304" pitchFamily="18" charset="0"/>
                <a:ea typeface="Calibri" panose="020F0502020204030204" pitchFamily="34" charset="0"/>
                <a:cs typeface="Times New Roman" panose="02020603050405020304" pitchFamily="18" charset="0"/>
              </a:rPr>
              <a:t>Başkalarına </a:t>
            </a:r>
            <a:r>
              <a:rPr lang="tr-TR" sz="2600" b="1" dirty="0">
                <a:latin typeface="Times New Roman" panose="02020603050405020304" pitchFamily="18" charset="0"/>
                <a:ea typeface="Calibri" panose="020F0502020204030204" pitchFamily="34" charset="0"/>
                <a:cs typeface="Times New Roman" panose="02020603050405020304" pitchFamily="18" charset="0"/>
              </a:rPr>
              <a:t>zarar verme:</a:t>
            </a:r>
            <a:r>
              <a:rPr lang="tr-TR" sz="2600" dirty="0">
                <a:latin typeface="Times New Roman" panose="02020603050405020304" pitchFamily="18" charset="0"/>
                <a:ea typeface="Calibri" panose="020F0502020204030204" pitchFamily="34" charset="0"/>
                <a:cs typeface="Times New Roman" panose="02020603050405020304" pitchFamily="18" charset="0"/>
              </a:rPr>
              <a:t> Hayvanlara, akranlara, aileye, </a:t>
            </a:r>
          </a:p>
          <a:p>
            <a:pPr algn="just">
              <a:lnSpc>
                <a:spcPct val="120000"/>
              </a:lnSpc>
              <a:spcBef>
                <a:spcPts val="0"/>
              </a:spcBef>
            </a:pPr>
            <a:r>
              <a:rPr lang="tr-TR" sz="2600" b="1" dirty="0" smtClean="0">
                <a:latin typeface="Times New Roman" panose="02020603050405020304" pitchFamily="18" charset="0"/>
                <a:ea typeface="Calibri" panose="020F0502020204030204" pitchFamily="34" charset="0"/>
                <a:cs typeface="Times New Roman" panose="02020603050405020304" pitchFamily="18" charset="0"/>
              </a:rPr>
              <a:t>İntihar/Cinayet</a:t>
            </a:r>
            <a:r>
              <a:rPr lang="tr-TR" sz="2600" b="1" dirty="0">
                <a:latin typeface="Times New Roman" panose="02020603050405020304" pitchFamily="18" charset="0"/>
                <a:ea typeface="Calibri" panose="020F0502020204030204" pitchFamily="34" charset="0"/>
                <a:cs typeface="Times New Roman" panose="02020603050405020304" pitchFamily="18" charset="0"/>
              </a:rPr>
              <a:t>:</a:t>
            </a:r>
            <a:r>
              <a:rPr lang="tr-TR" sz="2600" dirty="0">
                <a:latin typeface="Times New Roman" panose="02020603050405020304" pitchFamily="18" charset="0"/>
                <a:ea typeface="Calibri" panose="020F0502020204030204" pitchFamily="34" charset="0"/>
                <a:cs typeface="Times New Roman" panose="02020603050405020304" pitchFamily="18" charset="0"/>
              </a:rPr>
              <a:t> İntihar düşüncesi, intihar girişimi, tamamlanmış intihar, cinayete dair düşünceler, cinayet girişimi, tamamlanan cinayet, </a:t>
            </a:r>
          </a:p>
          <a:p>
            <a:pPr algn="just">
              <a:lnSpc>
                <a:spcPct val="120000"/>
              </a:lnSpc>
              <a:spcBef>
                <a:spcPts val="0"/>
              </a:spcBef>
            </a:pPr>
            <a:r>
              <a:rPr lang="tr-TR" sz="2600" b="1" dirty="0" smtClean="0">
                <a:latin typeface="Times New Roman" panose="02020603050405020304" pitchFamily="18" charset="0"/>
                <a:ea typeface="Calibri" panose="020F0502020204030204" pitchFamily="34" charset="0"/>
                <a:cs typeface="Times New Roman" panose="02020603050405020304" pitchFamily="18" charset="0"/>
              </a:rPr>
              <a:t>Klinik </a:t>
            </a:r>
            <a:r>
              <a:rPr lang="tr-TR" sz="2600" b="1" dirty="0">
                <a:latin typeface="Times New Roman" panose="02020603050405020304" pitchFamily="18" charset="0"/>
                <a:ea typeface="Calibri" panose="020F0502020204030204" pitchFamily="34" charset="0"/>
                <a:cs typeface="Times New Roman" panose="02020603050405020304" pitchFamily="18" charset="0"/>
              </a:rPr>
              <a:t>Depresyon:</a:t>
            </a:r>
            <a:r>
              <a:rPr lang="tr-TR" sz="2600" dirty="0">
                <a:latin typeface="Times New Roman" panose="02020603050405020304" pitchFamily="18" charset="0"/>
                <a:ea typeface="Calibri" panose="020F0502020204030204" pitchFamily="34" charset="0"/>
                <a:cs typeface="Times New Roman" panose="02020603050405020304" pitchFamily="18" charset="0"/>
              </a:rPr>
              <a:t> Üzgün-sinirli ruh hali, ilgisizlik, iştah değişimi, yeme düzeni değişimi, suçluluk, umutsuzluk, çaresizlik, libido azalması, intihar düşüncesi ve teşebbüsü, </a:t>
            </a:r>
          </a:p>
          <a:p>
            <a:pPr algn="just">
              <a:lnSpc>
                <a:spcPct val="120000"/>
              </a:lnSpc>
              <a:spcBef>
                <a:spcPts val="0"/>
              </a:spcBef>
            </a:pPr>
            <a:r>
              <a:rPr lang="tr-TR" sz="2600" b="1" dirty="0" smtClean="0">
                <a:latin typeface="Times New Roman" panose="02020603050405020304" pitchFamily="18" charset="0"/>
                <a:ea typeface="Calibri" panose="020F0502020204030204" pitchFamily="34" charset="0"/>
                <a:cs typeface="Times New Roman" panose="02020603050405020304" pitchFamily="18" charset="0"/>
              </a:rPr>
              <a:t>Kaygı </a:t>
            </a:r>
            <a:r>
              <a:rPr lang="tr-TR" sz="2600" b="1" dirty="0">
                <a:latin typeface="Times New Roman" panose="02020603050405020304" pitchFamily="18" charset="0"/>
                <a:ea typeface="Calibri" panose="020F0502020204030204" pitchFamily="34" charset="0"/>
                <a:cs typeface="Times New Roman" panose="02020603050405020304" pitchFamily="18" charset="0"/>
              </a:rPr>
              <a:t>bozuklukları:</a:t>
            </a:r>
            <a:r>
              <a:rPr lang="tr-TR" sz="2600" dirty="0">
                <a:latin typeface="Times New Roman" panose="02020603050405020304" pitchFamily="18" charset="0"/>
                <a:ea typeface="Calibri" panose="020F0502020204030204" pitchFamily="34" charset="0"/>
                <a:cs typeface="Times New Roman" panose="02020603050405020304" pitchFamily="18" charset="0"/>
              </a:rPr>
              <a:t> Fiziksel stres, korkulu rüyalar, obsesif-</a:t>
            </a:r>
            <a:r>
              <a:rPr lang="tr-TR" sz="2600" dirty="0" err="1">
                <a:latin typeface="Times New Roman" panose="02020603050405020304" pitchFamily="18" charset="0"/>
                <a:ea typeface="Calibri" panose="020F0502020204030204" pitchFamily="34" charset="0"/>
                <a:cs typeface="Times New Roman" panose="02020603050405020304" pitchFamily="18" charset="0"/>
              </a:rPr>
              <a:t>kompulsif</a:t>
            </a:r>
            <a:r>
              <a:rPr lang="tr-TR" sz="2600" dirty="0">
                <a:latin typeface="Times New Roman" panose="02020603050405020304" pitchFamily="18" charset="0"/>
                <a:ea typeface="Calibri" panose="020F0502020204030204" pitchFamily="34" charset="0"/>
                <a:cs typeface="Times New Roman" panose="02020603050405020304" pitchFamily="18" charset="0"/>
              </a:rPr>
              <a:t> davranışlar, akut ve kronik TSSB, aşırı teyakkuzda olma. </a:t>
            </a:r>
          </a:p>
          <a:p>
            <a:endParaRPr lang="tr-TR" dirty="0">
              <a:latin typeface="Times New Roman" panose="02020603050405020304" pitchFamily="18" charset="0"/>
              <a:cs typeface="Times New Roman" panose="02020603050405020304" pitchFamily="18" charset="0"/>
            </a:endParaRPr>
          </a:p>
        </p:txBody>
      </p:sp>
      <p:sp>
        <p:nvSpPr>
          <p:cNvPr id="3" name="Unvan 2"/>
          <p:cNvSpPr>
            <a:spLocks noGrp="1"/>
          </p:cNvSpPr>
          <p:nvPr>
            <p:ph type="title"/>
          </p:nvPr>
        </p:nvSpPr>
        <p:spPr>
          <a:xfrm>
            <a:off x="0" y="1"/>
            <a:ext cx="9144000" cy="555525"/>
          </a:xfrm>
        </p:spPr>
        <p:txBody>
          <a:bodyPr>
            <a:normAutofit/>
          </a:bodyPr>
          <a:lstStyle/>
          <a:p>
            <a:pPr algn="ct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Sporda Çocuğun Cinsel İstismarının Sonuçları </a:t>
            </a:r>
            <a:endParaRPr lang="tr-TR" sz="2400" dirty="0"/>
          </a:p>
        </p:txBody>
      </p:sp>
    </p:spTree>
    <p:extLst>
      <p:ext uri="{BB962C8B-B14F-4D97-AF65-F5344CB8AC3E}">
        <p14:creationId xmlns:p14="http://schemas.microsoft.com/office/powerpoint/2010/main" val="4639744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110996"/>
            <a:ext cx="9144000" cy="4032503"/>
          </a:xfrm>
        </p:spPr>
        <p:txBody>
          <a:bodyPr/>
          <a:lstStyle/>
          <a:p>
            <a:r>
              <a:rPr lang="tr-TR" sz="2800" b="1" dirty="0" smtClean="0">
                <a:latin typeface="Times New Roman" panose="02020603050405020304" pitchFamily="18" charset="0"/>
                <a:ea typeface="Calibri" panose="020F0502020204030204" pitchFamily="34" charset="0"/>
              </a:rPr>
              <a:t>Yetkinlik</a:t>
            </a:r>
          </a:p>
          <a:p>
            <a:r>
              <a:rPr lang="tr-TR" sz="2800" b="1" dirty="0" smtClean="0">
                <a:latin typeface="Times New Roman" panose="02020603050405020304" pitchFamily="18" charset="0"/>
                <a:ea typeface="Calibri" panose="020F0502020204030204" pitchFamily="34" charset="0"/>
              </a:rPr>
              <a:t>Bütünlük</a:t>
            </a:r>
            <a:endParaRPr lang="tr-TR" sz="2800" b="1" dirty="0">
              <a:latin typeface="Times New Roman" panose="02020603050405020304" pitchFamily="18" charset="0"/>
              <a:ea typeface="Calibri" panose="020F0502020204030204" pitchFamily="34" charset="0"/>
            </a:endParaRPr>
          </a:p>
          <a:p>
            <a:r>
              <a:rPr lang="tr-TR" sz="2800" b="1" dirty="0">
                <a:latin typeface="Times New Roman" panose="02020603050405020304" pitchFamily="18" charset="0"/>
                <a:ea typeface="Calibri" panose="020F0502020204030204" pitchFamily="34" charset="0"/>
              </a:rPr>
              <a:t>Profesyonel </a:t>
            </a:r>
            <a:r>
              <a:rPr lang="tr-TR" sz="2800" b="1" dirty="0" smtClean="0">
                <a:latin typeface="Times New Roman" panose="02020603050405020304" pitchFamily="18" charset="0"/>
                <a:ea typeface="Calibri" panose="020F0502020204030204" pitchFamily="34" charset="0"/>
              </a:rPr>
              <a:t>Sorumluluk</a:t>
            </a:r>
            <a:endParaRPr lang="tr-TR" sz="2800" b="1" dirty="0">
              <a:latin typeface="Times New Roman" panose="02020603050405020304" pitchFamily="18" charset="0"/>
              <a:ea typeface="Calibri" panose="020F0502020204030204" pitchFamily="34" charset="0"/>
            </a:endParaRPr>
          </a:p>
          <a:p>
            <a:r>
              <a:rPr lang="tr-TR" sz="2800" b="1" dirty="0">
                <a:latin typeface="Times New Roman" panose="02020603050405020304" pitchFamily="18" charset="0"/>
                <a:ea typeface="Calibri" panose="020F0502020204030204" pitchFamily="34" charset="0"/>
              </a:rPr>
              <a:t>Katılımcıya Saygı ve </a:t>
            </a:r>
            <a:r>
              <a:rPr lang="tr-TR" sz="2800" b="1" dirty="0" smtClean="0">
                <a:latin typeface="Times New Roman" panose="02020603050405020304" pitchFamily="18" charset="0"/>
                <a:ea typeface="Calibri" panose="020F0502020204030204" pitchFamily="34" charset="0"/>
              </a:rPr>
              <a:t>Hassasiyet</a:t>
            </a:r>
            <a:endParaRPr lang="tr-TR" sz="2800" b="1" dirty="0">
              <a:latin typeface="Times New Roman" panose="02020603050405020304" pitchFamily="18" charset="0"/>
              <a:ea typeface="Calibri" panose="020F0502020204030204" pitchFamily="34" charset="0"/>
            </a:endParaRPr>
          </a:p>
          <a:p>
            <a:r>
              <a:rPr lang="tr-TR" sz="2800" b="1" dirty="0">
                <a:latin typeface="Times New Roman" panose="02020603050405020304" pitchFamily="18" charset="0"/>
                <a:ea typeface="Calibri" panose="020F0502020204030204" pitchFamily="34" charset="0"/>
              </a:rPr>
              <a:t>Diğerlerinin Refahını </a:t>
            </a:r>
            <a:r>
              <a:rPr lang="tr-TR" sz="2800" b="1" dirty="0" smtClean="0">
                <a:latin typeface="Times New Roman" panose="02020603050405020304" pitchFamily="18" charset="0"/>
                <a:ea typeface="Calibri" panose="020F0502020204030204" pitchFamily="34" charset="0"/>
              </a:rPr>
              <a:t>Gözetme</a:t>
            </a:r>
            <a:endParaRPr lang="tr-TR" sz="2800" b="1" dirty="0">
              <a:latin typeface="Times New Roman" panose="02020603050405020304" pitchFamily="18" charset="0"/>
              <a:ea typeface="Calibri" panose="020F0502020204030204" pitchFamily="34" charset="0"/>
            </a:endParaRPr>
          </a:p>
          <a:p>
            <a:r>
              <a:rPr lang="tr-TR" sz="2800" b="1" dirty="0">
                <a:latin typeface="Times New Roman" panose="02020603050405020304" pitchFamily="18" charset="0"/>
                <a:ea typeface="Calibri" panose="020F0502020204030204" pitchFamily="34" charset="0"/>
              </a:rPr>
              <a:t>Sorumlu </a:t>
            </a:r>
            <a:r>
              <a:rPr lang="tr-TR" sz="2800" b="1" dirty="0" smtClean="0">
                <a:latin typeface="Times New Roman" panose="02020603050405020304" pitchFamily="18" charset="0"/>
                <a:ea typeface="Calibri" panose="020F0502020204030204" pitchFamily="34" charset="0"/>
              </a:rPr>
              <a:t>Koçluk</a:t>
            </a:r>
            <a:endParaRPr lang="tr-TR" dirty="0"/>
          </a:p>
        </p:txBody>
      </p:sp>
      <p:sp>
        <p:nvSpPr>
          <p:cNvPr id="3" name="Unvan 2"/>
          <p:cNvSpPr>
            <a:spLocks noGrp="1"/>
          </p:cNvSpPr>
          <p:nvPr>
            <p:ph type="title"/>
          </p:nvPr>
        </p:nvSpPr>
        <p:spPr>
          <a:xfrm>
            <a:off x="0" y="0"/>
            <a:ext cx="9144000" cy="1063229"/>
          </a:xfrm>
        </p:spPr>
        <p:txBody>
          <a:bodyPr/>
          <a:lstStyle/>
          <a:p>
            <a:pPr algn="ctr"/>
            <a:r>
              <a:rPr lang="tr-TR" sz="4400" dirty="0">
                <a:effectLst/>
                <a:latin typeface="Times New Roman" panose="02020603050405020304" pitchFamily="18" charset="0"/>
                <a:ea typeface="Calibri" panose="020F0502020204030204" pitchFamily="34" charset="0"/>
              </a:rPr>
              <a:t>Antrenör Sporcu İlişkisi </a:t>
            </a:r>
            <a:endParaRPr lang="tr-TR" dirty="0"/>
          </a:p>
        </p:txBody>
      </p:sp>
    </p:spTree>
    <p:extLst>
      <p:ext uri="{BB962C8B-B14F-4D97-AF65-F5344CB8AC3E}">
        <p14:creationId xmlns:p14="http://schemas.microsoft.com/office/powerpoint/2010/main" val="30648834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Yuvarlatılmış Dikdörtgen 9"/>
          <p:cNvSpPr/>
          <p:nvPr/>
        </p:nvSpPr>
        <p:spPr>
          <a:xfrm>
            <a:off x="5948602" y="2968318"/>
            <a:ext cx="407610" cy="285310"/>
          </a:xfrm>
          <a:prstGeom prst="round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Oval 17"/>
          <p:cNvSpPr/>
          <p:nvPr/>
        </p:nvSpPr>
        <p:spPr>
          <a:xfrm>
            <a:off x="5933648" y="2455095"/>
            <a:ext cx="373048" cy="354434"/>
          </a:xfrm>
          <a:prstGeom prst="ellipse">
            <a:avLst/>
          </a:prstGeom>
          <a:solidFill>
            <a:srgbClr val="F8F8F8"/>
          </a:solidFill>
          <a:ln>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Oval 14"/>
          <p:cNvSpPr/>
          <p:nvPr/>
        </p:nvSpPr>
        <p:spPr>
          <a:xfrm>
            <a:off x="5976260" y="4256446"/>
            <a:ext cx="287824" cy="293724"/>
          </a:xfrm>
          <a:prstGeom prst="ellipse">
            <a:avLst/>
          </a:prstGeom>
          <a:solidFill>
            <a:srgbClr val="F8F8F8"/>
          </a:solidFill>
          <a:ln>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Oval 10"/>
          <p:cNvSpPr/>
          <p:nvPr/>
        </p:nvSpPr>
        <p:spPr>
          <a:xfrm>
            <a:off x="5956863" y="3414753"/>
            <a:ext cx="288295" cy="288295"/>
          </a:xfrm>
          <a:prstGeom prst="ellipse">
            <a:avLst/>
          </a:prstGeom>
          <a:solidFill>
            <a:srgbClr val="F8F8F8"/>
          </a:solidFill>
          <a:ln>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33474" y="3391364"/>
            <a:ext cx="366718" cy="366718"/>
          </a:xfrm>
          <a:prstGeom prst="rect">
            <a:avLst/>
          </a:prstGeom>
        </p:spPr>
      </p:pic>
      <p:sp>
        <p:nvSpPr>
          <p:cNvPr id="8" name="Yuvarlatılmış Dikdörtgen 7"/>
          <p:cNvSpPr/>
          <p:nvPr/>
        </p:nvSpPr>
        <p:spPr>
          <a:xfrm>
            <a:off x="5976849" y="3830090"/>
            <a:ext cx="323343" cy="330722"/>
          </a:xfrm>
          <a:prstGeom prst="round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Başlık 2"/>
          <p:cNvSpPr>
            <a:spLocks noGrp="1"/>
          </p:cNvSpPr>
          <p:nvPr>
            <p:ph type="title"/>
          </p:nvPr>
        </p:nvSpPr>
        <p:spPr>
          <a:xfrm>
            <a:off x="1067345" y="1087524"/>
            <a:ext cx="6965245" cy="901864"/>
          </a:xfrm>
        </p:spPr>
        <p:txBody>
          <a:bodyPr>
            <a:normAutofit/>
          </a:bodyPr>
          <a:lstStyle/>
          <a:p>
            <a:pPr marL="109728" indent="0" algn="ctr"/>
            <a:r>
              <a:rPr lang="tr-TR" sz="1600" dirty="0" smtClean="0"/>
              <a:t>DİNLEDİĞİNİZ İÇİN TEŞEKKÜRLER</a:t>
            </a:r>
            <a:endParaRPr lang="tr-TR" sz="1600" dirty="0"/>
          </a:p>
        </p:txBody>
      </p:sp>
      <p:sp>
        <p:nvSpPr>
          <p:cNvPr id="6" name="İçerik Yer Tutucusu 1"/>
          <p:cNvSpPr txBox="1">
            <a:spLocks/>
          </p:cNvSpPr>
          <p:nvPr/>
        </p:nvSpPr>
        <p:spPr>
          <a:xfrm>
            <a:off x="0" y="2003304"/>
            <a:ext cx="9144000" cy="473981"/>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Font typeface="Wingdings 3"/>
              <a:buNone/>
            </a:pPr>
            <a:r>
              <a:rPr lang="tr-TR" sz="2000" b="1" dirty="0" smtClean="0"/>
              <a:t>Prof. Dr. Mehmet BAYANSALDUZ tarafından hazırlanmıştır</a:t>
            </a:r>
          </a:p>
        </p:txBody>
      </p:sp>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2663" y="3769293"/>
            <a:ext cx="420837" cy="420837"/>
          </a:xfrm>
          <a:prstGeom prst="rect">
            <a:avLst/>
          </a:prstGeom>
        </p:spPr>
      </p:pic>
      <p:pic>
        <p:nvPicPr>
          <p:cNvPr id="14" name="Resim 13"/>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933474" y="4190130"/>
            <a:ext cx="373396" cy="373396"/>
          </a:xfrm>
          <a:prstGeom prst="rect">
            <a:avLst/>
          </a:prstGeom>
        </p:spPr>
      </p:pic>
      <p:pic>
        <p:nvPicPr>
          <p:cNvPr id="17" name="Resim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15594" y="2427734"/>
            <a:ext cx="409155" cy="409155"/>
          </a:xfrm>
          <a:prstGeom prst="rect">
            <a:avLst/>
          </a:prstGeom>
        </p:spPr>
      </p:pic>
      <p:sp>
        <p:nvSpPr>
          <p:cNvPr id="20" name="Metin kutusu 19"/>
          <p:cNvSpPr txBox="1"/>
          <p:nvPr/>
        </p:nvSpPr>
        <p:spPr>
          <a:xfrm>
            <a:off x="6413904" y="2427734"/>
            <a:ext cx="1665841" cy="369332"/>
          </a:xfrm>
          <a:prstGeom prst="rect">
            <a:avLst/>
          </a:prstGeom>
          <a:noFill/>
        </p:spPr>
        <p:txBody>
          <a:bodyPr wrap="none" rtlCol="0">
            <a:spAutoFit/>
          </a:bodyPr>
          <a:lstStyle/>
          <a:p>
            <a:r>
              <a:rPr lang="tr-TR" dirty="0" smtClean="0"/>
              <a:t>www.taf.org.tr</a:t>
            </a:r>
            <a:endParaRPr lang="tr-TR" dirty="0"/>
          </a:p>
        </p:txBody>
      </p:sp>
      <p:sp>
        <p:nvSpPr>
          <p:cNvPr id="21" name="Metin kutusu 20"/>
          <p:cNvSpPr txBox="1"/>
          <p:nvPr/>
        </p:nvSpPr>
        <p:spPr>
          <a:xfrm>
            <a:off x="6413904" y="3347789"/>
            <a:ext cx="1702710" cy="369332"/>
          </a:xfrm>
          <a:prstGeom prst="rect">
            <a:avLst/>
          </a:prstGeom>
          <a:noFill/>
        </p:spPr>
        <p:txBody>
          <a:bodyPr wrap="none" rtlCol="0">
            <a:spAutoFit/>
          </a:bodyPr>
          <a:lstStyle/>
          <a:p>
            <a:r>
              <a:rPr lang="tr-TR" dirty="0"/>
              <a:t>@</a:t>
            </a:r>
            <a:r>
              <a:rPr lang="tr-TR" dirty="0" smtClean="0"/>
              <a:t>AtletizmTAF</a:t>
            </a:r>
            <a:endParaRPr lang="tr-TR" dirty="0"/>
          </a:p>
        </p:txBody>
      </p:sp>
      <p:sp>
        <p:nvSpPr>
          <p:cNvPr id="22" name="Metin kutusu 21"/>
          <p:cNvSpPr txBox="1"/>
          <p:nvPr/>
        </p:nvSpPr>
        <p:spPr>
          <a:xfrm>
            <a:off x="6434551" y="3775753"/>
            <a:ext cx="1324402" cy="369332"/>
          </a:xfrm>
          <a:prstGeom prst="rect">
            <a:avLst/>
          </a:prstGeom>
          <a:noFill/>
        </p:spPr>
        <p:txBody>
          <a:bodyPr wrap="none" rtlCol="0">
            <a:spAutoFit/>
          </a:bodyPr>
          <a:lstStyle/>
          <a:p>
            <a:r>
              <a:rPr lang="tr-TR" dirty="0" smtClean="0"/>
              <a:t>Atletizmtaf</a:t>
            </a:r>
            <a:endParaRPr lang="tr-TR" dirty="0"/>
          </a:p>
        </p:txBody>
      </p:sp>
      <p:sp>
        <p:nvSpPr>
          <p:cNvPr id="24" name="Metin kutusu 23"/>
          <p:cNvSpPr txBox="1"/>
          <p:nvPr/>
        </p:nvSpPr>
        <p:spPr>
          <a:xfrm>
            <a:off x="6372200" y="4218642"/>
            <a:ext cx="1702710" cy="369332"/>
          </a:xfrm>
          <a:prstGeom prst="rect">
            <a:avLst/>
          </a:prstGeom>
          <a:noFill/>
        </p:spPr>
        <p:txBody>
          <a:bodyPr wrap="none" rtlCol="0">
            <a:spAutoFit/>
          </a:bodyPr>
          <a:lstStyle/>
          <a:p>
            <a:r>
              <a:rPr lang="tr-TR" dirty="0"/>
              <a:t>@</a:t>
            </a:r>
            <a:r>
              <a:rPr lang="tr-TR" dirty="0" smtClean="0"/>
              <a:t>AtletizmTAF</a:t>
            </a:r>
            <a:endParaRPr lang="tr-TR" dirty="0"/>
          </a:p>
        </p:txBody>
      </p:sp>
      <p:sp>
        <p:nvSpPr>
          <p:cNvPr id="2" name="AutoShape 2" descr="Mail Logo Vectors Free Downloa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4" descr="Mail Logo Vectors Free Download"/>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029" name="Picture 5"/>
          <p:cNvPicPr>
            <a:picLocks noChangeAspect="1" noChangeArrowheads="1"/>
          </p:cNvPicPr>
          <p:nvPr/>
        </p:nvPicPr>
        <p:blipFill rotWithShape="1">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l="11126" t="14340" r="10759" b="21970"/>
          <a:stretch/>
        </p:blipFill>
        <p:spPr bwMode="auto">
          <a:xfrm>
            <a:off x="5934663" y="2929632"/>
            <a:ext cx="438726" cy="362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Metin kutusu 30"/>
          <p:cNvSpPr txBox="1"/>
          <p:nvPr/>
        </p:nvSpPr>
        <p:spPr>
          <a:xfrm>
            <a:off x="6413904" y="2922498"/>
            <a:ext cx="2406568" cy="369332"/>
          </a:xfrm>
          <a:prstGeom prst="rect">
            <a:avLst/>
          </a:prstGeom>
          <a:noFill/>
        </p:spPr>
        <p:txBody>
          <a:bodyPr wrap="square" rtlCol="0">
            <a:spAutoFit/>
          </a:bodyPr>
          <a:lstStyle/>
          <a:p>
            <a:r>
              <a:rPr lang="tr-TR" dirty="0" smtClean="0"/>
              <a:t>admin@taf.org.tr</a:t>
            </a:r>
            <a:endParaRPr lang="tr-TR" dirty="0"/>
          </a:p>
        </p:txBody>
      </p:sp>
      <p:sp>
        <p:nvSpPr>
          <p:cNvPr id="34" name="Yuvarlatılmış Dikdörtgen 33"/>
          <p:cNvSpPr/>
          <p:nvPr/>
        </p:nvSpPr>
        <p:spPr>
          <a:xfrm>
            <a:off x="781515" y="2761586"/>
            <a:ext cx="407610" cy="285310"/>
          </a:xfrm>
          <a:prstGeom prst="round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5" name="Oval 34"/>
          <p:cNvSpPr/>
          <p:nvPr/>
        </p:nvSpPr>
        <p:spPr>
          <a:xfrm>
            <a:off x="809173" y="4049714"/>
            <a:ext cx="287824" cy="293724"/>
          </a:xfrm>
          <a:prstGeom prst="ellipse">
            <a:avLst/>
          </a:prstGeom>
          <a:solidFill>
            <a:srgbClr val="F8F8F8"/>
          </a:solidFill>
          <a:ln>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6" name="Oval 35"/>
          <p:cNvSpPr/>
          <p:nvPr/>
        </p:nvSpPr>
        <p:spPr>
          <a:xfrm>
            <a:off x="789776" y="3208021"/>
            <a:ext cx="288295" cy="288295"/>
          </a:xfrm>
          <a:prstGeom prst="ellipse">
            <a:avLst/>
          </a:prstGeom>
          <a:solidFill>
            <a:srgbClr val="F8F8F8"/>
          </a:solidFill>
          <a:ln>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37" name="Resim 3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387" y="3184632"/>
            <a:ext cx="366718" cy="366718"/>
          </a:xfrm>
          <a:prstGeom prst="rect">
            <a:avLst/>
          </a:prstGeom>
        </p:spPr>
      </p:pic>
      <p:sp>
        <p:nvSpPr>
          <p:cNvPr id="38" name="Yuvarlatılmış Dikdörtgen 37"/>
          <p:cNvSpPr/>
          <p:nvPr/>
        </p:nvSpPr>
        <p:spPr>
          <a:xfrm>
            <a:off x="809762" y="3623358"/>
            <a:ext cx="323343" cy="330722"/>
          </a:xfrm>
          <a:prstGeom prst="round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39" name="Resim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576" y="3562561"/>
            <a:ext cx="420837" cy="420837"/>
          </a:xfrm>
          <a:prstGeom prst="rect">
            <a:avLst/>
          </a:prstGeom>
        </p:spPr>
      </p:pic>
      <p:pic>
        <p:nvPicPr>
          <p:cNvPr id="40" name="Resim 39"/>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66387" y="3983398"/>
            <a:ext cx="373396" cy="373396"/>
          </a:xfrm>
          <a:prstGeom prst="rect">
            <a:avLst/>
          </a:prstGeom>
        </p:spPr>
      </p:pic>
      <p:sp>
        <p:nvSpPr>
          <p:cNvPr id="41" name="Metin kutusu 40"/>
          <p:cNvSpPr txBox="1"/>
          <p:nvPr/>
        </p:nvSpPr>
        <p:spPr>
          <a:xfrm>
            <a:off x="1246817" y="3141057"/>
            <a:ext cx="1611339" cy="369332"/>
          </a:xfrm>
          <a:prstGeom prst="rect">
            <a:avLst/>
          </a:prstGeom>
          <a:noFill/>
        </p:spPr>
        <p:txBody>
          <a:bodyPr wrap="none" rtlCol="0">
            <a:spAutoFit/>
          </a:bodyPr>
          <a:lstStyle/>
          <a:p>
            <a:r>
              <a:rPr lang="tr-TR" dirty="0" smtClean="0"/>
              <a:t>Twitter adresi</a:t>
            </a:r>
            <a:endParaRPr lang="tr-TR" dirty="0"/>
          </a:p>
        </p:txBody>
      </p:sp>
      <p:sp>
        <p:nvSpPr>
          <p:cNvPr id="42" name="Metin kutusu 41"/>
          <p:cNvSpPr txBox="1"/>
          <p:nvPr/>
        </p:nvSpPr>
        <p:spPr>
          <a:xfrm>
            <a:off x="1267464" y="3569021"/>
            <a:ext cx="1919115" cy="369332"/>
          </a:xfrm>
          <a:prstGeom prst="rect">
            <a:avLst/>
          </a:prstGeom>
          <a:noFill/>
        </p:spPr>
        <p:txBody>
          <a:bodyPr wrap="none" rtlCol="0">
            <a:spAutoFit/>
          </a:bodyPr>
          <a:lstStyle/>
          <a:p>
            <a:r>
              <a:rPr lang="tr-TR" dirty="0" smtClean="0"/>
              <a:t>İnstagram</a:t>
            </a:r>
            <a:r>
              <a:rPr lang="tr-TR" dirty="0"/>
              <a:t> </a:t>
            </a:r>
            <a:r>
              <a:rPr lang="tr-TR" dirty="0" smtClean="0"/>
              <a:t>adresi</a:t>
            </a:r>
            <a:endParaRPr lang="tr-TR" dirty="0"/>
          </a:p>
        </p:txBody>
      </p:sp>
      <p:sp>
        <p:nvSpPr>
          <p:cNvPr id="43" name="Metin kutusu 42"/>
          <p:cNvSpPr txBox="1"/>
          <p:nvPr/>
        </p:nvSpPr>
        <p:spPr>
          <a:xfrm>
            <a:off x="1259632" y="4011910"/>
            <a:ext cx="1895071" cy="369332"/>
          </a:xfrm>
          <a:prstGeom prst="rect">
            <a:avLst/>
          </a:prstGeom>
          <a:noFill/>
        </p:spPr>
        <p:txBody>
          <a:bodyPr wrap="none" rtlCol="0">
            <a:spAutoFit/>
          </a:bodyPr>
          <a:lstStyle/>
          <a:p>
            <a:r>
              <a:rPr lang="tr-TR" dirty="0" smtClean="0"/>
              <a:t>Facebook adresi</a:t>
            </a:r>
            <a:endParaRPr lang="tr-TR" dirty="0"/>
          </a:p>
        </p:txBody>
      </p:sp>
      <p:pic>
        <p:nvPicPr>
          <p:cNvPr id="44" name="Picture 5"/>
          <p:cNvPicPr>
            <a:picLocks noChangeAspect="1" noChangeArrowheads="1"/>
          </p:cNvPicPr>
          <p:nvPr/>
        </p:nvPicPr>
        <p:blipFill rotWithShape="1">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l="11126" t="14340" r="10759" b="21970"/>
          <a:stretch/>
        </p:blipFill>
        <p:spPr bwMode="auto">
          <a:xfrm>
            <a:off x="767576" y="2722900"/>
            <a:ext cx="438726" cy="362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 name="Metin kutusu 44"/>
          <p:cNvSpPr txBox="1"/>
          <p:nvPr/>
        </p:nvSpPr>
        <p:spPr>
          <a:xfrm>
            <a:off x="1246817" y="2715766"/>
            <a:ext cx="2406568" cy="307777"/>
          </a:xfrm>
          <a:prstGeom prst="rect">
            <a:avLst/>
          </a:prstGeom>
          <a:noFill/>
        </p:spPr>
        <p:txBody>
          <a:bodyPr wrap="square" rtlCol="0">
            <a:spAutoFit/>
          </a:bodyPr>
          <a:lstStyle/>
          <a:p>
            <a:r>
              <a:rPr lang="tr-TR" sz="1400" dirty="0" err="1" smtClean="0"/>
              <a:t>himmetoyar</a:t>
            </a:r>
            <a:r>
              <a:rPr lang="tr-TR" sz="1400" dirty="0" smtClean="0"/>
              <a:t>@</a:t>
            </a:r>
            <a:r>
              <a:rPr lang="tr-TR" sz="1400" dirty="0" err="1" smtClean="0"/>
              <a:t>hotmail</a:t>
            </a:r>
            <a:r>
              <a:rPr lang="tr-TR" sz="1400" dirty="0" smtClean="0"/>
              <a:t>.com</a:t>
            </a:r>
            <a:endParaRPr lang="tr-TR" sz="1400" dirty="0"/>
          </a:p>
        </p:txBody>
      </p:sp>
    </p:spTree>
    <p:extLst>
      <p:ext uri="{BB962C8B-B14F-4D97-AF65-F5344CB8AC3E}">
        <p14:creationId xmlns:p14="http://schemas.microsoft.com/office/powerpoint/2010/main" val="3123790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5143500"/>
          </a:xfrm>
        </p:spPr>
        <p:txBody>
          <a:bodyPr>
            <a:normAutofit fontScale="25000" lnSpcReduction="20000"/>
          </a:bodyPr>
          <a:lstStyle/>
          <a:p>
            <a:pPr algn="just">
              <a:lnSpc>
                <a:spcPct val="200000"/>
              </a:lnSpc>
              <a:spcBef>
                <a:spcPts val="0"/>
              </a:spcBef>
              <a:spcAft>
                <a:spcPts val="600"/>
              </a:spcAft>
            </a:pPr>
            <a:r>
              <a:rPr lang="tr-TR" sz="8000" b="1" dirty="0">
                <a:latin typeface="Times New Roman" panose="02020603050405020304" pitchFamily="18" charset="0"/>
                <a:ea typeface="Calibri" panose="020F0502020204030204" pitchFamily="34" charset="0"/>
                <a:cs typeface="Times New Roman" panose="02020603050405020304" pitchFamily="18" charset="0"/>
              </a:rPr>
              <a:t>Fiziksel istismar:</a:t>
            </a:r>
            <a:r>
              <a:rPr lang="tr-TR" sz="8000" dirty="0">
                <a:latin typeface="Times New Roman" panose="02020603050405020304" pitchFamily="18" charset="0"/>
                <a:ea typeface="Calibri" panose="020F0502020204030204" pitchFamily="34" charset="0"/>
                <a:cs typeface="Times New Roman" panose="02020603050405020304" pitchFamily="18" charset="0"/>
              </a:rPr>
              <a:t> Çocuğun yaşamına, gelişimine, bedenine veya onuruna zarar veren ya da zarar verme ihtimali olan hareketlerde bulunma ve çocuğun kaza dışı her türlü yaralanmasına sebep olmaktır. </a:t>
            </a:r>
          </a:p>
          <a:p>
            <a:pPr algn="just">
              <a:lnSpc>
                <a:spcPct val="200000"/>
              </a:lnSpc>
              <a:spcBef>
                <a:spcPts val="0"/>
              </a:spcBef>
              <a:spcAft>
                <a:spcPts val="600"/>
              </a:spcAft>
            </a:pPr>
            <a:r>
              <a:rPr lang="tr-TR" sz="8000" b="1" dirty="0">
                <a:latin typeface="Times New Roman" panose="02020603050405020304" pitchFamily="18" charset="0"/>
                <a:ea typeface="Calibri" panose="020F0502020204030204" pitchFamily="34" charset="0"/>
                <a:cs typeface="Times New Roman" panose="02020603050405020304" pitchFamily="18" charset="0"/>
              </a:rPr>
              <a:t>Cinsel istismar:</a:t>
            </a:r>
            <a:r>
              <a:rPr lang="tr-TR" sz="8000" dirty="0">
                <a:latin typeface="Times New Roman" panose="02020603050405020304" pitchFamily="18" charset="0"/>
                <a:ea typeface="Calibri" panose="020F0502020204030204" pitchFamily="34" charset="0"/>
                <a:cs typeface="Times New Roman" panose="02020603050405020304" pitchFamily="18" charset="0"/>
              </a:rPr>
              <a:t> Çocuğun tam olarak anlayamadığı, onay vermesinin mümkün olamayacağı, toplumun yasalarına, sosyal normlarına aykırı olacak şekilde bir cinsel etkinliğe dâhil edilmesidir. </a:t>
            </a:r>
          </a:p>
          <a:p>
            <a:pPr algn="just">
              <a:lnSpc>
                <a:spcPct val="200000"/>
              </a:lnSpc>
              <a:spcBef>
                <a:spcPts val="0"/>
              </a:spcBef>
              <a:spcAft>
                <a:spcPts val="600"/>
              </a:spcAft>
            </a:pPr>
            <a:r>
              <a:rPr lang="tr-TR" sz="8000" dirty="0" smtClean="0">
                <a:latin typeface="Times New Roman" panose="02020603050405020304" pitchFamily="18" charset="0"/>
                <a:ea typeface="Calibri" panose="020F0502020204030204" pitchFamily="34" charset="0"/>
                <a:cs typeface="Times New Roman" panose="02020603050405020304" pitchFamily="18" charset="0"/>
              </a:rPr>
              <a:t>Cinsel </a:t>
            </a:r>
            <a:r>
              <a:rPr lang="tr-TR" sz="8000" dirty="0">
                <a:latin typeface="Times New Roman" panose="02020603050405020304" pitchFamily="18" charset="0"/>
                <a:ea typeface="Calibri" panose="020F0502020204030204" pitchFamily="34" charset="0"/>
                <a:cs typeface="Times New Roman" panose="02020603050405020304" pitchFamily="18" charset="0"/>
              </a:rPr>
              <a:t>istismar konusunda bir duyum alındığında, mağdurun şikâyetçi olup olmaması </a:t>
            </a:r>
            <a:r>
              <a:rPr lang="tr-TR" sz="8000" dirty="0" smtClean="0">
                <a:latin typeface="Times New Roman" panose="02020603050405020304" pitchFamily="18" charset="0"/>
                <a:ea typeface="Calibri" panose="020F0502020204030204" pitchFamily="34" charset="0"/>
                <a:cs typeface="Times New Roman" panose="02020603050405020304" pitchFamily="18" charset="0"/>
              </a:rPr>
              <a:t>dikkate </a:t>
            </a:r>
            <a:r>
              <a:rPr lang="tr-TR" sz="8000" dirty="0">
                <a:latin typeface="Times New Roman" panose="02020603050405020304" pitchFamily="18" charset="0"/>
                <a:ea typeface="Calibri" panose="020F0502020204030204" pitchFamily="34" charset="0"/>
                <a:cs typeface="Times New Roman" panose="02020603050405020304" pitchFamily="18" charset="0"/>
              </a:rPr>
              <a:t>alınmaksızın derhal yetkili mercie bildirim yapılması gerekmektedir. Bu </a:t>
            </a:r>
            <a:r>
              <a:rPr lang="tr-TR" sz="8000" dirty="0" smtClean="0">
                <a:latin typeface="Times New Roman" panose="02020603050405020304" pitchFamily="18" charset="0"/>
                <a:ea typeface="Calibri" panose="020F0502020204030204" pitchFamily="34" charset="0"/>
                <a:cs typeface="Times New Roman" panose="02020603050405020304" pitchFamily="18" charset="0"/>
              </a:rPr>
              <a:t>uygulama </a:t>
            </a:r>
            <a:r>
              <a:rPr lang="tr-TR" sz="8000" dirty="0">
                <a:latin typeface="Times New Roman" panose="02020603050405020304" pitchFamily="18" charset="0"/>
                <a:ea typeface="Calibri" panose="020F0502020204030204" pitchFamily="34" charset="0"/>
                <a:cs typeface="Times New Roman" panose="02020603050405020304" pitchFamily="18" charset="0"/>
              </a:rPr>
              <a:t>yasal bir zorunluluktur. </a:t>
            </a:r>
          </a:p>
          <a:p>
            <a:pPr algn="just">
              <a:lnSpc>
                <a:spcPct val="200000"/>
              </a:lnSpc>
              <a:spcBef>
                <a:spcPts val="0"/>
              </a:spcBef>
              <a:spcAft>
                <a:spcPts val="600"/>
              </a:spcAft>
            </a:pPr>
            <a:endParaRPr lang="tr-TR" sz="20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0000"/>
              </a:lnSpc>
              <a:spcAft>
                <a:spcPts val="1200"/>
              </a:spcAft>
            </a:pPr>
            <a:endParaRPr lang="tr-TR" sz="1800"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0" y="1"/>
            <a:ext cx="8686800" cy="627533"/>
          </a:xfrm>
        </p:spPr>
        <p:txBody>
          <a:bodyPr>
            <a:normAutofit fontScale="90000"/>
          </a:bodyPr>
          <a:lstStyle/>
          <a:p>
            <a:pPr lvl="0" algn="ctr"/>
            <a:r>
              <a:rPr lang="tr-TR" sz="2700" dirty="0" smtClean="0"/>
              <a:t/>
            </a:r>
            <a:br>
              <a:rPr lang="tr-TR" sz="2700" dirty="0" smtClean="0"/>
            </a:br>
            <a:r>
              <a:rPr lang="tr-TR" sz="2800" dirty="0">
                <a:effectLst/>
                <a:latin typeface="Times New Roman" panose="02020603050405020304" pitchFamily="18" charset="0"/>
                <a:ea typeface="Calibri" panose="020F0502020204030204" pitchFamily="34" charset="0"/>
              </a:rPr>
              <a:t>Türk </a:t>
            </a:r>
            <a:r>
              <a:rPr lang="tr-TR" sz="2800" dirty="0" smtClean="0">
                <a:effectLst/>
                <a:latin typeface="Times New Roman" panose="02020603050405020304" pitchFamily="18" charset="0"/>
                <a:ea typeface="Calibri" panose="020F0502020204030204" pitchFamily="34" charset="0"/>
              </a:rPr>
              <a:t>Hukuk Sisteminde Cinsel İstismar Hususları</a:t>
            </a:r>
            <a:r>
              <a:rPr lang="tr-TR" dirty="0" smtClean="0"/>
              <a:t/>
            </a:r>
            <a:br>
              <a:rPr lang="tr-TR" dirty="0" smtClean="0"/>
            </a:br>
            <a:endParaRPr lang="tr-TR" dirty="0"/>
          </a:p>
        </p:txBody>
      </p:sp>
      <p:sp>
        <p:nvSpPr>
          <p:cNvPr id="2" name="İçerik Yer Tutucusu 1"/>
          <p:cNvSpPr>
            <a:spLocks noGrp="1"/>
          </p:cNvSpPr>
          <p:nvPr>
            <p:ph idx="1"/>
          </p:nvPr>
        </p:nvSpPr>
        <p:spPr>
          <a:xfrm>
            <a:off x="0" y="627534"/>
            <a:ext cx="9144000" cy="3877935"/>
          </a:xfrm>
        </p:spPr>
        <p:txBody>
          <a:bodyPr/>
          <a:lstStyle/>
          <a:p>
            <a:r>
              <a:rPr lang="tr-TR" sz="2800" dirty="0" smtClean="0">
                <a:latin typeface="Times New Roman" panose="02020603050405020304" pitchFamily="18" charset="0"/>
                <a:ea typeface="Calibri" panose="020F0502020204030204" pitchFamily="34" charset="0"/>
              </a:rPr>
              <a:t>Cinsel </a:t>
            </a:r>
            <a:r>
              <a:rPr lang="tr-TR" sz="2800" dirty="0">
                <a:latin typeface="Times New Roman" panose="02020603050405020304" pitchFamily="18" charset="0"/>
                <a:ea typeface="Calibri" panose="020F0502020204030204" pitchFamily="34" charset="0"/>
              </a:rPr>
              <a:t>İstismara ve Cinsel Tacize Karşı Korunmasına Dair Sözleşmesini  (</a:t>
            </a:r>
            <a:r>
              <a:rPr lang="tr-TR" sz="2800" dirty="0" err="1">
                <a:latin typeface="Times New Roman" panose="02020603050405020304" pitchFamily="18" charset="0"/>
                <a:ea typeface="Calibri" panose="020F0502020204030204" pitchFamily="34" charset="0"/>
              </a:rPr>
              <a:t>Lanzarote</a:t>
            </a:r>
            <a:r>
              <a:rPr lang="tr-TR" sz="2800" dirty="0">
                <a:latin typeface="Times New Roman" panose="02020603050405020304" pitchFamily="18" charset="0"/>
                <a:ea typeface="Calibri" panose="020F0502020204030204" pitchFamily="34" charset="0"/>
              </a:rPr>
              <a:t> Sözleşmesi) </a:t>
            </a:r>
            <a:r>
              <a:rPr lang="tr-TR" sz="2800" dirty="0" smtClean="0">
                <a:latin typeface="Times New Roman" panose="02020603050405020304" pitchFamily="18" charset="0"/>
                <a:ea typeface="Calibri" panose="020F0502020204030204" pitchFamily="34" charset="0"/>
              </a:rPr>
              <a:t>2011</a:t>
            </a:r>
          </a:p>
          <a:p>
            <a:r>
              <a:rPr lang="tr-TR" sz="2800" dirty="0" smtClean="0">
                <a:latin typeface="Times New Roman" panose="02020603050405020304" pitchFamily="18" charset="0"/>
                <a:ea typeface="Calibri" panose="020F0502020204030204" pitchFamily="34" charset="0"/>
              </a:rPr>
              <a:t>6284 </a:t>
            </a:r>
            <a:r>
              <a:rPr lang="tr-TR" sz="2800" dirty="0">
                <a:latin typeface="Times New Roman" panose="02020603050405020304" pitchFamily="18" charset="0"/>
                <a:ea typeface="Calibri" panose="020F0502020204030204" pitchFamily="34" charset="0"/>
              </a:rPr>
              <a:t>Sayılı </a:t>
            </a:r>
            <a:r>
              <a:rPr lang="tr-TR" sz="2800" dirty="0" smtClean="0">
                <a:latin typeface="Times New Roman" panose="02020603050405020304" pitchFamily="18" charset="0"/>
                <a:ea typeface="Calibri" panose="020F0502020204030204" pitchFamily="34" charset="0"/>
              </a:rPr>
              <a:t>Kanun Çocuğa Karşı Aile İçi Şiddet</a:t>
            </a:r>
          </a:p>
          <a:p>
            <a:r>
              <a:rPr lang="tr-TR" sz="2800" dirty="0" smtClean="0">
                <a:latin typeface="Times New Roman" panose="02020603050405020304" pitchFamily="18" charset="0"/>
                <a:ea typeface="Calibri" panose="020F0502020204030204" pitchFamily="34" charset="0"/>
              </a:rPr>
              <a:t>5651 Sayılı İnternet Yoluyla İşlenen Suçlar </a:t>
            </a:r>
          </a:p>
          <a:p>
            <a:r>
              <a:rPr lang="tr-TR" sz="2800" dirty="0" smtClean="0">
                <a:latin typeface="Times New Roman" panose="02020603050405020304" pitchFamily="18" charset="0"/>
                <a:ea typeface="Calibri" panose="020F0502020204030204" pitchFamily="34" charset="0"/>
              </a:rPr>
              <a:t>Türk </a:t>
            </a:r>
            <a:r>
              <a:rPr lang="tr-TR" sz="2800" dirty="0">
                <a:latin typeface="Times New Roman" panose="02020603050405020304" pitchFamily="18" charset="0"/>
                <a:ea typeface="Calibri" panose="020F0502020204030204" pitchFamily="34" charset="0"/>
              </a:rPr>
              <a:t>Ceza </a:t>
            </a:r>
            <a:r>
              <a:rPr lang="tr-TR" sz="2800" dirty="0" smtClean="0">
                <a:latin typeface="Times New Roman" panose="02020603050405020304" pitchFamily="18" charset="0"/>
                <a:ea typeface="Calibri" panose="020F0502020204030204" pitchFamily="34" charset="0"/>
              </a:rPr>
              <a:t>Kanunu 232 ve 279 Maddeleri 1. Fıkraları</a:t>
            </a:r>
          </a:p>
          <a:p>
            <a:r>
              <a:rPr lang="tr-TR" sz="2800" dirty="0" smtClean="0">
                <a:latin typeface="Times New Roman" panose="02020603050405020304" pitchFamily="18" charset="0"/>
                <a:ea typeface="Calibri" panose="020F0502020204030204" pitchFamily="34" charset="0"/>
              </a:rPr>
              <a:t>Basın Kanunu 21. Madde</a:t>
            </a:r>
          </a:p>
          <a:p>
            <a:pPr marL="109728" indent="0">
              <a:buNone/>
            </a:pPr>
            <a:endParaRPr lang="tr-TR" dirty="0"/>
          </a:p>
        </p:txBody>
      </p:sp>
    </p:spTree>
    <p:extLst>
      <p:ext uri="{BB962C8B-B14F-4D97-AF65-F5344CB8AC3E}">
        <p14:creationId xmlns:p14="http://schemas.microsoft.com/office/powerpoint/2010/main" val="1187544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5524078"/>
          </a:xfrm>
        </p:spPr>
        <p:txBody>
          <a:bodyPr>
            <a:normAutofit fontScale="25000" lnSpcReduction="20000"/>
          </a:bodyPr>
          <a:lstStyle/>
          <a:p>
            <a:pPr>
              <a:buNone/>
            </a:pPr>
            <a:endParaRPr lang="tr-TR" dirty="0" smtClean="0"/>
          </a:p>
          <a:p>
            <a:pPr lvl="0" algn="just">
              <a:lnSpc>
                <a:spcPct val="170000"/>
              </a:lnSpc>
              <a:spcBef>
                <a:spcPts val="0"/>
              </a:spcBef>
              <a:buClr>
                <a:srgbClr val="FF0000"/>
              </a:buClr>
            </a:pPr>
            <a:r>
              <a:rPr lang="tr-TR" sz="8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Duygusal istismar:</a:t>
            </a:r>
            <a:r>
              <a:rPr lang="tr-TR" sz="8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Ebeveyn, ya da çocuğa bakan kişinin, reddetme, aşağılama, tehdit etme, </a:t>
            </a:r>
            <a:r>
              <a:rPr lang="tr-TR" sz="8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suçlama </a:t>
            </a:r>
            <a:r>
              <a:rPr lang="tr-TR" sz="8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gibi davranışları ya da sözleriyle çocuğun ruh sağlığını bozacak etkide bulunması ve çocuğun bu nedenle büyüme gelişme ve ruh sağlığı açısından genetik kapasitesine ulaşmasının engellenmesidir. </a:t>
            </a:r>
            <a:endParaRPr lang="tr-TR" sz="8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70000"/>
              </a:lnSpc>
              <a:spcBef>
                <a:spcPts val="0"/>
              </a:spcBef>
              <a:buClr>
                <a:srgbClr val="FF0000"/>
              </a:buClr>
            </a:pPr>
            <a:endParaRPr lang="tr-TR" sz="8000"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tr-TR" sz="8000" b="1" dirty="0" smtClean="0">
                <a:latin typeface="Times New Roman" panose="02020603050405020304" pitchFamily="18" charset="0"/>
                <a:ea typeface="Calibri" panose="020F0502020204030204" pitchFamily="34" charset="0"/>
                <a:cs typeface="Times New Roman" panose="02020603050405020304" pitchFamily="18" charset="0"/>
              </a:rPr>
              <a:t>İhmal</a:t>
            </a:r>
            <a:r>
              <a:rPr lang="tr-TR" sz="8000" b="1" dirty="0">
                <a:latin typeface="Times New Roman" panose="02020603050405020304" pitchFamily="18" charset="0"/>
                <a:ea typeface="Calibri" panose="020F0502020204030204" pitchFamily="34" charset="0"/>
                <a:cs typeface="Times New Roman" panose="02020603050405020304" pitchFamily="18" charset="0"/>
              </a:rPr>
              <a:t>:</a:t>
            </a:r>
            <a:r>
              <a:rPr lang="tr-TR" sz="8000" dirty="0">
                <a:latin typeface="Times New Roman" panose="02020603050405020304" pitchFamily="18" charset="0"/>
                <a:ea typeface="Calibri" panose="020F0502020204030204" pitchFamily="34" charset="0"/>
                <a:cs typeface="Times New Roman" panose="02020603050405020304" pitchFamily="18" charset="0"/>
              </a:rPr>
              <a:t> Çocuğa bakmakla yükümlü </a:t>
            </a:r>
            <a:r>
              <a:rPr lang="tr-TR" sz="8000" dirty="0" smtClean="0">
                <a:latin typeface="Times New Roman" panose="02020603050405020304" pitchFamily="18" charset="0"/>
                <a:ea typeface="Calibri" panose="020F0502020204030204" pitchFamily="34" charset="0"/>
                <a:cs typeface="Times New Roman" panose="02020603050405020304" pitchFamily="18" charset="0"/>
              </a:rPr>
              <a:t>kimselerin; </a:t>
            </a:r>
            <a:r>
              <a:rPr lang="tr-TR" sz="8000" dirty="0">
                <a:latin typeface="Times New Roman" panose="02020603050405020304" pitchFamily="18" charset="0"/>
                <a:ea typeface="Calibri" panose="020F0502020204030204" pitchFamily="34" charset="0"/>
                <a:cs typeface="Times New Roman" panose="02020603050405020304" pitchFamily="18" charset="0"/>
              </a:rPr>
              <a:t>beslenme, barınma, eğitim, korunma, sevilme gibi temel fiziksel ve duygusal gereksinimlerini karşılamada ihmal göstermesidir. Çocuk istismarı ve ihmali; anne, baba ya da bakıcı gibi bir erişkin tarafından çocuğa </a:t>
            </a:r>
            <a:r>
              <a:rPr lang="tr-TR" sz="8000" dirty="0" smtClean="0">
                <a:latin typeface="Times New Roman" panose="02020603050405020304" pitchFamily="18" charset="0"/>
                <a:ea typeface="Calibri" panose="020F0502020204030204" pitchFamily="34" charset="0"/>
                <a:cs typeface="Times New Roman" panose="02020603050405020304" pitchFamily="18" charset="0"/>
              </a:rPr>
              <a:t>yöneltilen uygunsuz </a:t>
            </a:r>
            <a:r>
              <a:rPr lang="tr-TR" sz="8000" dirty="0">
                <a:latin typeface="Times New Roman" panose="02020603050405020304" pitchFamily="18" charset="0"/>
                <a:ea typeface="Calibri" panose="020F0502020204030204" pitchFamily="34" charset="0"/>
                <a:cs typeface="Times New Roman" panose="02020603050405020304" pitchFamily="18" charset="0"/>
              </a:rPr>
              <a:t>ya da hasar verici olarak nitelendirilen, çocuğun gelişimini engelleyen ya da kısıtlayan </a:t>
            </a:r>
            <a:r>
              <a:rPr lang="tr-TR" sz="8000" dirty="0" smtClean="0">
                <a:latin typeface="Times New Roman" panose="02020603050405020304" pitchFamily="18" charset="0"/>
                <a:ea typeface="Calibri" panose="020F0502020204030204" pitchFamily="34" charset="0"/>
                <a:cs typeface="Times New Roman" panose="02020603050405020304" pitchFamily="18" charset="0"/>
              </a:rPr>
              <a:t>eylemlerin tümüdür.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771550"/>
            <a:ext cx="9144000" cy="4371950"/>
          </a:xfrm>
        </p:spPr>
        <p:txBody>
          <a:bodyPr>
            <a:normAutofit fontScale="85000" lnSpcReduction="10000"/>
          </a:bodyPr>
          <a:lstStyle/>
          <a:p>
            <a:pPr algn="just">
              <a:lnSpc>
                <a:spcPct val="150000"/>
              </a:lnSpc>
              <a:spcAft>
                <a:spcPts val="12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Vurma</a:t>
            </a:r>
            <a:r>
              <a:rPr lang="tr-TR" sz="2800" dirty="0">
                <a:latin typeface="Times New Roman" panose="02020603050405020304" pitchFamily="18" charset="0"/>
                <a:ea typeface="Calibri" panose="020F0502020204030204" pitchFamily="34" charset="0"/>
                <a:cs typeface="Times New Roman" panose="02020603050405020304" pitchFamily="18" charset="0"/>
              </a:rPr>
              <a:t>, dayak, tekmeleme, ısırma,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fırlatma</a:t>
            </a:r>
            <a:r>
              <a:rPr lang="tr-TR" sz="2800" dirty="0">
                <a:latin typeface="Times New Roman" panose="02020603050405020304" pitchFamily="18" charset="0"/>
                <a:ea typeface="Calibri" panose="020F0502020204030204" pitchFamily="34" charset="0"/>
                <a:cs typeface="Times New Roman" panose="02020603050405020304" pitchFamily="18" charset="0"/>
              </a:rPr>
              <a:t>, boğma, yakma veya tokat, </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2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Spor </a:t>
            </a:r>
            <a:r>
              <a:rPr lang="tr-TR" sz="2800" dirty="0">
                <a:latin typeface="Times New Roman" panose="02020603050405020304" pitchFamily="18" charset="0"/>
                <a:ea typeface="Calibri" panose="020F0502020204030204" pitchFamily="34" charset="0"/>
                <a:cs typeface="Times New Roman" panose="02020603050405020304" pitchFamily="18" charset="0"/>
              </a:rPr>
              <a:t>ekipmanları ile sporcuya isabet alma, </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2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Bir </a:t>
            </a:r>
            <a:r>
              <a:rPr lang="tr-TR" sz="2800" dirty="0">
                <a:latin typeface="Times New Roman" panose="02020603050405020304" pitchFamily="18" charset="0"/>
                <a:ea typeface="Calibri" panose="020F0502020204030204" pitchFamily="34" charset="0"/>
                <a:cs typeface="Times New Roman" panose="02020603050405020304" pitchFamily="18" charset="0"/>
              </a:rPr>
              <a:t>sporcunun oturmuş halde hareketsiz kalmasını zorunlu kılmak veya bir süre için sandalye pozisyonunda bekletmek, </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2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Sporcuyu </a:t>
            </a:r>
            <a:r>
              <a:rPr lang="tr-TR" sz="2800" dirty="0">
                <a:latin typeface="Times New Roman" panose="02020603050405020304" pitchFamily="18" charset="0"/>
                <a:ea typeface="Calibri" panose="020F0502020204030204" pitchFamily="34" charset="0"/>
                <a:cs typeface="Times New Roman" panose="02020603050405020304" pitchFamily="18" charset="0"/>
              </a:rPr>
              <a:t>zararlı bir yüzeye diz çökmeye veya oturmaya zorlamak, </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2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Sporcuyu </a:t>
            </a:r>
            <a:r>
              <a:rPr lang="tr-TR" sz="2800" dirty="0">
                <a:latin typeface="Times New Roman" panose="02020603050405020304" pitchFamily="18" charset="0"/>
                <a:ea typeface="Calibri" panose="020F0502020204030204" pitchFamily="34" charset="0"/>
                <a:cs typeface="Times New Roman" panose="02020603050405020304" pitchFamily="18" charset="0"/>
              </a:rPr>
              <a:t>kapalı bir alanda izole etmek. </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sp>
        <p:nvSpPr>
          <p:cNvPr id="3" name="Unvan 2"/>
          <p:cNvSpPr>
            <a:spLocks noGrp="1"/>
          </p:cNvSpPr>
          <p:nvPr>
            <p:ph type="title"/>
          </p:nvPr>
        </p:nvSpPr>
        <p:spPr>
          <a:xfrm>
            <a:off x="0" y="1"/>
            <a:ext cx="9144000" cy="699542"/>
          </a:xfrm>
        </p:spPr>
        <p:txBody>
          <a:bodyPr>
            <a:normAutofit/>
          </a:bodyPr>
          <a:lstStyle/>
          <a:p>
            <a:pPr algn="ctr"/>
            <a:r>
              <a:rPr lang="tr-TR" sz="2800" dirty="0">
                <a:effectLst/>
                <a:latin typeface="Times New Roman" panose="02020603050405020304" pitchFamily="18" charset="0"/>
                <a:ea typeface="Calibri" panose="020F0502020204030204" pitchFamily="34" charset="0"/>
                <a:cs typeface="Times New Roman" panose="02020603050405020304" pitchFamily="18" charset="0"/>
              </a:rPr>
              <a:t>Fiziksel İstismar  </a:t>
            </a:r>
            <a:endParaRPr lang="tr-TR" sz="2800" dirty="0"/>
          </a:p>
        </p:txBody>
      </p:sp>
    </p:spTree>
    <p:extLst>
      <p:ext uri="{BB962C8B-B14F-4D97-AF65-F5344CB8AC3E}">
        <p14:creationId xmlns:p14="http://schemas.microsoft.com/office/powerpoint/2010/main" val="11576573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Kalabalık">
  <a:themeElements>
    <a:clrScheme name="Özel 11">
      <a:dk1>
        <a:sysClr val="windowText" lastClr="000000"/>
      </a:dk1>
      <a:lt1>
        <a:sysClr val="window" lastClr="FFFFFF"/>
      </a:lt1>
      <a:dk2>
        <a:srgbClr val="000000"/>
      </a:dk2>
      <a:lt2>
        <a:srgbClr val="FFFFFF"/>
      </a:lt2>
      <a:accent1>
        <a:srgbClr val="FF0000"/>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NewsPrint">
  <a:themeElements>
    <a:clrScheme name="Özel 19">
      <a:dk1>
        <a:srgbClr val="F8F8F8"/>
      </a:dk1>
      <a:lt1>
        <a:srgbClr val="000000"/>
      </a:lt1>
      <a:dk2>
        <a:srgbClr val="F8F8F8"/>
      </a:dk2>
      <a:lt2>
        <a:srgbClr val="000000"/>
      </a:lt2>
      <a:accent1>
        <a:srgbClr val="CC0000"/>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655</TotalTime>
  <Words>4005</Words>
  <Application>Microsoft Office PowerPoint</Application>
  <PresentationFormat>Ekran Gösterisi (16:9)</PresentationFormat>
  <Paragraphs>241</Paragraphs>
  <Slides>58</Slides>
  <Notes>2</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58</vt:i4>
      </vt:variant>
    </vt:vector>
  </HeadingPairs>
  <TitlesOfParts>
    <vt:vector size="68" baseType="lpstr">
      <vt:lpstr>Arial</vt:lpstr>
      <vt:lpstr>Calibri</vt:lpstr>
      <vt:lpstr>Georgia</vt:lpstr>
      <vt:lpstr>Times New Roman</vt:lpstr>
      <vt:lpstr>Verdana</vt:lpstr>
      <vt:lpstr>Wingdings</vt:lpstr>
      <vt:lpstr>Wingdings 2</vt:lpstr>
      <vt:lpstr>Wingdings 3</vt:lpstr>
      <vt:lpstr>Kalabalık</vt:lpstr>
      <vt:lpstr>NewsPrint</vt:lpstr>
      <vt:lpstr>TÜRKİYE MUAYTHAI FEDERASYONU</vt:lpstr>
      <vt:lpstr>PowerPoint Sunusu</vt:lpstr>
      <vt:lpstr>PowerPoint Sunusu</vt:lpstr>
      <vt:lpstr>PowerPoint Sunusu</vt:lpstr>
      <vt:lpstr>Çocuk İstismarı Türleri </vt:lpstr>
      <vt:lpstr>PowerPoint Sunusu</vt:lpstr>
      <vt:lpstr> Türk Hukuk Sisteminde Cinsel İstismar Hususları </vt:lpstr>
      <vt:lpstr>PowerPoint Sunusu</vt:lpstr>
      <vt:lpstr>Fiziksel İstismar  </vt:lpstr>
      <vt:lpstr>Duygusal İstismar  </vt:lpstr>
      <vt:lpstr>PowerPoint Sunusu</vt:lpstr>
      <vt:lpstr>   TEMEL ÇOCUK KORUMA MEVZUATI   </vt:lpstr>
      <vt:lpstr>PowerPoint Sunusu</vt:lpstr>
      <vt:lpstr>PowerPoint Sunusu</vt:lpstr>
      <vt:lpstr>PowerPoint Sunusu</vt:lpstr>
      <vt:lpstr>PowerPoint Sunusu</vt:lpstr>
      <vt:lpstr>  Birleşmiş Milletler Çocuk Hakları Sözleşmesi </vt:lpstr>
      <vt:lpstr>PowerPoint Sunusu</vt:lpstr>
      <vt:lpstr>PowerPoint Sunusu</vt:lpstr>
      <vt:lpstr> Çocuk Hakları Sözleşmesinde Temel İlkeler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İngiltere Sporda Çocuk Koruma Birimi’nin Temel Amaçları</vt:lpstr>
      <vt:lpstr>    İngiltere’de Çocuk Koruma Aşamaları    </vt:lpstr>
      <vt:lpstr>PowerPoint Sunusu</vt:lpstr>
      <vt:lpstr>PowerPoint Sunusu</vt:lpstr>
      <vt:lpstr>SPORDA ÇOCUK KORUMA PROGRAMLARINA İLİŞKİN STANDARTLAR VE İLKELER                </vt:lpstr>
      <vt:lpstr>PowerPoint Sunusu</vt:lpstr>
      <vt:lpstr>  Sporda Çocukların Korunmasına İlişkin Oluşturulacak Standartlar    </vt:lpstr>
      <vt:lpstr>Çocuk Hakları Eğitiminin Başlıca Amaçları</vt:lpstr>
      <vt:lpstr>Çocuk Hakları Eğitiminin Dayandığı Esaslar</vt:lpstr>
      <vt:lpstr> İnsan hakları temelli bir eğitim politikasının oluşturulması için  </vt:lpstr>
      <vt:lpstr> Etkili Çocuk Hakları Eğitimi  </vt:lpstr>
      <vt:lpstr>Spor Kulüplerinde Çocuk Koruma Uygulamaları İngiltere Örneği </vt:lpstr>
      <vt:lpstr>PowerPoint Sunusu</vt:lpstr>
      <vt:lpstr>PowerPoint Sunusu</vt:lpstr>
      <vt:lpstr>Çocukların spor ve spor etkinliklerinde maruz kaldıkları çocuk hakkı ihlalleri ve şiddet türleri  </vt:lpstr>
      <vt:lpstr>PowerPoint Sunusu</vt:lpstr>
      <vt:lpstr>Cinsel İstismar Faili Antrenör Tipleri </vt:lpstr>
      <vt:lpstr>Cinsel İstismar Faili Antrenör Tipleri </vt:lpstr>
      <vt:lpstr>PowerPoint Sunusu</vt:lpstr>
      <vt:lpstr>Antrenör Cinsel İstismarı Nasıl Oluşur? </vt:lpstr>
      <vt:lpstr>PowerPoint Sunusu</vt:lpstr>
      <vt:lpstr>PowerPoint Sunusu</vt:lpstr>
      <vt:lpstr>PowerPoint Sunusu</vt:lpstr>
      <vt:lpstr>Sporda Çocuğun Cinsel İstismarının Sonuçları </vt:lpstr>
      <vt:lpstr>Antrenör Sporcu İlişkisi </vt:lpstr>
      <vt:lpstr>DİNLEDİĞİNİZ İÇİN 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 ATLETİZM FEDERASYONU</dc:title>
  <dc:creator>Duygu KAYAPINAR</dc:creator>
  <cp:lastModifiedBy>Mehmet BAYANSALDUZ</cp:lastModifiedBy>
  <cp:revision>110</cp:revision>
  <dcterms:created xsi:type="dcterms:W3CDTF">2020-05-13T17:59:01Z</dcterms:created>
  <dcterms:modified xsi:type="dcterms:W3CDTF">2024-01-06T13:38:46Z</dcterms:modified>
</cp:coreProperties>
</file>