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60"/>
  </p:notesMasterIdLst>
  <p:sldIdLst>
    <p:sldId id="258" r:id="rId2"/>
    <p:sldId id="256" r:id="rId3"/>
    <p:sldId id="327" r:id="rId4"/>
    <p:sldId id="374" r:id="rId5"/>
    <p:sldId id="332" r:id="rId6"/>
    <p:sldId id="333" r:id="rId7"/>
    <p:sldId id="260" r:id="rId8"/>
    <p:sldId id="328" r:id="rId9"/>
    <p:sldId id="329" r:id="rId10"/>
    <p:sldId id="345" r:id="rId11"/>
    <p:sldId id="346" r:id="rId12"/>
    <p:sldId id="347" r:id="rId13"/>
    <p:sldId id="348" r:id="rId14"/>
    <p:sldId id="349" r:id="rId15"/>
    <p:sldId id="350" r:id="rId16"/>
    <p:sldId id="351" r:id="rId17"/>
    <p:sldId id="353" r:id="rId18"/>
    <p:sldId id="356" r:id="rId19"/>
    <p:sldId id="357" r:id="rId20"/>
    <p:sldId id="359" r:id="rId21"/>
    <p:sldId id="360" r:id="rId22"/>
    <p:sldId id="361" r:id="rId23"/>
    <p:sldId id="375" r:id="rId24"/>
    <p:sldId id="362" r:id="rId25"/>
    <p:sldId id="363" r:id="rId26"/>
    <p:sldId id="366" r:id="rId27"/>
    <p:sldId id="334" r:id="rId28"/>
    <p:sldId id="335" r:id="rId29"/>
    <p:sldId id="337" r:id="rId30"/>
    <p:sldId id="338" r:id="rId31"/>
    <p:sldId id="330" r:id="rId32"/>
    <p:sldId id="331" r:id="rId33"/>
    <p:sldId id="342" r:id="rId34"/>
    <p:sldId id="343" r:id="rId35"/>
    <p:sldId id="344" r:id="rId36"/>
    <p:sldId id="364" r:id="rId37"/>
    <p:sldId id="373" r:id="rId38"/>
    <p:sldId id="376" r:id="rId39"/>
    <p:sldId id="369" r:id="rId40"/>
    <p:sldId id="370" r:id="rId41"/>
    <p:sldId id="367" r:id="rId42"/>
    <p:sldId id="371" r:id="rId43"/>
    <p:sldId id="380" r:id="rId44"/>
    <p:sldId id="377" r:id="rId45"/>
    <p:sldId id="378" r:id="rId46"/>
    <p:sldId id="379" r:id="rId47"/>
    <p:sldId id="383" r:id="rId48"/>
    <p:sldId id="381" r:id="rId49"/>
    <p:sldId id="382" r:id="rId50"/>
    <p:sldId id="384" r:id="rId51"/>
    <p:sldId id="397" r:id="rId52"/>
    <p:sldId id="396" r:id="rId53"/>
    <p:sldId id="395" r:id="rId54"/>
    <p:sldId id="394" r:id="rId55"/>
    <p:sldId id="393" r:id="rId56"/>
    <p:sldId id="391" r:id="rId57"/>
    <p:sldId id="392" r:id="rId58"/>
    <p:sldId id="385" r:id="rId59"/>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varScale="1">
        <p:scale>
          <a:sx n="140" d="100"/>
          <a:sy n="140" d="100"/>
        </p:scale>
        <p:origin x="774"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392E5-C194-4043-95A0-3BF81B4DC2EE}" type="datetimeFigureOut">
              <a:rPr lang="tr-TR" smtClean="0"/>
              <a:pPr/>
              <a:t>8.01.2025</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CBA5B-8C3B-4664-98E9-1CEB57EC01EF}" type="slidenum">
              <a:rPr lang="tr-TR" smtClean="0"/>
              <a:pPr/>
              <a:t>‹#›</a:t>
            </a:fld>
            <a:endParaRPr lang="tr-TR"/>
          </a:p>
        </p:txBody>
      </p:sp>
    </p:spTree>
    <p:extLst>
      <p:ext uri="{BB962C8B-B14F-4D97-AF65-F5344CB8AC3E}">
        <p14:creationId xmlns:p14="http://schemas.microsoft.com/office/powerpoint/2010/main" val="193592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4ECBA5B-8C3B-4664-98E9-1CEB57EC01EF}" type="slidenum">
              <a:rPr lang="tr-TR" smtClean="0"/>
              <a:pPr/>
              <a:t>1</a:t>
            </a:fld>
            <a:endParaRPr lang="tr-TR"/>
          </a:p>
        </p:txBody>
      </p:sp>
    </p:spTree>
    <p:extLst>
      <p:ext uri="{BB962C8B-B14F-4D97-AF65-F5344CB8AC3E}">
        <p14:creationId xmlns:p14="http://schemas.microsoft.com/office/powerpoint/2010/main" val="354442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94ECBA5B-8C3B-4664-98E9-1CEB57EC01EF}" type="slidenum">
              <a:rPr lang="tr-TR" smtClean="0"/>
              <a:pPr/>
              <a:t>2</a:t>
            </a:fld>
            <a:endParaRPr lang="tr-TR"/>
          </a:p>
        </p:txBody>
      </p:sp>
    </p:spTree>
    <p:extLst>
      <p:ext uri="{BB962C8B-B14F-4D97-AF65-F5344CB8AC3E}">
        <p14:creationId xmlns:p14="http://schemas.microsoft.com/office/powerpoint/2010/main" val="287025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ECBA5B-8C3B-4664-98E9-1CEB57EC01EF}" type="slidenum">
              <a:rPr lang="tr-TR" smtClean="0"/>
              <a:pPr/>
              <a:t>27</a:t>
            </a:fld>
            <a:endParaRPr lang="tr-TR"/>
          </a:p>
        </p:txBody>
      </p:sp>
    </p:spTree>
    <p:extLst>
      <p:ext uri="{BB962C8B-B14F-4D97-AF65-F5344CB8AC3E}">
        <p14:creationId xmlns:p14="http://schemas.microsoft.com/office/powerpoint/2010/main" val="1691759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Başlık 8"/>
          <p:cNvSpPr>
            <a:spLocks noGrp="1"/>
          </p:cNvSpPr>
          <p:nvPr>
            <p:ph type="ctrTitle"/>
          </p:nvPr>
        </p:nvSpPr>
        <p:spPr>
          <a:xfrm>
            <a:off x="685800" y="1314452"/>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17" name="Alt Başlık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grpSp>
        <p:nvGrpSpPr>
          <p:cNvPr id="2" name="Grup 1"/>
          <p:cNvGrpSpPr/>
          <p:nvPr/>
        </p:nvGrpSpPr>
        <p:grpSpPr>
          <a:xfrm>
            <a:off x="-3765" y="3714750"/>
            <a:ext cx="9147765" cy="1434066"/>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pPr/>
              <a:t>8.01.2025</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1110998"/>
            <a:ext cx="8229600" cy="328955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8.01.2025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05981"/>
            <a:ext cx="1777470" cy="4194571"/>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05981"/>
            <a:ext cx="6324600" cy="419457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8.01.2025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8.01.2025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7" name="Başlık 6"/>
          <p:cNvSpPr>
            <a:spLocks noGrp="1"/>
          </p:cNvSpPr>
          <p:nvPr>
            <p:ph type="title"/>
          </p:nvPr>
        </p:nvSpPr>
        <p:spPr/>
        <p:txBody>
          <a:bodyPr rtlCol="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8.01.2025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7" name="Köşeli Çift Ayraç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Köşeli Çift Ayraç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8.01.2025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8" name="Başlık 7"/>
          <p:cNvSpPr>
            <a:spLocks noGrp="1"/>
          </p:cNvSpPr>
          <p:nvPr>
            <p:ph type="title"/>
          </p:nvPr>
        </p:nvSpPr>
        <p:spPr/>
        <p:txBody>
          <a:bodyPr rtlCol="0"/>
          <a:lstStyle/>
          <a:p>
            <a:r>
              <a:rPr kumimoji="0" lang="tr-TR"/>
              <a:t>Asıl başlık stili için tıklatın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4788"/>
            <a:ext cx="8229600" cy="857250"/>
          </a:xfrm>
        </p:spPr>
        <p:txBody>
          <a:bodyPr anchor="ctr"/>
          <a:lstStyle>
            <a:lvl1pPr>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645029"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457200" y="1083222"/>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4645028" y="1083222"/>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pPr/>
              <a:t>8.01.2025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pPr/>
              <a:t>8.01.2025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
        <p:nvSpPr>
          <p:cNvPr id="6" name="Başlık 5"/>
          <p:cNvSpPr>
            <a:spLocks noGrp="1"/>
          </p:cNvSpPr>
          <p:nvPr>
            <p:ph type="title"/>
          </p:nvPr>
        </p:nvSpPr>
        <p:spPr/>
        <p:txBody>
          <a:bodyPr rtlCol="0"/>
          <a:lstStyle/>
          <a:p>
            <a:r>
              <a:rPr kumimoji="0" lang="tr-TR"/>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8.01.2025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a:xfrm>
            <a:off x="6727032" y="4805958"/>
            <a:ext cx="1920240" cy="274320"/>
          </a:xfrm>
        </p:spPr>
        <p:txBody>
          <a:bodyPr/>
          <a:lstStyle/>
          <a:p>
            <a:fld id="{A23720DD-5B6D-40BF-8493-A6B52D484E6B}" type="datetimeFigureOut">
              <a:rPr lang="tr-TR" smtClean="0"/>
              <a:pPr/>
              <a:t>8.01.2025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3" name="Resim Yer Tutucusu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pPr/>
              <a:t>8.01.2025</a:t>
            </a:fld>
            <a:endParaRPr lang="tr-TR"/>
          </a:p>
        </p:txBody>
      </p:sp>
      <p:sp>
        <p:nvSpPr>
          <p:cNvPr id="6" name="Altbilgi Yer Tutucusu 5"/>
          <p:cNvSpPr>
            <a:spLocks noGrp="1"/>
          </p:cNvSpPr>
          <p:nvPr>
            <p:ph type="ftr" sz="quarter" idx="11"/>
          </p:nvPr>
        </p:nvSpPr>
        <p:spPr>
          <a:xfrm>
            <a:off x="4380075" y="4805958"/>
            <a:ext cx="2350681" cy="273844"/>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pPr/>
              <a:t>‹#›</a:t>
            </a:fld>
            <a:endParaRPr lang="tr-TR"/>
          </a:p>
        </p:txBody>
      </p:sp>
      <p:sp>
        <p:nvSpPr>
          <p:cNvPr id="2" name="Başlık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a:t>Asıl başlık stili için tıklatın</a:t>
            </a:r>
            <a:endParaRPr kumimoji="0" lang="en-US"/>
          </a:p>
        </p:txBody>
      </p:sp>
      <p:sp>
        <p:nvSpPr>
          <p:cNvPr id="8" name="Serbest Form 7"/>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erbest Form 8"/>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 Üçgen 9"/>
          <p:cNvSpPr>
            <a:spLocks/>
          </p:cNvSpPr>
          <p:nvPr/>
        </p:nvSpPr>
        <p:spPr bwMode="auto">
          <a:xfrm>
            <a:off x="-6042" y="4343441"/>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Düz Bağlayıcı 10"/>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Köşeli Çift Ayraç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erbest Form 11"/>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ik Üçgen 13"/>
          <p:cNvSpPr>
            <a:spLocks/>
          </p:cNvSpPr>
          <p:nvPr/>
        </p:nvSpPr>
        <p:spPr bwMode="auto">
          <a:xfrm>
            <a:off x="-6042" y="4343441"/>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Düz Bağlayıcı 14"/>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tr-TR"/>
              <a:t>Asıl başlık stili için tıklatın</a:t>
            </a:r>
            <a:endParaRPr kumimoji="0" lang="en-US"/>
          </a:p>
        </p:txBody>
      </p:sp>
      <p:sp>
        <p:nvSpPr>
          <p:cNvPr id="30" name="Metin Yer Tutucusu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Veri Yer Tutucusu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pPr/>
              <a:t>8.01.2025</a:t>
            </a:fld>
            <a:endParaRPr lang="tr-TR"/>
          </a:p>
        </p:txBody>
      </p:sp>
      <p:sp>
        <p:nvSpPr>
          <p:cNvPr id="22" name="Altbilgi Yer Tutucusu 21"/>
          <p:cNvSpPr>
            <a:spLocks noGrp="1"/>
          </p:cNvSpPr>
          <p:nvPr>
            <p:ph type="ftr" sz="quarter" idx="3"/>
          </p:nvPr>
        </p:nvSpPr>
        <p:spPr>
          <a:xfrm>
            <a:off x="4380075"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304800" y="-180975"/>
            <a:ext cx="9753600" cy="5505450"/>
          </a:xfrm>
          <a:prstGeom prst="rect">
            <a:avLst/>
          </a:prstGeom>
        </p:spPr>
      </p:pic>
    </p:spTree>
    <p:extLst>
      <p:ext uri="{BB962C8B-B14F-4D97-AF65-F5344CB8AC3E}">
        <p14:creationId xmlns:p14="http://schemas.microsoft.com/office/powerpoint/2010/main" val="82927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algn="just">
              <a:lnSpc>
                <a:spcPct val="200000"/>
              </a:lnSpc>
              <a:buNone/>
            </a:pPr>
            <a:r>
              <a:rPr lang="tr-TR" sz="2000" dirty="0"/>
              <a:t>	</a:t>
            </a:r>
          </a:p>
          <a:p>
            <a:pPr algn="just">
              <a:lnSpc>
                <a:spcPct val="200000"/>
              </a:lnSpc>
              <a:buNone/>
            </a:pPr>
            <a:endParaRPr lang="tr-TR" sz="800" dirty="0"/>
          </a:p>
          <a:p>
            <a:pPr marL="288000" indent="0" algn="just">
              <a:lnSpc>
                <a:spcPct val="150000"/>
              </a:lnSpc>
              <a:spcBef>
                <a:spcPts val="0"/>
              </a:spcBef>
              <a:buNone/>
            </a:pPr>
            <a:r>
              <a:rPr lang="tr-TR" sz="2400" dirty="0">
                <a:latin typeface="Times New Roman" panose="02020603050405020304" pitchFamily="18" charset="0"/>
                <a:cs typeface="Times New Roman" panose="02020603050405020304" pitchFamily="18" charset="0"/>
              </a:rPr>
              <a:t>Bir antrenman programının etkililiği, kapsam (süre, tekrar), sertlik (şiddet), yüklenme, sürat ve yoğunluk (sıklık) gibi anahtar değişkenlere bağlıdır.</a:t>
            </a:r>
          </a:p>
          <a:p>
            <a:pPr marL="288000" indent="0" algn="just">
              <a:lnSpc>
                <a:spcPct val="150000"/>
              </a:lnSpc>
              <a:spcBef>
                <a:spcPts val="0"/>
              </a:spcBef>
              <a:buNone/>
            </a:pPr>
            <a:endParaRPr lang="tr-TR" sz="800" dirty="0">
              <a:latin typeface="Times New Roman" panose="02020603050405020304" pitchFamily="18" charset="0"/>
              <a:cs typeface="Times New Roman" panose="02020603050405020304" pitchFamily="18" charset="0"/>
            </a:endParaRPr>
          </a:p>
          <a:p>
            <a:pPr marL="288000" indent="0" algn="just">
              <a:lnSpc>
                <a:spcPct val="150000"/>
              </a:lnSpc>
              <a:spcBef>
                <a:spcPts val="0"/>
              </a:spcBef>
              <a:buNone/>
            </a:pPr>
            <a:r>
              <a:rPr lang="tr-TR" sz="2400" b="1" dirty="0">
                <a:solidFill>
                  <a:srgbClr val="FF0000"/>
                </a:solidFill>
                <a:latin typeface="Times New Roman" panose="02020603050405020304" pitchFamily="18" charset="0"/>
                <a:cs typeface="Times New Roman" panose="02020603050405020304" pitchFamily="18" charset="0"/>
              </a:rPr>
              <a:t>Başarı yolunda </a:t>
            </a:r>
            <a:r>
              <a:rPr lang="tr-TR" sz="2400" dirty="0">
                <a:latin typeface="Times New Roman" panose="02020603050405020304" pitchFamily="18" charset="0"/>
                <a:cs typeface="Times New Roman" panose="02020603050405020304" pitchFamily="18" charset="0"/>
              </a:rPr>
              <a:t>bir antrenör, antrenman ya da yarışmanın işlevsel, fizyolojik ve psikolojik gereklerine göre, hedef için öncelikli olarak hangi değişkenlerin ne oranda kullanılması gerektiğini </a:t>
            </a:r>
            <a:r>
              <a:rPr lang="tr-TR" sz="2400" b="1" dirty="0">
                <a:latin typeface="Times New Roman" panose="02020603050405020304" pitchFamily="18" charset="0"/>
                <a:cs typeface="Times New Roman" panose="02020603050405020304" pitchFamily="18" charset="0"/>
              </a:rPr>
              <a:t>iyi bilmelidir.</a:t>
            </a: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197047"/>
            <a:ext cx="936104" cy="830042"/>
          </a:xfrm>
          <a:prstGeom prst="rect">
            <a:avLst/>
          </a:prstGeom>
        </p:spPr>
      </p:pic>
    </p:spTree>
    <p:extLst>
      <p:ext uri="{BB962C8B-B14F-4D97-AF65-F5344CB8AC3E}">
        <p14:creationId xmlns:p14="http://schemas.microsoft.com/office/powerpoint/2010/main" val="86866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92500"/>
          </a:bodyPr>
          <a:lstStyle/>
          <a:p>
            <a:pPr algn="just">
              <a:lnSpc>
                <a:spcPct val="200000"/>
              </a:lnSpc>
              <a:buNone/>
            </a:pPr>
            <a:r>
              <a:rPr lang="tr-TR" sz="2000" dirty="0"/>
              <a:t>	</a:t>
            </a:r>
          </a:p>
          <a:p>
            <a:pPr marL="288000" indent="0" algn="just">
              <a:lnSpc>
                <a:spcPct val="170000"/>
              </a:lnSpc>
              <a:buNone/>
            </a:pPr>
            <a:endParaRPr lang="tr-TR" sz="1000" dirty="0">
              <a:latin typeface="Times New Roman" panose="02020603050405020304" pitchFamily="18" charset="0"/>
              <a:cs typeface="Times New Roman" panose="02020603050405020304" pitchFamily="18" charset="0"/>
            </a:endParaRPr>
          </a:p>
          <a:p>
            <a:pPr marL="288000" indent="0" algn="just">
              <a:lnSpc>
                <a:spcPct val="170000"/>
              </a:lnSpc>
              <a:buNone/>
            </a:pPr>
            <a:r>
              <a:rPr lang="tr-TR" sz="2400" dirty="0">
                <a:latin typeface="Times New Roman" panose="02020603050405020304" pitchFamily="18" charset="0"/>
                <a:cs typeface="Times New Roman" panose="02020603050405020304" pitchFamily="18" charset="0"/>
              </a:rPr>
              <a:t>Sporcunun spor geçmişi boyunca uyguladığı yıllık antrenman planlarının irdelenmesi, yıllık plan içerisinde antrenman değişkenlerinin işlevi, </a:t>
            </a:r>
            <a:r>
              <a:rPr lang="tr-TR" sz="2400" b="1" dirty="0">
                <a:latin typeface="Times New Roman" panose="02020603050405020304" pitchFamily="18" charset="0"/>
                <a:cs typeface="Times New Roman" panose="02020603050405020304" pitchFamily="18" charset="0"/>
              </a:rPr>
              <a:t>değiştirilmesi ya da sürdürülmesi </a:t>
            </a:r>
            <a:r>
              <a:rPr lang="tr-TR" sz="2400" dirty="0">
                <a:latin typeface="Times New Roman" panose="02020603050405020304" pitchFamily="18" charset="0"/>
                <a:cs typeface="Times New Roman" panose="02020603050405020304" pitchFamily="18" charset="0"/>
              </a:rPr>
              <a:t>için yönlendirici olmaktadır</a:t>
            </a:r>
            <a:r>
              <a:rPr lang="tr-TR" sz="2400" b="1" dirty="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a:t>
            </a:r>
          </a:p>
          <a:p>
            <a:pPr marL="288000" indent="0" algn="just">
              <a:lnSpc>
                <a:spcPct val="170000"/>
              </a:lnSpc>
              <a:buNone/>
            </a:pPr>
            <a:endParaRPr lang="tr-TR" sz="900" dirty="0">
              <a:latin typeface="Times New Roman" panose="02020603050405020304" pitchFamily="18" charset="0"/>
              <a:cs typeface="Times New Roman" panose="02020603050405020304" pitchFamily="18" charset="0"/>
            </a:endParaRPr>
          </a:p>
          <a:p>
            <a:pPr marL="288000" indent="0" algn="just">
              <a:lnSpc>
                <a:spcPct val="170000"/>
              </a:lnSpc>
              <a:buNone/>
            </a:pPr>
            <a:r>
              <a:rPr lang="tr-TR" sz="2400" b="1" dirty="0">
                <a:solidFill>
                  <a:srgbClr val="FF0000"/>
                </a:solidFill>
                <a:latin typeface="Times New Roman" panose="02020603050405020304" pitchFamily="18" charset="0"/>
                <a:cs typeface="Times New Roman" panose="02020603050405020304" pitchFamily="18" charset="0"/>
              </a:rPr>
              <a:t>Başarı yolunda </a:t>
            </a:r>
            <a:r>
              <a:rPr lang="tr-TR" sz="2400" dirty="0">
                <a:latin typeface="Times New Roman" panose="02020603050405020304" pitchFamily="18" charset="0"/>
                <a:cs typeface="Times New Roman" panose="02020603050405020304" pitchFamily="18" charset="0"/>
              </a:rPr>
              <a:t>antrenörlerin, antrenman değişkenlerinin sürdürülmesine ilişkin kararları vermeden önce antrenman planlarına, </a:t>
            </a:r>
            <a:r>
              <a:rPr lang="tr-TR" sz="2400" b="1" dirty="0">
                <a:latin typeface="Times New Roman" panose="02020603050405020304" pitchFamily="18" charset="0"/>
                <a:cs typeface="Times New Roman" panose="02020603050405020304" pitchFamily="18" charset="0"/>
              </a:rPr>
              <a:t>sporcunun verdiği tepkileri izlemesi gerekmektedir. </a:t>
            </a:r>
          </a:p>
          <a:p>
            <a:pPr marL="288000" indent="0" algn="just">
              <a:lnSpc>
                <a:spcPct val="170000"/>
              </a:lnSpc>
              <a:buNone/>
            </a:pPr>
            <a:endParaRPr lang="tr-TR" sz="2000" b="1"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7544" y="267494"/>
            <a:ext cx="899125" cy="797253"/>
          </a:xfrm>
          <a:prstGeom prst="rect">
            <a:avLst/>
          </a:prstGeom>
        </p:spPr>
      </p:pic>
    </p:spTree>
    <p:extLst>
      <p:ext uri="{BB962C8B-B14F-4D97-AF65-F5344CB8AC3E}">
        <p14:creationId xmlns:p14="http://schemas.microsoft.com/office/powerpoint/2010/main" val="143931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55000" lnSpcReduction="20000"/>
          </a:bodyPr>
          <a:lstStyle/>
          <a:p>
            <a:pPr algn="just">
              <a:lnSpc>
                <a:spcPct val="200000"/>
              </a:lnSpc>
              <a:buNone/>
            </a:pPr>
            <a:r>
              <a:rPr lang="tr-TR" sz="2000" dirty="0"/>
              <a:t>			</a:t>
            </a:r>
          </a:p>
          <a:p>
            <a:pPr algn="just">
              <a:lnSpc>
                <a:spcPct val="200000"/>
              </a:lnSpc>
              <a:buNone/>
            </a:pPr>
            <a:endParaRPr lang="tr-TR" sz="1100" dirty="0"/>
          </a:p>
          <a:p>
            <a:pPr algn="just">
              <a:lnSpc>
                <a:spcPct val="200000"/>
              </a:lnSpc>
              <a:buNone/>
            </a:pPr>
            <a:endParaRPr lang="tr-TR" sz="800" dirty="0"/>
          </a:p>
          <a:p>
            <a:pPr marL="288000" indent="0" algn="just">
              <a:lnSpc>
                <a:spcPct val="170000"/>
              </a:lnSpc>
              <a:spcBef>
                <a:spcPts val="0"/>
              </a:spcBef>
              <a:buNone/>
            </a:pPr>
            <a:endParaRPr lang="tr-TR" sz="1500" dirty="0">
              <a:cs typeface="Times New Roman" panose="02020603050405020304" pitchFamily="18" charset="0"/>
            </a:endParaRPr>
          </a:p>
          <a:p>
            <a:pPr marL="288000" indent="0" algn="just">
              <a:lnSpc>
                <a:spcPct val="170000"/>
              </a:lnSpc>
              <a:spcBef>
                <a:spcPts val="0"/>
              </a:spcBef>
              <a:buNone/>
            </a:pPr>
            <a:r>
              <a:rPr lang="tr-TR" sz="3600" dirty="0">
                <a:cs typeface="Times New Roman" panose="02020603050405020304" pitchFamily="18" charset="0"/>
              </a:rPr>
              <a:t>Kapsam, bir ant­renman evresinde yapılan işin toplamı anlamına gelir ve birbiri ile bağlantılı aşağıdaki bölümleri içerir:</a:t>
            </a:r>
          </a:p>
          <a:p>
            <a:pPr marL="288000" indent="0" algn="just">
              <a:lnSpc>
                <a:spcPct val="170000"/>
              </a:lnSpc>
              <a:spcBef>
                <a:spcPts val="0"/>
              </a:spcBef>
              <a:buNone/>
            </a:pPr>
            <a:r>
              <a:rPr lang="tr-TR" sz="3600" b="1" dirty="0">
                <a:cs typeface="Times New Roman" panose="02020603050405020304" pitchFamily="18" charset="0"/>
              </a:rPr>
              <a:t>- </a:t>
            </a:r>
            <a:r>
              <a:rPr lang="tr-TR" sz="3600" dirty="0">
                <a:cs typeface="Times New Roman" panose="02020603050405020304" pitchFamily="18" charset="0"/>
              </a:rPr>
              <a:t>Antrenmanın zamanı ya da süresi</a:t>
            </a:r>
          </a:p>
          <a:p>
            <a:pPr marL="288000" indent="0" algn="just">
              <a:lnSpc>
                <a:spcPct val="170000"/>
              </a:lnSpc>
              <a:spcBef>
                <a:spcPts val="0"/>
              </a:spcBef>
              <a:buNone/>
            </a:pPr>
            <a:r>
              <a:rPr lang="tr-TR" sz="3600" dirty="0">
                <a:cs typeface="Times New Roman" panose="02020603050405020304" pitchFamily="18" charset="0"/>
              </a:rPr>
              <a:t>- Kuvvet antrenmanında yüklenme kapsamı ya da alınan mesafe </a:t>
            </a:r>
          </a:p>
          <a:p>
            <a:pPr marL="288000" indent="0" algn="just">
              <a:lnSpc>
                <a:spcPct val="170000"/>
              </a:lnSpc>
              <a:spcBef>
                <a:spcPts val="0"/>
              </a:spcBef>
              <a:buNone/>
            </a:pPr>
            <a:r>
              <a:rPr lang="tr-TR" sz="3600" dirty="0">
                <a:cs typeface="Times New Roman" panose="02020603050405020304" pitchFamily="18" charset="0"/>
              </a:rPr>
              <a:t>   (yüklenme kapsamı = set X tekrar X ağırlık kg)</a:t>
            </a:r>
          </a:p>
          <a:p>
            <a:pPr marL="288000" indent="0" algn="just">
              <a:lnSpc>
                <a:spcPct val="170000"/>
              </a:lnSpc>
              <a:spcBef>
                <a:spcPts val="0"/>
              </a:spcBef>
              <a:buNone/>
            </a:pPr>
            <a:r>
              <a:rPr lang="tr-TR" sz="3600" dirty="0">
                <a:cs typeface="Times New Roman" panose="02020603050405020304" pitchFamily="18" charset="0"/>
              </a:rPr>
              <a:t>- Sporcunun belirli bir sürede alıştırma ya da teknik öğeleri tekrarlama sayısı</a:t>
            </a:r>
          </a:p>
          <a:p>
            <a:pPr marL="288000" indent="0" algn="just">
              <a:lnSpc>
                <a:spcPct val="170000"/>
              </a:lnSpc>
              <a:spcBef>
                <a:spcPts val="0"/>
              </a:spcBef>
              <a:buFontTx/>
              <a:buChar char="-"/>
            </a:pPr>
            <a:endParaRPr lang="tr-TR" sz="1800" b="1" dirty="0">
              <a:cs typeface="Times New Roman" panose="02020603050405020304" pitchFamily="18" charset="0"/>
            </a:endParaRPr>
          </a:p>
          <a:p>
            <a:pPr marL="288000" indent="0" algn="just">
              <a:lnSpc>
                <a:spcPct val="170000"/>
              </a:lnSpc>
              <a:spcBef>
                <a:spcPts val="0"/>
              </a:spcBef>
              <a:buNone/>
            </a:pPr>
            <a:r>
              <a:rPr lang="tr-TR" sz="3600" b="1" dirty="0">
                <a:solidFill>
                  <a:srgbClr val="FF0000"/>
                </a:solidFill>
                <a:cs typeface="Times New Roman" panose="02020603050405020304" pitchFamily="18" charset="0"/>
              </a:rPr>
              <a:t>Başarı yolunda </a:t>
            </a:r>
            <a:r>
              <a:rPr lang="tr-TR" sz="3600" dirty="0">
                <a:cs typeface="Times New Roman" panose="02020603050405020304" pitchFamily="18" charset="0"/>
              </a:rPr>
              <a:t>antrenman kapsamı sayısal olarak belirlenerek değerlendirilmelidir. Antrenman süresi ile karıştırılmamalıdır. </a:t>
            </a:r>
          </a:p>
        </p:txBody>
      </p:sp>
      <p:pic>
        <p:nvPicPr>
          <p:cNvPr id="3" name="Resim 2"/>
          <p:cNvPicPr>
            <a:picLocks noChangeAspect="1"/>
          </p:cNvPicPr>
          <p:nvPr/>
        </p:nvPicPr>
        <p:blipFill>
          <a:blip r:embed="rId2"/>
          <a:stretch>
            <a:fillRect/>
          </a:stretch>
        </p:blipFill>
        <p:spPr>
          <a:xfrm>
            <a:off x="8286486" y="0"/>
            <a:ext cx="776891" cy="987574"/>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9552" y="267493"/>
            <a:ext cx="864096" cy="766193"/>
          </a:xfrm>
          <a:prstGeom prst="rect">
            <a:avLst/>
          </a:prstGeom>
        </p:spPr>
      </p:pic>
    </p:spTree>
    <p:extLst>
      <p:ext uri="{BB962C8B-B14F-4D97-AF65-F5344CB8AC3E}">
        <p14:creationId xmlns:p14="http://schemas.microsoft.com/office/powerpoint/2010/main" val="281918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algn="just">
              <a:lnSpc>
                <a:spcPct val="200000"/>
              </a:lnSpc>
              <a:buNone/>
            </a:pPr>
            <a:r>
              <a:rPr lang="tr-TR" sz="2000" dirty="0"/>
              <a:t>	</a:t>
            </a:r>
            <a:endParaRPr lang="tr-TR" sz="2000" b="1" dirty="0">
              <a:latin typeface="Times New Roman" panose="02020603050405020304" pitchFamily="18" charset="0"/>
              <a:cs typeface="Times New Roman" panose="02020603050405020304" pitchFamily="18" charset="0"/>
            </a:endParaRPr>
          </a:p>
          <a:p>
            <a:pPr marL="288000" indent="0" algn="just">
              <a:lnSpc>
                <a:spcPct val="200000"/>
              </a:lnSpc>
              <a:buNone/>
            </a:pPr>
            <a:endParaRPr lang="tr-TR" sz="1200" dirty="0">
              <a:latin typeface="Times New Roman" panose="02020603050405020304" pitchFamily="18" charset="0"/>
              <a:cs typeface="Times New Roman" panose="02020603050405020304" pitchFamily="18" charset="0"/>
            </a:endParaRPr>
          </a:p>
          <a:p>
            <a:pPr marL="288000" indent="0" algn="just">
              <a:lnSpc>
                <a:spcPct val="150000"/>
              </a:lnSpc>
              <a:spcBef>
                <a:spcPts val="0"/>
              </a:spcBef>
              <a:buNone/>
            </a:pPr>
            <a:r>
              <a:rPr lang="tr-TR" sz="2000" dirty="0">
                <a:cs typeface="Times New Roman" panose="02020603050405020304" pitchFamily="18" charset="0"/>
              </a:rPr>
              <a:t>Ağırlık antrenmanlarında yüklenme kapsamı (yüklenme kapsamı = kg olarak ağırlığın 3 set x 3 tekrar) formülündeki gibi belirlenir. Tekrar sayısı tek başına çalışma düzeyini belirlemede yetersiz kalır. </a:t>
            </a:r>
          </a:p>
          <a:p>
            <a:pPr marL="288000" indent="0" algn="just">
              <a:lnSpc>
                <a:spcPct val="150000"/>
              </a:lnSpc>
              <a:spcBef>
                <a:spcPts val="0"/>
              </a:spcBef>
              <a:buNone/>
            </a:pPr>
            <a:endParaRPr lang="tr-TR" sz="1200" dirty="0">
              <a:cs typeface="Times New Roman" panose="02020603050405020304" pitchFamily="18" charset="0"/>
            </a:endParaRPr>
          </a:p>
          <a:p>
            <a:pPr marL="288000" indent="0" algn="just">
              <a:lnSpc>
                <a:spcPct val="150000"/>
              </a:lnSpc>
              <a:spcBef>
                <a:spcPts val="0"/>
              </a:spcBef>
              <a:buNone/>
            </a:pPr>
            <a:r>
              <a:rPr lang="tr-TR" sz="2000" dirty="0">
                <a:cs typeface="Times New Roman" panose="02020603050405020304" pitchFamily="18" charset="0"/>
              </a:rPr>
              <a:t>Bazı spor dallarında zaman etmeni, or­tak bir kapsam belirleme ölçütü olarak görülmesine karşın kapsam, doğru bir yaklaşımla zaman ve mesafenin oluşturduğu bir ölçüt olarak görülmelidir (örneğin, 60 dk. içerisinde 12 km. koşmak gibi).</a:t>
            </a:r>
          </a:p>
          <a:p>
            <a:pPr marL="288000" indent="0" algn="just">
              <a:lnSpc>
                <a:spcPct val="200000"/>
              </a:lnSpc>
              <a:buNone/>
            </a:pPr>
            <a:endParaRPr lang="tr-TR" sz="2000" dirty="0">
              <a:latin typeface="Times New Roman" panose="02020603050405020304" pitchFamily="18" charset="0"/>
              <a:cs typeface="Times New Roman" panose="02020603050405020304" pitchFamily="18" charset="0"/>
            </a:endParaRPr>
          </a:p>
          <a:p>
            <a:pPr marL="288000" algn="ctr">
              <a:lnSpc>
                <a:spcPct val="200000"/>
              </a:lnSpc>
              <a:buNone/>
            </a:pP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7544" y="331291"/>
            <a:ext cx="971600" cy="861517"/>
          </a:xfrm>
          <a:prstGeom prst="rect">
            <a:avLst/>
          </a:prstGeom>
        </p:spPr>
      </p:pic>
    </p:spTree>
    <p:extLst>
      <p:ext uri="{BB962C8B-B14F-4D97-AF65-F5344CB8AC3E}">
        <p14:creationId xmlns:p14="http://schemas.microsoft.com/office/powerpoint/2010/main" val="114447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92500"/>
          </a:bodyPr>
          <a:lstStyle/>
          <a:p>
            <a:pPr marL="288000" indent="0" algn="just">
              <a:lnSpc>
                <a:spcPct val="170000"/>
              </a:lnSpc>
              <a:buNone/>
            </a:pPr>
            <a:r>
              <a:rPr lang="tr-TR" sz="2000" dirty="0"/>
              <a:t>	</a:t>
            </a:r>
          </a:p>
          <a:p>
            <a:pPr marL="288000" indent="0" algn="ctr">
              <a:lnSpc>
                <a:spcPct val="170000"/>
              </a:lnSpc>
              <a:buNone/>
            </a:pPr>
            <a:endParaRPr lang="tr-TR" sz="1200" b="1" dirty="0">
              <a:cs typeface="Times New Roman" panose="02020603050405020304" pitchFamily="18" charset="0"/>
            </a:endParaRPr>
          </a:p>
          <a:p>
            <a:pPr marL="288000" indent="0" algn="ctr">
              <a:lnSpc>
                <a:spcPct val="170000"/>
              </a:lnSpc>
              <a:buNone/>
            </a:pPr>
            <a:endParaRPr lang="tr-TR" sz="1200" b="1" dirty="0">
              <a:cs typeface="Times New Roman" panose="02020603050405020304" pitchFamily="18" charset="0"/>
            </a:endParaRPr>
          </a:p>
          <a:p>
            <a:pPr marL="288000" indent="0" algn="just">
              <a:lnSpc>
                <a:spcPct val="160000"/>
              </a:lnSpc>
              <a:spcBef>
                <a:spcPts val="0"/>
              </a:spcBef>
              <a:buNone/>
            </a:pPr>
            <a:r>
              <a:rPr lang="tr-TR" sz="2300" b="1" dirty="0">
                <a:cs typeface="Times New Roman" panose="02020603050405020304" pitchFamily="18" charset="0"/>
              </a:rPr>
              <a:t>Teknik ve taktik becerilerin gelişimi için </a:t>
            </a:r>
            <a:r>
              <a:rPr lang="tr-TR" sz="2300" dirty="0">
                <a:cs typeface="Times New Roman" panose="02020603050405020304" pitchFamily="18" charset="0"/>
              </a:rPr>
              <a:t>yüksek sayıda tekrarlara dengeli bir biçimde antrenman kapsamı içerisinde </a:t>
            </a:r>
            <a:r>
              <a:rPr lang="tr-TR" sz="2300" b="1" dirty="0">
                <a:cs typeface="Times New Roman" panose="02020603050405020304" pitchFamily="18" charset="0"/>
              </a:rPr>
              <a:t>yer vermelidir.</a:t>
            </a:r>
          </a:p>
          <a:p>
            <a:pPr marL="288000" indent="0" algn="just">
              <a:lnSpc>
                <a:spcPct val="160000"/>
              </a:lnSpc>
              <a:spcBef>
                <a:spcPts val="0"/>
              </a:spcBef>
              <a:buNone/>
            </a:pPr>
            <a:endParaRPr lang="tr-TR" sz="900" dirty="0">
              <a:cs typeface="Times New Roman" panose="02020603050405020304" pitchFamily="18" charset="0"/>
            </a:endParaRPr>
          </a:p>
          <a:p>
            <a:pPr marL="288000" indent="0" algn="just">
              <a:lnSpc>
                <a:spcPct val="160000"/>
              </a:lnSpc>
              <a:spcBef>
                <a:spcPts val="0"/>
              </a:spcBef>
              <a:buNone/>
            </a:pPr>
            <a:r>
              <a:rPr lang="tr-TR" sz="2300" dirty="0">
                <a:cs typeface="Times New Roman" panose="02020603050405020304" pitchFamily="18" charset="0"/>
              </a:rPr>
              <a:t>Antrenör </a:t>
            </a:r>
            <a:r>
              <a:rPr lang="tr-TR" sz="2300" b="1" dirty="0">
                <a:solidFill>
                  <a:srgbClr val="FF0000"/>
                </a:solidFill>
                <a:cs typeface="Times New Roman" panose="02020603050405020304" pitchFamily="18" charset="0"/>
              </a:rPr>
              <a:t>başarı yolunda, </a:t>
            </a:r>
            <a:r>
              <a:rPr lang="tr-TR" sz="2300" dirty="0">
                <a:cs typeface="Times New Roman" panose="02020603050405020304" pitchFamily="18" charset="0"/>
              </a:rPr>
              <a:t>antrenman kapsamını arttırmak için; </a:t>
            </a:r>
            <a:r>
              <a:rPr lang="tr-TR" sz="2300" b="1" dirty="0">
                <a:cs typeface="Times New Roman" panose="02020603050405020304" pitchFamily="18" charset="0"/>
              </a:rPr>
              <a:t>antrenman yoğunluğunu arttırma, antrenman birimlerindeki kapsamı arttırma ve her ikisini birlikte arttırma </a:t>
            </a:r>
            <a:r>
              <a:rPr lang="tr-TR" sz="2300" dirty="0">
                <a:cs typeface="Times New Roman" panose="02020603050405020304" pitchFamily="18" charset="0"/>
              </a:rPr>
              <a:t>yöntemlerinden birini tercih ederek</a:t>
            </a:r>
            <a:r>
              <a:rPr lang="tr-TR" sz="2300" b="1" dirty="0">
                <a:cs typeface="Times New Roman" panose="02020603050405020304" pitchFamily="18" charset="0"/>
              </a:rPr>
              <a:t> </a:t>
            </a:r>
            <a:r>
              <a:rPr lang="tr-TR" sz="2300" dirty="0">
                <a:cs typeface="Times New Roman" panose="02020603050405020304" pitchFamily="18" charset="0"/>
              </a:rPr>
              <a:t>etkili biçimde kullanabilmelidir.</a:t>
            </a:r>
            <a:endParaRPr lang="tr-TR" sz="2000" b="1" dirty="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7956376" y="134296"/>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8540" y="267494"/>
            <a:ext cx="1080120" cy="957741"/>
          </a:xfrm>
          <a:prstGeom prst="rect">
            <a:avLst/>
          </a:prstGeom>
        </p:spPr>
      </p:pic>
    </p:spTree>
    <p:extLst>
      <p:ext uri="{BB962C8B-B14F-4D97-AF65-F5344CB8AC3E}">
        <p14:creationId xmlns:p14="http://schemas.microsoft.com/office/powerpoint/2010/main" val="327553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lnSpcReduction="10000"/>
          </a:bodyPr>
          <a:lstStyle/>
          <a:p>
            <a:pPr algn="just">
              <a:lnSpc>
                <a:spcPct val="200000"/>
              </a:lnSpc>
              <a:buNone/>
            </a:pPr>
            <a:r>
              <a:rPr lang="tr-TR" sz="2000" dirty="0"/>
              <a:t>	</a:t>
            </a:r>
          </a:p>
          <a:p>
            <a:pPr algn="just">
              <a:lnSpc>
                <a:spcPct val="200000"/>
              </a:lnSpc>
              <a:buNone/>
            </a:pPr>
            <a:endParaRPr lang="tr-TR" sz="1000" b="1" dirty="0">
              <a:latin typeface="Times New Roman" panose="02020603050405020304" pitchFamily="18" charset="0"/>
              <a:cs typeface="Times New Roman" panose="02020603050405020304" pitchFamily="18" charset="0"/>
            </a:endParaRPr>
          </a:p>
          <a:p>
            <a:pPr marL="288000" indent="0" algn="just">
              <a:lnSpc>
                <a:spcPct val="110000"/>
              </a:lnSpc>
              <a:spcBef>
                <a:spcPts val="0"/>
              </a:spcBef>
              <a:buNone/>
            </a:pPr>
            <a:endParaRPr lang="tr-TR" sz="800" dirty="0">
              <a:latin typeface="Times New Roman" panose="02020603050405020304" pitchFamily="18" charset="0"/>
              <a:cs typeface="Times New Roman" panose="02020603050405020304" pitchFamily="18" charset="0"/>
            </a:endParaRPr>
          </a:p>
          <a:p>
            <a:pPr marL="288000" indent="0" algn="just">
              <a:lnSpc>
                <a:spcPct val="110000"/>
              </a:lnSpc>
              <a:spcBef>
                <a:spcPts val="0"/>
              </a:spcBef>
              <a:buNone/>
            </a:pPr>
            <a:r>
              <a:rPr lang="tr-TR" sz="2400" dirty="0">
                <a:cs typeface="Times New Roman" panose="02020603050405020304" pitchFamily="18" charset="0"/>
              </a:rPr>
              <a:t>Çok yüksek kapsamlı antren­man sonrası sporcunun toparlanma yeteneği, antrenman planlamasında kapsamın yüksekliği ile ilişkilidir. </a:t>
            </a:r>
          </a:p>
          <a:p>
            <a:pPr marL="288000" indent="0" algn="just">
              <a:lnSpc>
                <a:spcPct val="110000"/>
              </a:lnSpc>
              <a:spcBef>
                <a:spcPts val="0"/>
              </a:spcBef>
              <a:buNone/>
            </a:pPr>
            <a:endParaRPr lang="tr-TR" sz="1200" dirty="0">
              <a:cs typeface="Times New Roman" panose="02020603050405020304" pitchFamily="18" charset="0"/>
            </a:endParaRPr>
          </a:p>
          <a:p>
            <a:pPr marL="288000" indent="0" algn="just">
              <a:lnSpc>
                <a:spcPct val="110000"/>
              </a:lnSpc>
              <a:spcBef>
                <a:spcPts val="0"/>
              </a:spcBef>
              <a:buNone/>
            </a:pPr>
            <a:r>
              <a:rPr lang="tr-TR" sz="2400" dirty="0">
                <a:cs typeface="Times New Roman" panose="02020603050405020304" pitchFamily="18" charset="0"/>
              </a:rPr>
              <a:t>Üst düzey sporcular çabuk toparlandıklarından yüksek antrenman kapsamlarına dayanabilmektedirler.</a:t>
            </a:r>
          </a:p>
          <a:p>
            <a:pPr marL="288000" indent="0" algn="just">
              <a:lnSpc>
                <a:spcPct val="110000"/>
              </a:lnSpc>
              <a:spcBef>
                <a:spcPts val="0"/>
              </a:spcBef>
              <a:buNone/>
            </a:pPr>
            <a:endParaRPr lang="tr-TR" sz="1200" dirty="0">
              <a:cs typeface="Times New Roman" panose="02020603050405020304" pitchFamily="18" charset="0"/>
            </a:endParaRPr>
          </a:p>
          <a:p>
            <a:pPr marL="288000" indent="0" algn="just">
              <a:lnSpc>
                <a:spcPct val="110000"/>
              </a:lnSpc>
              <a:spcBef>
                <a:spcPts val="0"/>
              </a:spcBef>
              <a:buNone/>
            </a:pPr>
            <a:r>
              <a:rPr lang="tr-TR" sz="2400" b="1" dirty="0">
                <a:solidFill>
                  <a:srgbClr val="FF0000"/>
                </a:solidFill>
                <a:cs typeface="Times New Roman" panose="02020603050405020304" pitchFamily="18" charset="0"/>
              </a:rPr>
              <a:t>Başarı yolunda </a:t>
            </a:r>
            <a:r>
              <a:rPr lang="tr-TR" sz="2400" dirty="0">
                <a:cs typeface="Times New Roman" panose="02020603050405020304" pitchFamily="18" charset="0"/>
              </a:rPr>
              <a:t>antrenör, antrenman kapsamının spor dalına, hedeflerine, sporcunun gereksi­nimine, antrenman yaşına, gelişim düzeyine ve yıllık antrenman evresine bağlı olarak değişiklik göstereceğini bilir.</a:t>
            </a:r>
          </a:p>
        </p:txBody>
      </p:sp>
      <p:pic>
        <p:nvPicPr>
          <p:cNvPr id="3" name="Resim 2"/>
          <p:cNvPicPr>
            <a:picLocks noChangeAspect="1"/>
          </p:cNvPicPr>
          <p:nvPr/>
        </p:nvPicPr>
        <p:blipFill>
          <a:blip r:embed="rId2"/>
          <a:stretch>
            <a:fillRect/>
          </a:stretch>
        </p:blipFill>
        <p:spPr>
          <a:xfrm>
            <a:off x="8116548" y="0"/>
            <a:ext cx="946829" cy="1203598"/>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7544" y="267494"/>
            <a:ext cx="936104" cy="830042"/>
          </a:xfrm>
          <a:prstGeom prst="rect">
            <a:avLst/>
          </a:prstGeom>
        </p:spPr>
      </p:pic>
    </p:spTree>
    <p:extLst>
      <p:ext uri="{BB962C8B-B14F-4D97-AF65-F5344CB8AC3E}">
        <p14:creationId xmlns:p14="http://schemas.microsoft.com/office/powerpoint/2010/main" val="2188890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25000" lnSpcReduction="20000"/>
          </a:bodyPr>
          <a:lstStyle/>
          <a:p>
            <a:pPr algn="just">
              <a:lnSpc>
                <a:spcPct val="200000"/>
              </a:lnSpc>
              <a:buNone/>
            </a:pPr>
            <a:endParaRPr lang="tr-TR" sz="2000" dirty="0"/>
          </a:p>
          <a:p>
            <a:pPr marL="288000" algn="ctr">
              <a:lnSpc>
                <a:spcPct val="200000"/>
              </a:lnSpc>
              <a:buNone/>
            </a:pPr>
            <a:endParaRPr lang="tr-TR" sz="2000" b="1" dirty="0">
              <a:latin typeface="Times New Roman" panose="02020603050405020304" pitchFamily="18" charset="0"/>
              <a:cs typeface="Times New Roman" panose="02020603050405020304" pitchFamily="18" charset="0"/>
            </a:endParaRPr>
          </a:p>
          <a:p>
            <a:pPr marL="288000" algn="ctr">
              <a:lnSpc>
                <a:spcPct val="200000"/>
              </a:lnSpc>
              <a:buNone/>
            </a:pPr>
            <a:endParaRPr lang="tr-TR" sz="2000" b="1" dirty="0">
              <a:latin typeface="Times New Roman" panose="02020603050405020304" pitchFamily="18" charset="0"/>
              <a:cs typeface="Times New Roman" panose="02020603050405020304" pitchFamily="18" charset="0"/>
            </a:endParaRPr>
          </a:p>
          <a:p>
            <a:pPr marL="288000" algn="ctr">
              <a:lnSpc>
                <a:spcPct val="200000"/>
              </a:lnSpc>
              <a:buNone/>
            </a:pPr>
            <a:endParaRPr lang="tr-TR" sz="2000" dirty="0">
              <a:latin typeface="Times New Roman" panose="02020603050405020304" pitchFamily="18" charset="0"/>
              <a:cs typeface="Times New Roman" panose="02020603050405020304" pitchFamily="18" charset="0"/>
            </a:endParaRPr>
          </a:p>
          <a:p>
            <a:pPr marL="288000" indent="0" algn="just">
              <a:lnSpc>
                <a:spcPct val="170000"/>
              </a:lnSpc>
              <a:spcBef>
                <a:spcPts val="0"/>
              </a:spcBef>
              <a:buNone/>
            </a:pPr>
            <a:r>
              <a:rPr lang="tr-TR" sz="8000" dirty="0">
                <a:cs typeface="Times New Roman" panose="02020603050405020304" pitchFamily="18" charset="0"/>
              </a:rPr>
              <a:t>Sertlik, gerçekleşen işin niteliği olarak tanımlanır. Sporcu, yüksek birim zama­nı başına daha yüksek düzeyde çalışır. Bu tür yüklenmelerde daha büyük sinir kas uyarımı gerekir. Sinir kas uyarımlar; dış yüklere, uygulama hızına, yorgunluğun büyüklüğüne ve alıştırmanın biçimine göre değişir.</a:t>
            </a:r>
          </a:p>
          <a:p>
            <a:pPr marL="288000" indent="0" algn="just">
              <a:lnSpc>
                <a:spcPct val="170000"/>
              </a:lnSpc>
              <a:spcBef>
                <a:spcPts val="0"/>
              </a:spcBef>
              <a:buNone/>
            </a:pPr>
            <a:endParaRPr lang="tr-TR" sz="4000" dirty="0">
              <a:cs typeface="Times New Roman" panose="02020603050405020304" pitchFamily="18" charset="0"/>
            </a:endParaRPr>
          </a:p>
          <a:p>
            <a:pPr marL="288000" indent="0" algn="just">
              <a:lnSpc>
                <a:spcPct val="170000"/>
              </a:lnSpc>
              <a:spcBef>
                <a:spcPts val="0"/>
              </a:spcBef>
              <a:buNone/>
            </a:pPr>
            <a:r>
              <a:rPr lang="tr-TR" sz="8000" dirty="0">
                <a:cs typeface="Times New Roman" panose="02020603050405020304" pitchFamily="18" charset="0"/>
              </a:rPr>
              <a:t>Yine bir diğer etmen ise alıştırmaların ortaya çıkardığı psikolojik gerginliktir.</a:t>
            </a:r>
          </a:p>
          <a:p>
            <a:pPr marL="288000" indent="0" algn="just">
              <a:lnSpc>
                <a:spcPct val="170000"/>
              </a:lnSpc>
              <a:spcBef>
                <a:spcPts val="0"/>
              </a:spcBef>
              <a:buNone/>
            </a:pPr>
            <a:endParaRPr lang="tr-TR" sz="4000" dirty="0">
              <a:cs typeface="Times New Roman" panose="02020603050405020304" pitchFamily="18" charset="0"/>
            </a:endParaRPr>
          </a:p>
          <a:p>
            <a:pPr marL="288000" indent="0" algn="just">
              <a:lnSpc>
                <a:spcPct val="170000"/>
              </a:lnSpc>
              <a:spcBef>
                <a:spcPts val="0"/>
              </a:spcBef>
              <a:buNone/>
            </a:pPr>
            <a:r>
              <a:rPr lang="tr-TR" sz="8000" b="1" dirty="0">
                <a:solidFill>
                  <a:srgbClr val="FF0000"/>
                </a:solidFill>
                <a:cs typeface="Times New Roman" panose="02020603050405020304" pitchFamily="18" charset="0"/>
              </a:rPr>
              <a:t>Başarı yolunda </a:t>
            </a:r>
            <a:r>
              <a:rPr lang="tr-TR" sz="8000" dirty="0">
                <a:cs typeface="Times New Roman" panose="02020603050405020304" pitchFamily="18" charset="0"/>
              </a:rPr>
              <a:t>antrenörler, daha düşük fiziksel etkinliklerin konsantrasyonu sağladığını, daha yüksek düzeyde fiziksel etkinliklerin ise psi­kolojik gerginlikleri ortaya çıkardığını göz önüne alarak çalışmalıdır.</a:t>
            </a:r>
          </a:p>
        </p:txBody>
      </p:sp>
      <p:pic>
        <p:nvPicPr>
          <p:cNvPr id="3" name="Resim 2"/>
          <p:cNvPicPr>
            <a:picLocks noChangeAspect="1"/>
          </p:cNvPicPr>
          <p:nvPr/>
        </p:nvPicPr>
        <p:blipFill>
          <a:blip r:embed="rId2"/>
          <a:stretch>
            <a:fillRect/>
          </a:stretch>
        </p:blipFill>
        <p:spPr>
          <a:xfrm>
            <a:off x="8316416" y="0"/>
            <a:ext cx="746962" cy="949529"/>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8422" y="195486"/>
            <a:ext cx="792088" cy="702343"/>
          </a:xfrm>
          <a:prstGeom prst="rect">
            <a:avLst/>
          </a:prstGeom>
        </p:spPr>
      </p:pic>
    </p:spTree>
    <p:extLst>
      <p:ext uri="{BB962C8B-B14F-4D97-AF65-F5344CB8AC3E}">
        <p14:creationId xmlns:p14="http://schemas.microsoft.com/office/powerpoint/2010/main" val="213564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77500" lnSpcReduction="20000"/>
          </a:bodyPr>
          <a:lstStyle/>
          <a:p>
            <a:pPr algn="just">
              <a:lnSpc>
                <a:spcPct val="200000"/>
              </a:lnSpc>
              <a:buNone/>
            </a:pPr>
            <a:r>
              <a:rPr lang="tr-TR" sz="2000" dirty="0"/>
              <a:t>	</a:t>
            </a:r>
          </a:p>
          <a:p>
            <a:pPr algn="just">
              <a:lnSpc>
                <a:spcPct val="200000"/>
              </a:lnSpc>
              <a:buNone/>
            </a:pPr>
            <a:endParaRPr lang="tr-TR" sz="2000" dirty="0"/>
          </a:p>
          <a:p>
            <a:pPr marL="288000" indent="0" algn="just">
              <a:lnSpc>
                <a:spcPct val="160000"/>
              </a:lnSpc>
              <a:buNone/>
            </a:pPr>
            <a:r>
              <a:rPr lang="tr-TR" sz="2600" dirty="0">
                <a:cs typeface="Times New Roman" panose="02020603050405020304" pitchFamily="18" charset="0"/>
              </a:rPr>
              <a:t>Antrenman sertliği bölgelerine göre yapılan kuvvet alıştırmalarında; maksimum düzey­den fazla bir değerde örneğin, %105 den daha fazla olarak yapılan </a:t>
            </a:r>
            <a:r>
              <a:rPr lang="tr-TR" sz="2600" dirty="0" err="1">
                <a:cs typeface="Times New Roman" panose="02020603050405020304" pitchFamily="18" charset="0"/>
              </a:rPr>
              <a:t>izometrik</a:t>
            </a:r>
            <a:r>
              <a:rPr lang="tr-TR" sz="2600" dirty="0">
                <a:cs typeface="Times New Roman" panose="02020603050405020304" pitchFamily="18" charset="0"/>
              </a:rPr>
              <a:t> ya da ek­santrik kas çalışmalarında, antrenman sertliği de maksimal üstü (</a:t>
            </a:r>
            <a:r>
              <a:rPr lang="tr-TR" sz="2600" dirty="0" err="1">
                <a:cs typeface="Times New Roman" panose="02020603050405020304" pitchFamily="18" charset="0"/>
              </a:rPr>
              <a:t>süpermaksimal</a:t>
            </a:r>
            <a:r>
              <a:rPr lang="tr-TR" sz="2600" dirty="0">
                <a:cs typeface="Times New Roman" panose="02020603050405020304" pitchFamily="18" charset="0"/>
              </a:rPr>
              <a:t>) ola­rak değerlendirilir. </a:t>
            </a:r>
          </a:p>
          <a:p>
            <a:pPr marL="288000" indent="0" algn="just">
              <a:lnSpc>
                <a:spcPct val="160000"/>
              </a:lnSpc>
              <a:buNone/>
            </a:pPr>
            <a:endParaRPr lang="tr-TR" sz="1000" dirty="0">
              <a:cs typeface="Times New Roman" panose="02020603050405020304" pitchFamily="18" charset="0"/>
            </a:endParaRPr>
          </a:p>
          <a:p>
            <a:pPr marL="288000" indent="0" algn="just">
              <a:lnSpc>
                <a:spcPct val="160000"/>
              </a:lnSpc>
              <a:buNone/>
            </a:pPr>
            <a:r>
              <a:rPr lang="tr-TR" sz="2600" dirty="0">
                <a:cs typeface="Times New Roman" panose="02020603050405020304" pitchFamily="18" charset="0"/>
              </a:rPr>
              <a:t>Buna karşın dayanıklılık sporlarında sporcular, daha kısa mesafeleri daha yüksek hızlarda geçerek, gerçek yarış sırasında elde edilen ortalama hızın %125'i oranında daha fazla bir antrenman sertliği ile maksimal üstü yüklenmeler oluşturmaktadırlar.</a:t>
            </a:r>
          </a:p>
          <a:p>
            <a:pPr marL="288000" algn="ctr">
              <a:lnSpc>
                <a:spcPct val="160000"/>
              </a:lnSpc>
              <a:buNone/>
            </a:pP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267494"/>
            <a:ext cx="971600" cy="861517"/>
          </a:xfrm>
          <a:prstGeom prst="rect">
            <a:avLst/>
          </a:prstGeom>
        </p:spPr>
      </p:pic>
    </p:spTree>
    <p:extLst>
      <p:ext uri="{BB962C8B-B14F-4D97-AF65-F5344CB8AC3E}">
        <p14:creationId xmlns:p14="http://schemas.microsoft.com/office/powerpoint/2010/main" val="170808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algn="just">
              <a:lnSpc>
                <a:spcPct val="200000"/>
              </a:lnSpc>
              <a:buNone/>
            </a:pPr>
            <a:r>
              <a:rPr lang="tr-TR" sz="2000" dirty="0"/>
              <a:t>	</a:t>
            </a:r>
          </a:p>
          <a:p>
            <a:pPr algn="just">
              <a:lnSpc>
                <a:spcPct val="200000"/>
              </a:lnSpc>
              <a:buNone/>
            </a:pPr>
            <a:endParaRPr lang="tr-TR" sz="900" dirty="0"/>
          </a:p>
          <a:p>
            <a:pPr marL="288000" indent="0" algn="just">
              <a:lnSpc>
                <a:spcPct val="150000"/>
              </a:lnSpc>
              <a:spcBef>
                <a:spcPts val="0"/>
              </a:spcBef>
              <a:buNone/>
            </a:pPr>
            <a:r>
              <a:rPr lang="tr-TR" sz="2000" b="1" dirty="0">
                <a:solidFill>
                  <a:srgbClr val="FF0000"/>
                </a:solidFill>
                <a:cs typeface="Times New Roman" panose="02020603050405020304" pitchFamily="18" charset="0"/>
              </a:rPr>
              <a:t>Başarı yolunda </a:t>
            </a:r>
            <a:r>
              <a:rPr lang="tr-TR" sz="2000" dirty="0">
                <a:cs typeface="Times New Roman" panose="02020603050405020304" pitchFamily="18" charset="0"/>
              </a:rPr>
              <a:t>antrenör, dayanıklılığı geliştirmek için antrenman sertliğinin yüksek ve uzun süreli uygulandığı antrenmanların, çalışma kapasitesinin temelleri­ni oluşturduğunu, antrenman etkilerinin süresini belirlediğini ve sağlamlığını sağladığını bilerek bunun için değişik yaklaşımlar sergileyebilir.</a:t>
            </a:r>
          </a:p>
          <a:p>
            <a:pPr marL="288000" indent="0" algn="just">
              <a:lnSpc>
                <a:spcPct val="150000"/>
              </a:lnSpc>
              <a:spcBef>
                <a:spcPts val="0"/>
              </a:spcBef>
              <a:buNone/>
            </a:pPr>
            <a:endParaRPr lang="tr-TR" sz="900" dirty="0">
              <a:cs typeface="Times New Roman" panose="02020603050405020304" pitchFamily="18" charset="0"/>
            </a:endParaRPr>
          </a:p>
          <a:p>
            <a:pPr marL="288000" indent="0" algn="just">
              <a:lnSpc>
                <a:spcPct val="150000"/>
              </a:lnSpc>
              <a:spcBef>
                <a:spcPts val="0"/>
              </a:spcBef>
              <a:buNone/>
            </a:pPr>
            <a:r>
              <a:rPr lang="tr-TR" sz="1800" dirty="0">
                <a:cs typeface="Times New Roman" panose="02020603050405020304" pitchFamily="18" charset="0"/>
              </a:rPr>
              <a:t>-Her sette tekrar sayısını arttırmak ya da sertliği düşürürken mesafesini arttırmak</a:t>
            </a:r>
          </a:p>
          <a:p>
            <a:pPr marL="288000" indent="0" algn="just">
              <a:lnSpc>
                <a:spcPct val="150000"/>
              </a:lnSpc>
              <a:spcBef>
                <a:spcPts val="0"/>
              </a:spcBef>
              <a:buNone/>
            </a:pPr>
            <a:r>
              <a:rPr lang="tr-TR" sz="1800" dirty="0">
                <a:cs typeface="Times New Roman" panose="02020603050405020304" pitchFamily="18" charset="0"/>
              </a:rPr>
              <a:t>- Set sayısını, alıştırma sa­yısını ya da her ikisini birlikte arttırmak</a:t>
            </a:r>
          </a:p>
          <a:p>
            <a:pPr marL="288000" indent="0" algn="just">
              <a:lnSpc>
                <a:spcPct val="150000"/>
              </a:lnSpc>
              <a:spcBef>
                <a:spcPts val="0"/>
              </a:spcBef>
              <a:buNone/>
            </a:pPr>
            <a:r>
              <a:rPr lang="tr-TR" sz="1800" dirty="0">
                <a:cs typeface="Times New Roman" panose="02020603050405020304" pitchFamily="18" charset="0"/>
              </a:rPr>
              <a:t>-Yoğunluğu değiştirme (sıklığını, mikro döngü ya da antrenman gününde değişme)</a:t>
            </a: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7544" y="267494"/>
            <a:ext cx="936104" cy="830042"/>
          </a:xfrm>
          <a:prstGeom prst="rect">
            <a:avLst/>
          </a:prstGeom>
        </p:spPr>
      </p:pic>
    </p:spTree>
    <p:extLst>
      <p:ext uri="{BB962C8B-B14F-4D97-AF65-F5344CB8AC3E}">
        <p14:creationId xmlns:p14="http://schemas.microsoft.com/office/powerpoint/2010/main" val="320063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lnSpcReduction="10000"/>
          </a:bodyPr>
          <a:lstStyle/>
          <a:p>
            <a:pPr algn="just">
              <a:lnSpc>
                <a:spcPct val="200000"/>
              </a:lnSpc>
              <a:buNone/>
            </a:pPr>
            <a:r>
              <a:rPr lang="tr-TR" sz="2000" dirty="0"/>
              <a:t>	</a:t>
            </a:r>
          </a:p>
          <a:p>
            <a:pPr algn="just">
              <a:lnSpc>
                <a:spcPct val="200000"/>
              </a:lnSpc>
              <a:buNone/>
            </a:pPr>
            <a:endParaRPr lang="tr-TR" sz="900" dirty="0"/>
          </a:p>
          <a:p>
            <a:pPr marL="288000" indent="0" algn="just">
              <a:lnSpc>
                <a:spcPct val="160000"/>
              </a:lnSpc>
              <a:spcBef>
                <a:spcPts val="0"/>
              </a:spcBef>
              <a:buNone/>
            </a:pPr>
            <a:r>
              <a:rPr lang="tr-TR" sz="2000" dirty="0">
                <a:cs typeface="Times New Roman" panose="02020603050405020304" pitchFamily="18" charset="0"/>
              </a:rPr>
              <a:t>Yıllık antrenman dönemlemesinde kapsam ve sertlik değişimi, ant­renman evrelerine bağlı olarak da değişmektedir. </a:t>
            </a:r>
          </a:p>
          <a:p>
            <a:pPr marL="288000" indent="0" algn="just">
              <a:lnSpc>
                <a:spcPct val="160000"/>
              </a:lnSpc>
              <a:spcBef>
                <a:spcPts val="0"/>
              </a:spcBef>
              <a:buNone/>
            </a:pPr>
            <a:endParaRPr lang="tr-TR" sz="500" dirty="0">
              <a:cs typeface="Times New Roman" panose="02020603050405020304" pitchFamily="18" charset="0"/>
            </a:endParaRPr>
          </a:p>
          <a:p>
            <a:pPr marL="288000" indent="0" algn="just">
              <a:lnSpc>
                <a:spcPct val="160000"/>
              </a:lnSpc>
              <a:spcBef>
                <a:spcPts val="0"/>
              </a:spcBef>
              <a:buNone/>
            </a:pPr>
            <a:r>
              <a:rPr lang="tr-TR" sz="2000" dirty="0">
                <a:cs typeface="Times New Roman" panose="02020603050405020304" pitchFamily="18" charset="0"/>
              </a:rPr>
              <a:t>Sporculara sürekli olarak </a:t>
            </a:r>
            <a:r>
              <a:rPr lang="tr-TR" sz="2000" b="1" dirty="0">
                <a:cs typeface="Times New Roman" panose="02020603050405020304" pitchFamily="18" charset="0"/>
              </a:rPr>
              <a:t>yüksek kapsamlı antrenman </a:t>
            </a:r>
            <a:r>
              <a:rPr lang="tr-TR" sz="2000" dirty="0">
                <a:cs typeface="Times New Roman" panose="02020603050405020304" pitchFamily="18" charset="0"/>
              </a:rPr>
              <a:t>uygulandığında, dinçlik düzeyi azalır, verim düşer ve istenilen gelişme görülmez. </a:t>
            </a:r>
          </a:p>
          <a:p>
            <a:pPr marL="288000" indent="0" algn="just">
              <a:lnSpc>
                <a:spcPct val="160000"/>
              </a:lnSpc>
              <a:spcBef>
                <a:spcPts val="0"/>
              </a:spcBef>
              <a:buNone/>
            </a:pPr>
            <a:endParaRPr lang="tr-TR" sz="500" dirty="0">
              <a:cs typeface="Times New Roman" panose="02020603050405020304" pitchFamily="18" charset="0"/>
            </a:endParaRPr>
          </a:p>
          <a:p>
            <a:pPr marL="288000" indent="0" algn="just">
              <a:lnSpc>
                <a:spcPct val="160000"/>
              </a:lnSpc>
              <a:spcBef>
                <a:spcPts val="0"/>
              </a:spcBef>
              <a:buNone/>
            </a:pPr>
            <a:r>
              <a:rPr lang="tr-TR" sz="2000" dirty="0">
                <a:cs typeface="Times New Roman" panose="02020603050405020304" pitchFamily="18" charset="0"/>
              </a:rPr>
              <a:t>Eğer antrenman sertliği arttırılmaz ise sporcular sürekli olarak yarışmalar için gerekli olan antrenman sertliği altında bir sertlikte çalışır. Bu nedenle </a:t>
            </a:r>
            <a:r>
              <a:rPr lang="tr-TR" sz="2000" b="1" dirty="0">
                <a:solidFill>
                  <a:srgbClr val="FF0000"/>
                </a:solidFill>
                <a:cs typeface="Times New Roman" panose="02020603050405020304" pitchFamily="18" charset="0"/>
              </a:rPr>
              <a:t>başarı yolunda </a:t>
            </a:r>
            <a:r>
              <a:rPr lang="tr-TR" sz="2000" dirty="0">
                <a:cs typeface="Times New Roman" panose="02020603050405020304" pitchFamily="18" charset="0"/>
              </a:rPr>
              <a:t>antrenör, yıllık antrenman planının her aşamasın­da, antrenman kapsamı ve sertliği arasındaki ilişkiyi göz önüne almalıdır.</a:t>
            </a:r>
          </a:p>
          <a:p>
            <a:pPr marL="288000" indent="0" algn="just">
              <a:lnSpc>
                <a:spcPct val="170000"/>
              </a:lnSpc>
              <a:spcBef>
                <a:spcPts val="0"/>
              </a:spcBef>
              <a:buNone/>
            </a:pP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73194" y="0"/>
            <a:ext cx="890183" cy="113159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267494"/>
            <a:ext cx="864096" cy="766193"/>
          </a:xfrm>
          <a:prstGeom prst="rect">
            <a:avLst/>
          </a:prstGeom>
        </p:spPr>
      </p:pic>
    </p:spTree>
    <p:extLst>
      <p:ext uri="{BB962C8B-B14F-4D97-AF65-F5344CB8AC3E}">
        <p14:creationId xmlns:p14="http://schemas.microsoft.com/office/powerpoint/2010/main" val="119379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stretch>
            <a:fillRect/>
          </a:stretch>
        </p:blipFill>
        <p:spPr>
          <a:xfrm>
            <a:off x="-1" y="1131590"/>
            <a:ext cx="9144001" cy="2664296"/>
          </a:xfrm>
          <a:prstGeom prst="rect">
            <a:avLst/>
          </a:prstGeom>
        </p:spPr>
      </p:pic>
      <p:pic>
        <p:nvPicPr>
          <p:cNvPr id="3" name="Resim 2">
            <a:extLst>
              <a:ext uri="{FF2B5EF4-FFF2-40B4-BE49-F238E27FC236}">
                <a16:creationId xmlns:a16="http://schemas.microsoft.com/office/drawing/2014/main" id="{80B53A1E-4200-4767-BD12-EEDCF218C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2"/>
            <a:ext cx="9144000" cy="660400"/>
          </a:xfrm>
          <a:prstGeom prst="rect">
            <a:avLst/>
          </a:prstGeom>
        </p:spPr>
      </p:pic>
    </p:spTree>
    <p:extLst>
      <p:ext uri="{BB962C8B-B14F-4D97-AF65-F5344CB8AC3E}">
        <p14:creationId xmlns:p14="http://schemas.microsoft.com/office/powerpoint/2010/main" val="123479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25000" lnSpcReduction="20000"/>
          </a:bodyPr>
          <a:lstStyle/>
          <a:p>
            <a:pPr algn="just">
              <a:lnSpc>
                <a:spcPct val="200000"/>
              </a:lnSpc>
              <a:buNone/>
            </a:pPr>
            <a:r>
              <a:rPr lang="tr-TR" sz="2000" dirty="0"/>
              <a:t>	</a:t>
            </a:r>
          </a:p>
          <a:p>
            <a:pPr algn="just">
              <a:lnSpc>
                <a:spcPct val="200000"/>
              </a:lnSpc>
              <a:buNone/>
            </a:pPr>
            <a:endParaRPr lang="tr-TR" sz="3800" dirty="0"/>
          </a:p>
          <a:p>
            <a:pPr algn="just">
              <a:lnSpc>
                <a:spcPct val="200000"/>
              </a:lnSpc>
              <a:buNone/>
            </a:pPr>
            <a:endParaRPr lang="tr-TR" sz="2000" dirty="0"/>
          </a:p>
          <a:p>
            <a:pPr algn="just">
              <a:lnSpc>
                <a:spcPct val="200000"/>
              </a:lnSpc>
              <a:buNone/>
            </a:pPr>
            <a:endParaRPr lang="tr-TR" sz="2500" dirty="0"/>
          </a:p>
          <a:p>
            <a:pPr marL="288000" indent="0" algn="just">
              <a:lnSpc>
                <a:spcPct val="170000"/>
              </a:lnSpc>
              <a:spcBef>
                <a:spcPts val="0"/>
              </a:spcBef>
              <a:buNone/>
            </a:pPr>
            <a:r>
              <a:rPr lang="tr-TR" sz="7200" dirty="0">
                <a:cs typeface="Times New Roman" panose="02020603050405020304" pitchFamily="18" charset="0"/>
              </a:rPr>
              <a:t>Antrenman ile elde edilen fizyolojik ve psi­kolojik uyum değişiklikleri verimliliği etkiler. Genetik yapı, sağlık ve sporcu geçmişi gibi etmenlerde uyum niteliğini belirler.</a:t>
            </a:r>
          </a:p>
          <a:p>
            <a:pPr marL="288000" indent="0" algn="just">
              <a:lnSpc>
                <a:spcPct val="170000"/>
              </a:lnSpc>
              <a:spcBef>
                <a:spcPts val="0"/>
              </a:spcBef>
              <a:buNone/>
            </a:pPr>
            <a:endParaRPr lang="tr-TR" sz="3200" dirty="0">
              <a:cs typeface="Times New Roman" panose="02020603050405020304" pitchFamily="18" charset="0"/>
            </a:endParaRPr>
          </a:p>
          <a:p>
            <a:pPr marL="288000" indent="0" algn="just">
              <a:lnSpc>
                <a:spcPct val="170000"/>
              </a:lnSpc>
              <a:spcBef>
                <a:spcPts val="0"/>
              </a:spcBef>
              <a:buNone/>
            </a:pPr>
            <a:r>
              <a:rPr lang="tr-TR" sz="7200" dirty="0">
                <a:cs typeface="Times New Roman" panose="02020603050405020304" pitchFamily="18" charset="0"/>
              </a:rPr>
              <a:t>Antrenman yüklenmeleri ora­nı ile uyum düzeyleri ilişkilidir. </a:t>
            </a:r>
            <a:r>
              <a:rPr lang="tr-TR" sz="7200" b="1" dirty="0">
                <a:solidFill>
                  <a:srgbClr val="FF0000"/>
                </a:solidFill>
                <a:cs typeface="Times New Roman" panose="02020603050405020304" pitchFamily="18" charset="0"/>
              </a:rPr>
              <a:t>Başarı yolunda </a:t>
            </a:r>
            <a:r>
              <a:rPr lang="tr-TR" sz="7200" dirty="0">
                <a:cs typeface="Times New Roman" panose="02020603050405020304" pitchFamily="18" charset="0"/>
              </a:rPr>
              <a:t>antrenör, yüksek kapsamlı antrenman yapmış dayanıklılık sporcularına, uygulanacak düşük sertlikte yüklenmelerin, onların fizyolojik uyum ve verimliliklerine anlamlı bir değişiklik sağlamayacağını bilir.</a:t>
            </a:r>
            <a:endParaRPr lang="tr-TR" sz="7200" b="1" dirty="0">
              <a:solidFill>
                <a:srgbClr val="FF0000"/>
              </a:solidFill>
              <a:cs typeface="Times New Roman" panose="02020603050405020304" pitchFamily="18" charset="0"/>
            </a:endParaRPr>
          </a:p>
          <a:p>
            <a:pPr marL="288000" indent="0" algn="just">
              <a:lnSpc>
                <a:spcPct val="170000"/>
              </a:lnSpc>
              <a:spcBef>
                <a:spcPts val="0"/>
              </a:spcBef>
              <a:buNone/>
            </a:pPr>
            <a:endParaRPr lang="tr-TR" sz="3200" b="1" dirty="0">
              <a:solidFill>
                <a:srgbClr val="FF0000"/>
              </a:solidFill>
              <a:cs typeface="Times New Roman" panose="02020603050405020304" pitchFamily="18" charset="0"/>
            </a:endParaRPr>
          </a:p>
          <a:p>
            <a:pPr marL="288000" indent="0" algn="just">
              <a:lnSpc>
                <a:spcPct val="170000"/>
              </a:lnSpc>
              <a:spcBef>
                <a:spcPts val="0"/>
              </a:spcBef>
              <a:buNone/>
            </a:pPr>
            <a:r>
              <a:rPr lang="tr-TR" sz="7200" b="1" dirty="0">
                <a:solidFill>
                  <a:srgbClr val="FF0000"/>
                </a:solidFill>
                <a:cs typeface="Times New Roman" panose="02020603050405020304" pitchFamily="18" charset="0"/>
              </a:rPr>
              <a:t>Başarı yolunda </a:t>
            </a:r>
            <a:r>
              <a:rPr lang="tr-TR" sz="7200" dirty="0">
                <a:cs typeface="Times New Roman" panose="02020603050405020304" pitchFamily="18" charset="0"/>
              </a:rPr>
              <a:t>antrenör, sü­rekli bir uyum durumu için daha yüksek bir kapsam ya da sertlikte antrenmanlar tercih etmelidir. Yüklenme kapsamının büyümesi kas büyümesi ve uyumu üzerinde yüksek etkiler yaratarak verimliliği arttıracaktır.</a:t>
            </a:r>
          </a:p>
        </p:txBody>
      </p:sp>
      <p:pic>
        <p:nvPicPr>
          <p:cNvPr id="3" name="Resim 2"/>
          <p:cNvPicPr>
            <a:picLocks noChangeAspect="1"/>
          </p:cNvPicPr>
          <p:nvPr/>
        </p:nvPicPr>
        <p:blipFill>
          <a:blip r:embed="rId2"/>
          <a:stretch>
            <a:fillRect/>
          </a:stretch>
        </p:blipFill>
        <p:spPr>
          <a:xfrm>
            <a:off x="8244408" y="0"/>
            <a:ext cx="818970" cy="104106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1348" y="243705"/>
            <a:ext cx="872416" cy="773571"/>
          </a:xfrm>
          <a:prstGeom prst="rect">
            <a:avLst/>
          </a:prstGeom>
        </p:spPr>
      </p:pic>
    </p:spTree>
    <p:extLst>
      <p:ext uri="{BB962C8B-B14F-4D97-AF65-F5344CB8AC3E}">
        <p14:creationId xmlns:p14="http://schemas.microsoft.com/office/powerpoint/2010/main" val="148973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algn="just">
              <a:lnSpc>
                <a:spcPct val="200000"/>
              </a:lnSpc>
              <a:buNone/>
            </a:pPr>
            <a:r>
              <a:rPr lang="tr-TR" sz="2000" dirty="0"/>
              <a:t>	</a:t>
            </a:r>
          </a:p>
          <a:p>
            <a:pPr algn="just">
              <a:lnSpc>
                <a:spcPct val="200000"/>
              </a:lnSpc>
              <a:buNone/>
            </a:pPr>
            <a:endParaRPr lang="tr-TR" sz="1000" dirty="0"/>
          </a:p>
          <a:p>
            <a:pPr marL="288000" indent="0" algn="just">
              <a:lnSpc>
                <a:spcPct val="150000"/>
              </a:lnSpc>
              <a:buNone/>
            </a:pPr>
            <a:r>
              <a:rPr lang="tr-TR" sz="2000" dirty="0">
                <a:latin typeface="Times New Roman" panose="02020603050405020304" pitchFamily="18" charset="0"/>
                <a:cs typeface="Times New Roman" panose="02020603050405020304" pitchFamily="18" charset="0"/>
              </a:rPr>
              <a:t>Antrenman uyarılarının artışına bağlı olarak da fizyolojik uyumun düzeyi artar, buna bağlı olarak da sporcunun daha yüksek yüklenmelere dayanması kolaylaşır. </a:t>
            </a:r>
          </a:p>
          <a:p>
            <a:pPr marL="288000" indent="0" algn="just">
              <a:lnSpc>
                <a:spcPct val="150000"/>
              </a:lnSpc>
              <a:buNone/>
            </a:pPr>
            <a:endParaRPr lang="tr-TR" sz="800" dirty="0">
              <a:latin typeface="Times New Roman" panose="02020603050405020304" pitchFamily="18" charset="0"/>
              <a:cs typeface="Times New Roman" panose="02020603050405020304" pitchFamily="18" charset="0"/>
            </a:endParaRPr>
          </a:p>
          <a:p>
            <a:pPr marL="288000" indent="0" algn="just">
              <a:lnSpc>
                <a:spcPct val="150000"/>
              </a:lnSpc>
              <a:buNone/>
            </a:pPr>
            <a:r>
              <a:rPr lang="tr-TR" sz="2000" dirty="0">
                <a:latin typeface="Times New Roman" panose="02020603050405020304" pitchFamily="18" charset="0"/>
                <a:cs typeface="Times New Roman" panose="02020603050405020304" pitchFamily="18" charset="0"/>
              </a:rPr>
              <a:t>Buna karşın sürekli olarak benzer antrenman yüklenmeleri durumunda, önemli ölçüde fizyolojik değişimlerde düşme oluşmaktadır. Buna bağlı olarak da fizyolojik uyum düzeyi azalmaktadır. Aşamalı artan yüklenme yaklaşımın­da önerildiği gibi; fizyolojik uyumun sürdürülmesi için dış yükler ya da çalışma yüklen­mesi aşamalı bir biçimde arttırılmalıdır.</a:t>
            </a:r>
          </a:p>
          <a:p>
            <a:pPr marL="288000" indent="0" algn="just">
              <a:lnSpc>
                <a:spcPct val="150000"/>
              </a:lnSpc>
              <a:buNone/>
            </a:pPr>
            <a:endParaRPr lang="tr-TR" sz="2000" dirty="0">
              <a:latin typeface="Times New Roman" panose="02020603050405020304" pitchFamily="18" charset="0"/>
              <a:cs typeface="Times New Roman" panose="02020603050405020304" pitchFamily="18" charset="0"/>
            </a:endParaRPr>
          </a:p>
          <a:p>
            <a:pPr marL="288000" algn="ctr">
              <a:lnSpc>
                <a:spcPct val="200000"/>
              </a:lnSpc>
              <a:buNone/>
            </a:pP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7544" y="267494"/>
            <a:ext cx="971600" cy="861517"/>
          </a:xfrm>
          <a:prstGeom prst="rect">
            <a:avLst/>
          </a:prstGeom>
        </p:spPr>
      </p:pic>
    </p:spTree>
    <p:extLst>
      <p:ext uri="{BB962C8B-B14F-4D97-AF65-F5344CB8AC3E}">
        <p14:creationId xmlns:p14="http://schemas.microsoft.com/office/powerpoint/2010/main" val="361473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92500" lnSpcReduction="10000"/>
          </a:bodyPr>
          <a:lstStyle/>
          <a:p>
            <a:pPr algn="just">
              <a:lnSpc>
                <a:spcPct val="200000"/>
              </a:lnSpc>
              <a:buNone/>
            </a:pPr>
            <a:r>
              <a:rPr lang="tr-TR" sz="2000" dirty="0"/>
              <a:t>	</a:t>
            </a:r>
          </a:p>
          <a:p>
            <a:pPr algn="just">
              <a:lnSpc>
                <a:spcPct val="200000"/>
              </a:lnSpc>
              <a:buNone/>
            </a:pPr>
            <a:endParaRPr lang="tr-TR" sz="1100" dirty="0"/>
          </a:p>
          <a:p>
            <a:pPr marL="288000" indent="0" algn="just">
              <a:lnSpc>
                <a:spcPct val="160000"/>
              </a:lnSpc>
              <a:spcBef>
                <a:spcPts val="0"/>
              </a:spcBef>
              <a:spcAft>
                <a:spcPts val="600"/>
              </a:spcAft>
              <a:buNone/>
            </a:pPr>
            <a:r>
              <a:rPr lang="tr-TR" sz="2000" dirty="0">
                <a:latin typeface="Times New Roman" panose="02020603050405020304" pitchFamily="18" charset="0"/>
                <a:cs typeface="Times New Roman" panose="02020603050405020304" pitchFamily="18" charset="0"/>
              </a:rPr>
              <a:t>Şayet antrenman yükleri önemli oranda azaltılır ise antrenman etkileri de azalır ve bir gerileme evresi başlar. Buna karşın, toparlanmayı sağlamak ya da bazı durumlar için  sporcunun antrenman yükleri planlı olarak azaltılabilir. </a:t>
            </a:r>
          </a:p>
          <a:p>
            <a:pPr marL="288000" indent="0" algn="just">
              <a:lnSpc>
                <a:spcPct val="160000"/>
              </a:lnSpc>
              <a:spcBef>
                <a:spcPts val="0"/>
              </a:spcBef>
              <a:spcAft>
                <a:spcPts val="600"/>
              </a:spcAft>
              <a:buNone/>
            </a:pPr>
            <a:r>
              <a:rPr lang="tr-TR" sz="2000" dirty="0">
                <a:latin typeface="Times New Roman" panose="02020603050405020304" pitchFamily="18" charset="0"/>
                <a:cs typeface="Times New Roman" panose="02020603050405020304" pitchFamily="18" charset="0"/>
              </a:rPr>
              <a:t>Antrenman yükünün düşürülmediği durumlarda uzun süreli eşik altında yapılan yüklenmelerden dolayı fizyolojik uyum düzeyinde azalır. </a:t>
            </a:r>
          </a:p>
          <a:p>
            <a:pPr marL="288000" indent="0" algn="just">
              <a:lnSpc>
                <a:spcPct val="160000"/>
              </a:lnSpc>
              <a:spcBef>
                <a:spcPts val="0"/>
              </a:spcBef>
              <a:spcAft>
                <a:spcPts val="600"/>
              </a:spcAft>
              <a:buNone/>
            </a:pPr>
            <a:r>
              <a:rPr lang="tr-TR" sz="2000" b="1" dirty="0">
                <a:solidFill>
                  <a:srgbClr val="FF0000"/>
                </a:solidFill>
                <a:latin typeface="Times New Roman" panose="02020603050405020304" pitchFamily="18" charset="0"/>
                <a:cs typeface="Times New Roman" panose="02020603050405020304" pitchFamily="18" charset="0"/>
              </a:rPr>
              <a:t>Başarı yolunda </a:t>
            </a:r>
            <a:r>
              <a:rPr lang="tr-TR" sz="2000" dirty="0">
                <a:latin typeface="Times New Roman" panose="02020603050405020304" pitchFamily="18" charset="0"/>
                <a:cs typeface="Times New Roman" panose="02020603050405020304" pitchFamily="18" charset="0"/>
              </a:rPr>
              <a:t>antrenör, yıllık planlama içerisindeki geçiş döneminin uzun süreyi kapsadığı durumda, geçiş dönemi antrenman içeriğinde, aktif toparlanma önlemle­ri yerine pasif toparlanma önlemleri daha fazla yer alıyorsa, hazırlık ve yarışma dönemle­rinde kazanılmış olan uyum düzeylerinin gerileyeceğini ya da kaybolacağını bilir.</a:t>
            </a:r>
          </a:p>
          <a:p>
            <a:pPr marL="288000" algn="just">
              <a:lnSpc>
                <a:spcPct val="200000"/>
              </a:lnSpc>
              <a:buNone/>
            </a:pPr>
            <a:endParaRPr lang="tr-TR" sz="2000" dirty="0">
              <a:latin typeface="Times New Roman" panose="02020603050405020304" pitchFamily="18" charset="0"/>
              <a:cs typeface="Times New Roman" panose="02020603050405020304" pitchFamily="18" charset="0"/>
            </a:endParaRPr>
          </a:p>
          <a:p>
            <a:pPr marL="288000" algn="ctr">
              <a:lnSpc>
                <a:spcPct val="200000"/>
              </a:lnSpc>
              <a:buNone/>
            </a:pP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181309"/>
            <a:ext cx="971600" cy="861517"/>
          </a:xfrm>
          <a:prstGeom prst="rect">
            <a:avLst/>
          </a:prstGeom>
        </p:spPr>
      </p:pic>
    </p:spTree>
    <p:extLst>
      <p:ext uri="{BB962C8B-B14F-4D97-AF65-F5344CB8AC3E}">
        <p14:creationId xmlns:p14="http://schemas.microsoft.com/office/powerpoint/2010/main" val="271538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92500"/>
          </a:bodyPr>
          <a:lstStyle/>
          <a:p>
            <a:pPr marL="288000" indent="0" algn="just">
              <a:lnSpc>
                <a:spcPct val="170000"/>
              </a:lnSpc>
              <a:spcBef>
                <a:spcPts val="0"/>
              </a:spcBef>
              <a:buNone/>
            </a:pPr>
            <a:r>
              <a:rPr lang="tr-TR" sz="2000" dirty="0"/>
              <a:t>	</a:t>
            </a:r>
          </a:p>
          <a:p>
            <a:pPr marL="288000" indent="0" algn="just">
              <a:lnSpc>
                <a:spcPct val="170000"/>
              </a:lnSpc>
              <a:spcBef>
                <a:spcPts val="0"/>
              </a:spcBef>
              <a:buNone/>
            </a:pPr>
            <a:endParaRPr lang="tr-TR" sz="900" dirty="0"/>
          </a:p>
          <a:p>
            <a:pPr marL="288000" indent="0" algn="just">
              <a:lnSpc>
                <a:spcPct val="160000"/>
              </a:lnSpc>
              <a:spcBef>
                <a:spcPts val="0"/>
              </a:spcBef>
              <a:buNone/>
            </a:pPr>
            <a:r>
              <a:rPr lang="tr-TR" sz="2400" dirty="0">
                <a:cs typeface="Times New Roman" panose="02020603050405020304" pitchFamily="18" charset="0"/>
              </a:rPr>
              <a:t>Antrenman yoğunluğu (sıklık), antrenman birimlerinin sıklığı, dağılımı ya da birim zaman içerisinde sporcunun gerçekleştirdiği bir dizi tekrarın uygulanma sıklığı olarak tanımlan­ır. </a:t>
            </a:r>
          </a:p>
          <a:p>
            <a:pPr marL="288000" indent="0" algn="just">
              <a:lnSpc>
                <a:spcPct val="160000"/>
              </a:lnSpc>
              <a:spcBef>
                <a:spcPts val="0"/>
              </a:spcBef>
              <a:buNone/>
            </a:pPr>
            <a:endParaRPr lang="tr-TR" sz="1100" dirty="0">
              <a:cs typeface="Times New Roman" panose="02020603050405020304" pitchFamily="18" charset="0"/>
            </a:endParaRPr>
          </a:p>
          <a:p>
            <a:pPr marL="288000" indent="0" algn="just">
              <a:lnSpc>
                <a:spcPct val="160000"/>
              </a:lnSpc>
              <a:spcBef>
                <a:spcPts val="0"/>
              </a:spcBef>
              <a:buNone/>
            </a:pPr>
            <a:r>
              <a:rPr lang="tr-TR" sz="2400" b="1" dirty="0">
                <a:solidFill>
                  <a:srgbClr val="FF0000"/>
                </a:solidFill>
                <a:cs typeface="Times New Roman" panose="02020603050405020304" pitchFamily="18" charset="0"/>
              </a:rPr>
              <a:t>Başarı yolunda </a:t>
            </a:r>
            <a:r>
              <a:rPr lang="tr-TR" sz="2400" dirty="0">
                <a:cs typeface="Times New Roman" panose="02020603050405020304" pitchFamily="18" charset="0"/>
              </a:rPr>
              <a:t>antrenör, antrenman yoğunluğu­nun artmasına bağlı olarak, çalışma ve dinlenme arasında dengeyi sağlayarak, aşırı antrenman düzeyine yol açabilecek bir aşırı yorgunluk oluşumunun önüne geçmelidir.</a:t>
            </a:r>
          </a:p>
          <a:p>
            <a:pPr marL="288000" indent="0" algn="just">
              <a:lnSpc>
                <a:spcPct val="170000"/>
              </a:lnSpc>
              <a:spcBef>
                <a:spcPts val="0"/>
              </a:spcBef>
              <a:buNone/>
            </a:pPr>
            <a:endParaRPr lang="tr-TR" sz="2000" dirty="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316416" y="0"/>
            <a:ext cx="746962" cy="949529"/>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7544" y="186128"/>
            <a:ext cx="864096" cy="766193"/>
          </a:xfrm>
          <a:prstGeom prst="rect">
            <a:avLst/>
          </a:prstGeom>
        </p:spPr>
      </p:pic>
    </p:spTree>
    <p:extLst>
      <p:ext uri="{BB962C8B-B14F-4D97-AF65-F5344CB8AC3E}">
        <p14:creationId xmlns:p14="http://schemas.microsoft.com/office/powerpoint/2010/main" val="1463936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55000" lnSpcReduction="20000"/>
          </a:bodyPr>
          <a:lstStyle/>
          <a:p>
            <a:pPr marL="288000" indent="0" algn="just">
              <a:lnSpc>
                <a:spcPct val="170000"/>
              </a:lnSpc>
              <a:spcBef>
                <a:spcPts val="0"/>
              </a:spcBef>
              <a:buNone/>
            </a:pPr>
            <a:r>
              <a:rPr lang="tr-TR" sz="2000" dirty="0"/>
              <a:t>	</a:t>
            </a:r>
          </a:p>
          <a:p>
            <a:pPr marL="288000" indent="0" algn="just">
              <a:lnSpc>
                <a:spcPct val="170000"/>
              </a:lnSpc>
              <a:spcBef>
                <a:spcPts val="0"/>
              </a:spcBef>
              <a:buNone/>
            </a:pPr>
            <a:endParaRPr lang="tr-TR" sz="2000" dirty="0"/>
          </a:p>
          <a:p>
            <a:pPr marL="288000" indent="0" algn="just">
              <a:lnSpc>
                <a:spcPct val="170000"/>
              </a:lnSpc>
              <a:spcBef>
                <a:spcPts val="0"/>
              </a:spcBef>
              <a:buNone/>
            </a:pPr>
            <a:endParaRPr lang="tr-TR" sz="2000" dirty="0"/>
          </a:p>
          <a:p>
            <a:pPr marL="288000" indent="0" algn="just">
              <a:lnSpc>
                <a:spcPct val="170000"/>
              </a:lnSpc>
              <a:spcBef>
                <a:spcPts val="0"/>
              </a:spcBef>
              <a:buNone/>
            </a:pPr>
            <a:endParaRPr lang="tr-TR" sz="900" dirty="0"/>
          </a:p>
          <a:p>
            <a:pPr marL="288000" indent="0" algn="just">
              <a:lnSpc>
                <a:spcPct val="170000"/>
              </a:lnSpc>
              <a:spcBef>
                <a:spcPts val="0"/>
              </a:spcBef>
              <a:buNone/>
            </a:pPr>
            <a:r>
              <a:rPr lang="tr-TR" sz="3800" dirty="0">
                <a:cs typeface="Times New Roman" panose="02020603050405020304" pitchFamily="18" charset="0"/>
              </a:rPr>
              <a:t>Uygulanan antrenman kapsamı ve sertliği, sonraki antrenman birimi için gerekli olan sürenin belirlenmesinde önemli bir rol oynar. </a:t>
            </a:r>
          </a:p>
          <a:p>
            <a:pPr marL="288000" indent="0" algn="just">
              <a:lnSpc>
                <a:spcPct val="170000"/>
              </a:lnSpc>
              <a:spcBef>
                <a:spcPts val="0"/>
              </a:spcBef>
              <a:buNone/>
            </a:pPr>
            <a:endParaRPr lang="tr-TR" sz="900" dirty="0">
              <a:cs typeface="Times New Roman" panose="02020603050405020304" pitchFamily="18" charset="0"/>
            </a:endParaRPr>
          </a:p>
          <a:p>
            <a:pPr marL="288000" indent="0" algn="just">
              <a:lnSpc>
                <a:spcPct val="170000"/>
              </a:lnSpc>
              <a:spcBef>
                <a:spcPts val="0"/>
              </a:spcBef>
              <a:buNone/>
            </a:pPr>
            <a:r>
              <a:rPr lang="tr-TR" sz="3800" dirty="0">
                <a:cs typeface="Times New Roman" panose="02020603050405020304" pitchFamily="18" charset="0"/>
              </a:rPr>
              <a:t>Sertlik ve kapsam bakımından çok yüksek düzeyde antrenmanlar, benzer biçimde verim düzeyinin yenilen­mesi için gerekli olan toparlanma süresini de arttırır. </a:t>
            </a:r>
          </a:p>
          <a:p>
            <a:pPr marL="288000" indent="0" algn="just">
              <a:lnSpc>
                <a:spcPct val="170000"/>
              </a:lnSpc>
              <a:spcBef>
                <a:spcPts val="0"/>
              </a:spcBef>
              <a:buNone/>
            </a:pPr>
            <a:endParaRPr lang="tr-TR" sz="1100" dirty="0">
              <a:cs typeface="Times New Roman" panose="02020603050405020304" pitchFamily="18" charset="0"/>
            </a:endParaRPr>
          </a:p>
          <a:p>
            <a:pPr marL="288000" indent="0" algn="just">
              <a:lnSpc>
                <a:spcPct val="170000"/>
              </a:lnSpc>
              <a:spcBef>
                <a:spcPts val="0"/>
              </a:spcBef>
              <a:buNone/>
            </a:pPr>
            <a:r>
              <a:rPr lang="tr-TR" sz="3800" dirty="0">
                <a:cs typeface="Times New Roman" panose="02020603050405020304" pitchFamily="18" charset="0"/>
              </a:rPr>
              <a:t>Ayrıca sporcunun antrenman durumu, takvim yaşı, sporcunun besin gereksinimleri ve kullandığı toparlanma yöntemleri antrenmandan sonraki yenilenme düzeyini etkiler. </a:t>
            </a:r>
          </a:p>
          <a:p>
            <a:pPr marL="288000" indent="0" algn="just">
              <a:lnSpc>
                <a:spcPct val="170000"/>
              </a:lnSpc>
              <a:spcBef>
                <a:spcPts val="0"/>
              </a:spcBef>
              <a:buNone/>
            </a:pPr>
            <a:endParaRPr lang="tr-TR" sz="3400" dirty="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73194" y="0"/>
            <a:ext cx="890183" cy="113159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6104" y="195486"/>
            <a:ext cx="983163" cy="871770"/>
          </a:xfrm>
          <a:prstGeom prst="rect">
            <a:avLst/>
          </a:prstGeom>
        </p:spPr>
      </p:pic>
    </p:spTree>
    <p:extLst>
      <p:ext uri="{BB962C8B-B14F-4D97-AF65-F5344CB8AC3E}">
        <p14:creationId xmlns:p14="http://schemas.microsoft.com/office/powerpoint/2010/main" val="43813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lnSpcReduction="10000"/>
          </a:bodyPr>
          <a:lstStyle/>
          <a:p>
            <a:pPr marL="288000" indent="0" algn="just">
              <a:lnSpc>
                <a:spcPct val="170000"/>
              </a:lnSpc>
              <a:spcBef>
                <a:spcPts val="0"/>
              </a:spcBef>
              <a:buNone/>
            </a:pPr>
            <a:endParaRPr lang="tr-TR" sz="2000" dirty="0"/>
          </a:p>
          <a:p>
            <a:pPr marL="288000" indent="0" algn="just">
              <a:lnSpc>
                <a:spcPct val="170000"/>
              </a:lnSpc>
              <a:spcBef>
                <a:spcPts val="0"/>
              </a:spcBef>
              <a:buNone/>
            </a:pPr>
            <a:endParaRPr lang="tr-TR" sz="1400" dirty="0"/>
          </a:p>
          <a:p>
            <a:pPr marL="288000" indent="0" algn="just">
              <a:lnSpc>
                <a:spcPct val="150000"/>
              </a:lnSpc>
              <a:spcBef>
                <a:spcPts val="0"/>
              </a:spcBef>
              <a:buNone/>
            </a:pPr>
            <a:r>
              <a:rPr lang="tr-TR" sz="2000" b="1" dirty="0">
                <a:solidFill>
                  <a:srgbClr val="FF0000"/>
                </a:solidFill>
                <a:cs typeface="Times New Roman" panose="02020603050405020304" pitchFamily="18" charset="0"/>
              </a:rPr>
              <a:t>Başarı yolunda </a:t>
            </a:r>
            <a:r>
              <a:rPr lang="tr-TR" sz="2000" dirty="0">
                <a:cs typeface="Times New Roman" panose="02020603050405020304" pitchFamily="18" charset="0"/>
              </a:rPr>
              <a:t>antrenör; birbirini tamamlayan, kapsam, sertlik ve yoğunluk öğelerinden her­hangi biri üzerinde fazla durulması halinde sporcunun bedine zarar verebileceğini bilmelidir. </a:t>
            </a:r>
          </a:p>
          <a:p>
            <a:pPr marL="288000" indent="0" algn="just">
              <a:lnSpc>
                <a:spcPct val="150000"/>
              </a:lnSpc>
              <a:spcBef>
                <a:spcPts val="0"/>
              </a:spcBef>
              <a:buNone/>
            </a:pPr>
            <a:endParaRPr lang="tr-TR" sz="800" dirty="0">
              <a:cs typeface="Times New Roman" panose="02020603050405020304" pitchFamily="18" charset="0"/>
            </a:endParaRPr>
          </a:p>
          <a:p>
            <a:pPr marL="288000" indent="0" algn="just">
              <a:lnSpc>
                <a:spcPct val="150000"/>
              </a:lnSpc>
              <a:spcBef>
                <a:spcPts val="0"/>
              </a:spcBef>
              <a:buNone/>
            </a:pPr>
            <a:r>
              <a:rPr lang="tr-TR" sz="2000" b="1" dirty="0">
                <a:solidFill>
                  <a:srgbClr val="FF0000"/>
                </a:solidFill>
                <a:cs typeface="Times New Roman" panose="02020603050405020304" pitchFamily="18" charset="0"/>
              </a:rPr>
              <a:t>Başarı yolunda </a:t>
            </a:r>
            <a:r>
              <a:rPr lang="tr-TR" sz="2000" dirty="0">
                <a:cs typeface="Times New Roman" panose="02020603050405020304" pitchFamily="18" charset="0"/>
              </a:rPr>
              <a:t>antrenör, dayanıklılığın geliştirilmesi gerektiği bir spor dalında, bir antrenmanda aynı zorluk derece­sini korumayı düşünüyorsa, bu durumda antrenman kapsamının arttırılmasını öne alması gerektiğini bilmelidir. Bu kapsam artışı ile birlikte antrenör, antrenman sertliğinin nasıl azaltılacağına ve antrenman yoğunluğunun nasıl arttırılacağını da göz önüne almak zorundadır.</a:t>
            </a:r>
          </a:p>
        </p:txBody>
      </p:sp>
      <p:pic>
        <p:nvPicPr>
          <p:cNvPr id="3" name="Resim 2"/>
          <p:cNvPicPr>
            <a:picLocks noChangeAspect="1"/>
          </p:cNvPicPr>
          <p:nvPr/>
        </p:nvPicPr>
        <p:blipFill>
          <a:blip r:embed="rId2"/>
          <a:stretch>
            <a:fillRect/>
          </a:stretch>
        </p:blipFill>
        <p:spPr>
          <a:xfrm>
            <a:off x="8244408" y="0"/>
            <a:ext cx="818970" cy="104106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9552" y="195486"/>
            <a:ext cx="864096" cy="766193"/>
          </a:xfrm>
          <a:prstGeom prst="rect">
            <a:avLst/>
          </a:prstGeom>
        </p:spPr>
      </p:pic>
    </p:spTree>
    <p:extLst>
      <p:ext uri="{BB962C8B-B14F-4D97-AF65-F5344CB8AC3E}">
        <p14:creationId xmlns:p14="http://schemas.microsoft.com/office/powerpoint/2010/main" val="192918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92500"/>
          </a:bodyPr>
          <a:lstStyle/>
          <a:p>
            <a:pPr marL="288000" indent="0" algn="just">
              <a:lnSpc>
                <a:spcPct val="170000"/>
              </a:lnSpc>
              <a:buNone/>
            </a:pPr>
            <a:r>
              <a:rPr lang="tr-TR" sz="2000" dirty="0"/>
              <a:t>	</a:t>
            </a:r>
          </a:p>
          <a:p>
            <a:pPr marL="288000" indent="0" algn="just">
              <a:lnSpc>
                <a:spcPct val="170000"/>
              </a:lnSpc>
              <a:buNone/>
            </a:pPr>
            <a:endParaRPr lang="tr-TR" sz="1400" dirty="0"/>
          </a:p>
          <a:p>
            <a:pPr marL="288000" indent="0" algn="just">
              <a:lnSpc>
                <a:spcPct val="150000"/>
              </a:lnSpc>
              <a:buNone/>
            </a:pPr>
            <a:r>
              <a:rPr lang="tr-TR" sz="2000" dirty="0">
                <a:cs typeface="Times New Roman" panose="02020603050405020304" pitchFamily="18" charset="0"/>
              </a:rPr>
              <a:t>İş yükü, fizyolojik uyarımları sağlamak ve buna bağlı olarak yüksek düzeyde verimlilik için uygulanan fiziksel, teknik, taktik antrenman içeriklerini kapsar. </a:t>
            </a:r>
          </a:p>
          <a:p>
            <a:pPr marL="288000" indent="0" algn="just">
              <a:lnSpc>
                <a:spcPct val="150000"/>
              </a:lnSpc>
              <a:buNone/>
            </a:pPr>
            <a:endParaRPr lang="tr-TR" sz="500" dirty="0">
              <a:cs typeface="Times New Roman" panose="02020603050405020304" pitchFamily="18" charset="0"/>
            </a:endParaRPr>
          </a:p>
          <a:p>
            <a:pPr marL="288000" indent="0" algn="just">
              <a:lnSpc>
                <a:spcPct val="150000"/>
              </a:lnSpc>
              <a:buNone/>
            </a:pPr>
            <a:r>
              <a:rPr lang="tr-TR" sz="2000" b="1" dirty="0">
                <a:solidFill>
                  <a:srgbClr val="FF0000"/>
                </a:solidFill>
                <a:cs typeface="Times New Roman" panose="02020603050405020304" pitchFamily="18" charset="0"/>
              </a:rPr>
              <a:t>Başarı yolunda </a:t>
            </a:r>
            <a:r>
              <a:rPr lang="tr-TR" sz="2000" dirty="0">
                <a:cs typeface="Times New Roman" panose="02020603050405020304" pitchFamily="18" charset="0"/>
              </a:rPr>
              <a:t>her sporcu için iş yükü, antrenman kapsamı, sertliği ve yoğunluğunun değişiminden dolayı bireysel olarak belirlenmeli, iş yükü artışı, bir günde birden fazla antrenman uygulanması ve mikro döngüdeki antrenman sayısının arttırılması ile sağlanır.</a:t>
            </a:r>
          </a:p>
          <a:p>
            <a:pPr marL="288000" indent="0" algn="just">
              <a:lnSpc>
                <a:spcPct val="150000"/>
              </a:lnSpc>
              <a:buNone/>
            </a:pPr>
            <a:endParaRPr lang="tr-TR" sz="500" dirty="0">
              <a:cs typeface="Times New Roman" panose="02020603050405020304" pitchFamily="18" charset="0"/>
            </a:endParaRPr>
          </a:p>
          <a:p>
            <a:pPr marL="288000" indent="0" algn="just">
              <a:lnSpc>
                <a:spcPct val="150000"/>
              </a:lnSpc>
              <a:buNone/>
            </a:pPr>
            <a:r>
              <a:rPr lang="tr-TR" sz="2000" b="1" dirty="0">
                <a:solidFill>
                  <a:srgbClr val="FF0000"/>
                </a:solidFill>
                <a:cs typeface="Times New Roman" panose="02020603050405020304" pitchFamily="18" charset="0"/>
              </a:rPr>
              <a:t>Başarı yolunda </a:t>
            </a:r>
            <a:r>
              <a:rPr lang="tr-TR" sz="2000" dirty="0">
                <a:cs typeface="Times New Roman" panose="02020603050405020304" pitchFamily="18" charset="0"/>
              </a:rPr>
              <a:t>antrenör,</a:t>
            </a:r>
            <a:r>
              <a:rPr lang="tr-TR" sz="2000" b="1" dirty="0">
                <a:solidFill>
                  <a:srgbClr val="FF0000"/>
                </a:solidFill>
                <a:cs typeface="Times New Roman" panose="02020603050405020304" pitchFamily="18" charset="0"/>
              </a:rPr>
              <a:t> </a:t>
            </a:r>
            <a:r>
              <a:rPr lang="tr-TR" sz="2000" dirty="0">
                <a:cs typeface="Times New Roman" panose="02020603050405020304" pitchFamily="18" charset="0"/>
              </a:rPr>
              <a:t>antrenman kapsam, sertlik ve yoğunluklarını aşırı antrenman durumu oluşmaması bakımından aşamalı olarak artırmalıdırlar.</a:t>
            </a:r>
          </a:p>
          <a:p>
            <a:pPr marL="288000" indent="0" algn="just">
              <a:lnSpc>
                <a:spcPct val="170000"/>
              </a:lnSpc>
              <a:buNone/>
            </a:pPr>
            <a:endParaRPr lang="tr-TR" sz="2000" dirty="0">
              <a:latin typeface="Times New Roman" panose="02020603050405020304" pitchFamily="18" charset="0"/>
              <a:cs typeface="Times New Roman" panose="02020603050405020304" pitchFamily="18" charset="0"/>
            </a:endParaRPr>
          </a:p>
          <a:p>
            <a:pPr marL="288000" indent="0" algn="just">
              <a:lnSpc>
                <a:spcPct val="170000"/>
              </a:lnSpc>
              <a:buNone/>
            </a:pPr>
            <a:endParaRPr lang="tr-TR" sz="2000" dirty="0">
              <a:latin typeface="Times New Roman" panose="02020603050405020304" pitchFamily="18" charset="0"/>
              <a:cs typeface="Times New Roman" panose="02020603050405020304" pitchFamily="18" charset="0"/>
            </a:endParaRPr>
          </a:p>
          <a:p>
            <a:pPr marL="288000" indent="0" algn="just">
              <a:lnSpc>
                <a:spcPct val="170000"/>
              </a:lnSpc>
              <a:buNone/>
            </a:pP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197047"/>
            <a:ext cx="936104" cy="830042"/>
          </a:xfrm>
          <a:prstGeom prst="rect">
            <a:avLst/>
          </a:prstGeom>
        </p:spPr>
      </p:pic>
    </p:spTree>
    <p:extLst>
      <p:ext uri="{BB962C8B-B14F-4D97-AF65-F5344CB8AC3E}">
        <p14:creationId xmlns:p14="http://schemas.microsoft.com/office/powerpoint/2010/main" val="130624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25000" lnSpcReduction="20000"/>
          </a:bodyPr>
          <a:lstStyle/>
          <a:p>
            <a:pPr algn="just">
              <a:lnSpc>
                <a:spcPct val="200000"/>
              </a:lnSpc>
              <a:buNone/>
            </a:pPr>
            <a:r>
              <a:rPr lang="tr-TR" sz="2000" dirty="0"/>
              <a:t>	</a:t>
            </a:r>
          </a:p>
          <a:p>
            <a:pPr algn="just">
              <a:lnSpc>
                <a:spcPct val="200000"/>
              </a:lnSpc>
              <a:buNone/>
            </a:pPr>
            <a:endParaRPr lang="tr-TR" sz="2000" dirty="0"/>
          </a:p>
          <a:p>
            <a:pPr algn="just">
              <a:lnSpc>
                <a:spcPct val="200000"/>
              </a:lnSpc>
              <a:buNone/>
            </a:pPr>
            <a:endParaRPr lang="tr-TR" sz="2000" dirty="0"/>
          </a:p>
          <a:p>
            <a:pPr algn="just">
              <a:lnSpc>
                <a:spcPct val="200000"/>
              </a:lnSpc>
              <a:buNone/>
            </a:pPr>
            <a:endParaRPr lang="tr-TR" sz="2000" dirty="0"/>
          </a:p>
          <a:p>
            <a:pPr algn="just">
              <a:lnSpc>
                <a:spcPct val="200000"/>
              </a:lnSpc>
              <a:buNone/>
            </a:pPr>
            <a:endParaRPr lang="tr-TR" sz="2000" dirty="0"/>
          </a:p>
          <a:p>
            <a:pPr marL="288000" indent="0" algn="just">
              <a:lnSpc>
                <a:spcPct val="170000"/>
              </a:lnSpc>
              <a:spcBef>
                <a:spcPts val="0"/>
              </a:spcBef>
              <a:buNone/>
            </a:pPr>
            <a:endParaRPr lang="tr-TR" sz="5500" dirty="0">
              <a:cs typeface="Times New Roman" panose="02020603050405020304" pitchFamily="18" charset="0"/>
            </a:endParaRPr>
          </a:p>
          <a:p>
            <a:pPr marL="288000" indent="0" algn="just">
              <a:lnSpc>
                <a:spcPct val="170000"/>
              </a:lnSpc>
              <a:spcBef>
                <a:spcPts val="0"/>
              </a:spcBef>
              <a:buNone/>
            </a:pPr>
            <a:r>
              <a:rPr lang="tr-TR" sz="7200" dirty="0">
                <a:cs typeface="Times New Roman" panose="02020603050405020304" pitchFamily="18" charset="0"/>
              </a:rPr>
              <a:t>Antrenmanın temel etmenleri fiziksel, teknik, taktik, psikolojik ve zihinsel kuramsal hazırlıktır. Bu etmenler  bütün spor branşları için geçerlidir.  Antrenman etmenleri, sporcunun takvim yaşı, bireysel özellikleri, </a:t>
            </a:r>
            <a:r>
              <a:rPr lang="tr-TR" sz="7200" dirty="0" err="1">
                <a:cs typeface="Times New Roman" panose="02020603050405020304" pitchFamily="18" charset="0"/>
              </a:rPr>
              <a:t>sporsal</a:t>
            </a:r>
            <a:r>
              <a:rPr lang="tr-TR" sz="7200" dirty="0">
                <a:cs typeface="Times New Roman" panose="02020603050405020304" pitchFamily="18" charset="0"/>
              </a:rPr>
              <a:t> gelişim düzeyi, antrenman yaşı ya da antrenman evresi gibi etkenlere bağlıdır.  </a:t>
            </a:r>
          </a:p>
          <a:p>
            <a:pPr marL="288000" indent="0" algn="just">
              <a:lnSpc>
                <a:spcPct val="170000"/>
              </a:lnSpc>
              <a:spcBef>
                <a:spcPts val="0"/>
              </a:spcBef>
              <a:buNone/>
            </a:pPr>
            <a:endParaRPr lang="tr-TR" sz="3200" dirty="0">
              <a:cs typeface="Times New Roman" panose="02020603050405020304" pitchFamily="18" charset="0"/>
            </a:endParaRPr>
          </a:p>
          <a:p>
            <a:pPr marL="288000" indent="0" algn="just">
              <a:lnSpc>
                <a:spcPct val="170000"/>
              </a:lnSpc>
              <a:spcBef>
                <a:spcPts val="0"/>
              </a:spcBef>
              <a:buNone/>
            </a:pPr>
            <a:r>
              <a:rPr lang="tr-TR" sz="7200" dirty="0">
                <a:cs typeface="Times New Roman" panose="02020603050405020304" pitchFamily="18" charset="0"/>
              </a:rPr>
              <a:t>Bunlar tüm branşlardaki antrenman programlarının temel öğeleridir. Buna karşın her bir etmenin ağırlığı, antrenman yılının dönemlerine göre, antrenman yaşına, biyolojik yaşa ve spor dalına bağlı olarak değişmektedir. Antrenman etmenleri, birbirleriyle çok yakın ilişkilidir.</a:t>
            </a:r>
          </a:p>
        </p:txBody>
      </p:sp>
      <p:pic>
        <p:nvPicPr>
          <p:cNvPr id="3" name="Resim 2"/>
          <p:cNvPicPr>
            <a:picLocks noChangeAspect="1"/>
          </p:cNvPicPr>
          <p:nvPr/>
        </p:nvPicPr>
        <p:blipFill>
          <a:blip r:embed="rId3"/>
          <a:stretch>
            <a:fillRect/>
          </a:stretch>
        </p:blipFill>
        <p:spPr>
          <a:xfrm>
            <a:off x="8100392" y="0"/>
            <a:ext cx="962986" cy="1224136"/>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3528" y="267494"/>
            <a:ext cx="1080120" cy="957742"/>
          </a:xfrm>
          <a:prstGeom prst="rect">
            <a:avLst/>
          </a:prstGeom>
        </p:spPr>
      </p:pic>
    </p:spTree>
    <p:extLst>
      <p:ext uri="{BB962C8B-B14F-4D97-AF65-F5344CB8AC3E}">
        <p14:creationId xmlns:p14="http://schemas.microsoft.com/office/powerpoint/2010/main" val="625810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25000" lnSpcReduction="20000"/>
          </a:bodyPr>
          <a:lstStyle/>
          <a:p>
            <a:pPr algn="just">
              <a:lnSpc>
                <a:spcPct val="200000"/>
              </a:lnSpc>
              <a:buNone/>
            </a:pPr>
            <a:r>
              <a:rPr lang="tr-TR" sz="2000" dirty="0"/>
              <a:t>	</a:t>
            </a:r>
            <a:endParaRPr lang="tr-TR" sz="2000" b="1" dirty="0">
              <a:latin typeface="Times New Roman" panose="02020603050405020304" pitchFamily="18" charset="0"/>
              <a:cs typeface="Times New Roman" panose="02020603050405020304" pitchFamily="18" charset="0"/>
            </a:endParaRPr>
          </a:p>
          <a:p>
            <a:pPr marL="288000" indent="0" algn="just">
              <a:lnSpc>
                <a:spcPct val="200000"/>
              </a:lnSpc>
              <a:buNone/>
            </a:pPr>
            <a:endParaRPr lang="tr-TR" sz="3600" b="1" dirty="0">
              <a:latin typeface="+mj-lt"/>
              <a:cs typeface="Segoe UI Light" panose="020B0502040204020203" pitchFamily="34" charset="0"/>
            </a:endParaRPr>
          </a:p>
          <a:p>
            <a:pPr marL="288000" indent="0" algn="just">
              <a:lnSpc>
                <a:spcPct val="200000"/>
              </a:lnSpc>
              <a:buNone/>
            </a:pPr>
            <a:endParaRPr lang="tr-TR" sz="6200" b="1" dirty="0">
              <a:latin typeface="+mj-lt"/>
              <a:cs typeface="Segoe UI Light" panose="020B0502040204020203" pitchFamily="34" charset="0"/>
            </a:endParaRPr>
          </a:p>
          <a:p>
            <a:pPr marL="288000" indent="0" algn="just">
              <a:lnSpc>
                <a:spcPct val="170000"/>
              </a:lnSpc>
              <a:spcBef>
                <a:spcPts val="600"/>
              </a:spcBef>
              <a:buNone/>
            </a:pPr>
            <a:r>
              <a:rPr lang="tr-TR" sz="8000" b="1" dirty="0">
                <a:solidFill>
                  <a:srgbClr val="FF0000"/>
                </a:solidFill>
                <a:latin typeface="+mj-lt"/>
                <a:cs typeface="Segoe UI Light" panose="020B0502040204020203" pitchFamily="34" charset="0"/>
              </a:rPr>
              <a:t>Başarı yolunda </a:t>
            </a:r>
            <a:r>
              <a:rPr lang="tr-TR" sz="8000" dirty="0">
                <a:latin typeface="+mj-lt"/>
                <a:cs typeface="Segoe UI Light" panose="020B0502040204020203" pitchFamily="34" charset="0"/>
              </a:rPr>
              <a:t>antrenör, </a:t>
            </a:r>
            <a:r>
              <a:rPr lang="tr-TR" sz="8000" b="1" dirty="0">
                <a:latin typeface="+mj-lt"/>
                <a:cs typeface="Segoe UI Light" panose="020B0502040204020203" pitchFamily="34" charset="0"/>
              </a:rPr>
              <a:t>fiziksel, </a:t>
            </a:r>
            <a:r>
              <a:rPr lang="tr-TR" sz="8000" b="1" dirty="0" err="1">
                <a:latin typeface="+mj-lt"/>
                <a:cs typeface="Segoe UI Light" panose="020B0502040204020203" pitchFamily="34" charset="0"/>
              </a:rPr>
              <a:t>tekniksel</a:t>
            </a:r>
            <a:r>
              <a:rPr lang="tr-TR" sz="8000" b="1" dirty="0">
                <a:latin typeface="+mj-lt"/>
                <a:cs typeface="Segoe UI Light" panose="020B0502040204020203" pitchFamily="34" charset="0"/>
              </a:rPr>
              <a:t>, taktiksel, psikolojik ve zihinsel antrenman </a:t>
            </a:r>
            <a:r>
              <a:rPr lang="tr-TR" sz="8000" dirty="0">
                <a:latin typeface="+mj-lt"/>
                <a:cs typeface="Segoe UI Light" panose="020B0502040204020203" pitchFamily="34" charset="0"/>
              </a:rPr>
              <a:t>etmenleri konularında yeterli bilgi ve donanıma sahip olmalıdır. </a:t>
            </a:r>
          </a:p>
          <a:p>
            <a:pPr marL="288000" indent="0" algn="just">
              <a:lnSpc>
                <a:spcPct val="170000"/>
              </a:lnSpc>
              <a:spcBef>
                <a:spcPts val="0"/>
              </a:spcBef>
              <a:buNone/>
            </a:pPr>
            <a:endParaRPr lang="tr-TR" sz="3200" dirty="0">
              <a:latin typeface="+mj-lt"/>
              <a:cs typeface="Segoe UI Light" panose="020B0502040204020203" pitchFamily="34" charset="0"/>
            </a:endParaRPr>
          </a:p>
          <a:p>
            <a:pPr marL="288000" indent="0" algn="just">
              <a:lnSpc>
                <a:spcPct val="170000"/>
              </a:lnSpc>
              <a:spcBef>
                <a:spcPts val="600"/>
              </a:spcBef>
              <a:buNone/>
            </a:pPr>
            <a:r>
              <a:rPr lang="tr-TR" sz="8000" b="1" dirty="0">
                <a:solidFill>
                  <a:srgbClr val="FF0000"/>
                </a:solidFill>
                <a:latin typeface="+mj-lt"/>
                <a:cs typeface="Segoe UI Light" panose="020B0502040204020203" pitchFamily="34" charset="0"/>
              </a:rPr>
              <a:t>Başarı yolunda </a:t>
            </a:r>
            <a:r>
              <a:rPr lang="tr-TR" sz="8000" dirty="0">
                <a:latin typeface="+mj-lt"/>
                <a:cs typeface="Segoe UI Light" panose="020B0502040204020203" pitchFamily="34" charset="0"/>
              </a:rPr>
              <a:t>antrenör, fiziksel antrenmanın diğer tüm antrenman etmenlerinin temelini oluşturduğunu ve bu temelin ne kadar güçlü olursa teknik, taktik ve psikolojik ve zihinsel antrenman etmenlerinin de o kadar güçlü gelişeceğini bilir.</a:t>
            </a:r>
          </a:p>
          <a:p>
            <a:pPr marL="288000" indent="0" algn="just">
              <a:lnSpc>
                <a:spcPct val="170000"/>
              </a:lnSpc>
              <a:spcBef>
                <a:spcPts val="0"/>
              </a:spcBef>
              <a:buNone/>
            </a:pPr>
            <a:endParaRPr lang="tr-TR" sz="8000" dirty="0">
              <a:latin typeface="+mj-lt"/>
              <a:cs typeface="Segoe UI Light" panose="020B0502040204020203" pitchFamily="34" charset="0"/>
            </a:endParaRPr>
          </a:p>
          <a:p>
            <a:pPr marL="288000" indent="0" algn="just">
              <a:lnSpc>
                <a:spcPct val="200000"/>
              </a:lnSpc>
              <a:buNone/>
            </a:pPr>
            <a:endParaRPr lang="tr-TR" sz="6200" dirty="0">
              <a:latin typeface="Times New Roman" panose="02020603050405020304" pitchFamily="18" charset="0"/>
              <a:cs typeface="Times New Roman" panose="02020603050405020304" pitchFamily="18" charset="0"/>
            </a:endParaRPr>
          </a:p>
          <a:p>
            <a:pPr marL="288000" indent="0" algn="just">
              <a:lnSpc>
                <a:spcPct val="200000"/>
              </a:lnSpc>
              <a:buNone/>
            </a:pPr>
            <a:r>
              <a:rPr lang="tr-TR" sz="2000" dirty="0">
                <a:latin typeface="Times New Roman" panose="02020603050405020304" pitchFamily="18" charset="0"/>
                <a:cs typeface="Times New Roman" panose="02020603050405020304" pitchFamily="18" charset="0"/>
              </a:rPr>
              <a:t>   </a:t>
            </a: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7544" y="267494"/>
            <a:ext cx="971600" cy="861517"/>
          </a:xfrm>
          <a:prstGeom prst="rect">
            <a:avLst/>
          </a:prstGeom>
        </p:spPr>
      </p:pic>
    </p:spTree>
    <p:extLst>
      <p:ext uri="{BB962C8B-B14F-4D97-AF65-F5344CB8AC3E}">
        <p14:creationId xmlns:p14="http://schemas.microsoft.com/office/powerpoint/2010/main" val="1041388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40000" lnSpcReduction="20000"/>
          </a:bodyPr>
          <a:lstStyle/>
          <a:p>
            <a:pPr algn="just">
              <a:lnSpc>
                <a:spcPct val="200000"/>
              </a:lnSpc>
              <a:buNone/>
            </a:pPr>
            <a:r>
              <a:rPr lang="tr-TR" sz="2000" dirty="0"/>
              <a:t>	</a:t>
            </a:r>
          </a:p>
          <a:p>
            <a:pPr marL="288000" algn="ctr">
              <a:lnSpc>
                <a:spcPct val="200000"/>
              </a:lnSpc>
              <a:buNone/>
            </a:pPr>
            <a:endParaRPr lang="tr-TR" sz="2000" b="1" dirty="0">
              <a:latin typeface="Times New Roman" panose="02020603050405020304" pitchFamily="18" charset="0"/>
              <a:cs typeface="Times New Roman" panose="02020603050405020304" pitchFamily="18" charset="0"/>
            </a:endParaRPr>
          </a:p>
          <a:p>
            <a:pPr marL="288000" algn="just">
              <a:lnSpc>
                <a:spcPct val="200000"/>
              </a:lnSpc>
              <a:buNone/>
            </a:pPr>
            <a:endParaRPr lang="tr-TR" sz="4000" b="1" dirty="0">
              <a:latin typeface="Times New Roman" panose="02020603050405020304" pitchFamily="18" charset="0"/>
              <a:cs typeface="Times New Roman" panose="02020603050405020304" pitchFamily="18" charset="0"/>
            </a:endParaRPr>
          </a:p>
          <a:p>
            <a:pPr marL="288000" indent="0" algn="just">
              <a:lnSpc>
                <a:spcPct val="200000"/>
              </a:lnSpc>
              <a:spcBef>
                <a:spcPts val="1200"/>
              </a:spcBef>
              <a:buNone/>
            </a:pPr>
            <a:r>
              <a:rPr lang="tr-TR" sz="5000" dirty="0">
                <a:latin typeface="Times New Roman" panose="02020603050405020304" pitchFamily="18" charset="0"/>
                <a:cs typeface="Times New Roman" panose="02020603050405020304" pitchFamily="18" charset="0"/>
              </a:rPr>
              <a:t>Fiziksel ve teknik antrenman arasın­daki </a:t>
            </a:r>
            <a:r>
              <a:rPr lang="tr-TR" sz="5000" b="1" dirty="0">
                <a:latin typeface="Times New Roman" panose="02020603050405020304" pitchFamily="18" charset="0"/>
                <a:cs typeface="Times New Roman" panose="02020603050405020304" pitchFamily="18" charset="0"/>
              </a:rPr>
              <a:t>güçlü ilişki göz ardı edilemez.</a:t>
            </a:r>
          </a:p>
          <a:p>
            <a:pPr marL="288000" indent="0" algn="just">
              <a:lnSpc>
                <a:spcPct val="170000"/>
              </a:lnSpc>
              <a:spcBef>
                <a:spcPts val="1200"/>
              </a:spcBef>
              <a:buNone/>
            </a:pPr>
            <a:r>
              <a:rPr lang="tr-TR" sz="5000" dirty="0">
                <a:latin typeface="Times New Roman" panose="02020603050405020304" pitchFamily="18" charset="0"/>
                <a:cs typeface="Times New Roman" panose="02020603050405020304" pitchFamily="18" charset="0"/>
              </a:rPr>
              <a:t>Yeterince yapılmayan fiziksel antrenman </a:t>
            </a:r>
            <a:r>
              <a:rPr lang="tr-TR" sz="5000" b="1" dirty="0">
                <a:latin typeface="Times New Roman" panose="02020603050405020304" pitchFamily="18" charset="0"/>
                <a:cs typeface="Times New Roman" panose="02020603050405020304" pitchFamily="18" charset="0"/>
              </a:rPr>
              <a:t>yüksek düzeyde yorgunluk oluşturur. </a:t>
            </a:r>
          </a:p>
          <a:p>
            <a:pPr marL="288000" indent="0" algn="just">
              <a:lnSpc>
                <a:spcPct val="170000"/>
              </a:lnSpc>
              <a:spcBef>
                <a:spcPts val="1200"/>
              </a:spcBef>
              <a:buNone/>
            </a:pPr>
            <a:r>
              <a:rPr lang="tr-TR" sz="5000" dirty="0">
                <a:latin typeface="Times New Roman" panose="02020603050405020304" pitchFamily="18" charset="0"/>
                <a:cs typeface="Times New Roman" panose="02020603050405020304" pitchFamily="18" charset="0"/>
              </a:rPr>
              <a:t>Bu durum antrenman etmenlerinin </a:t>
            </a:r>
            <a:r>
              <a:rPr lang="tr-TR" sz="5000" b="1" dirty="0">
                <a:latin typeface="Times New Roman" panose="02020603050405020304" pitchFamily="18" charset="0"/>
                <a:cs typeface="Times New Roman" panose="02020603050405020304" pitchFamily="18" charset="0"/>
              </a:rPr>
              <a:t>yeterli gelişimini engeller. </a:t>
            </a:r>
          </a:p>
          <a:p>
            <a:pPr marL="288000" indent="0" algn="just">
              <a:lnSpc>
                <a:spcPct val="200000"/>
              </a:lnSpc>
              <a:spcBef>
                <a:spcPts val="1200"/>
              </a:spcBef>
              <a:buNone/>
            </a:pPr>
            <a:r>
              <a:rPr lang="tr-TR" sz="5000" dirty="0">
                <a:latin typeface="Times New Roman" panose="02020603050405020304" pitchFamily="18" charset="0"/>
                <a:cs typeface="Times New Roman" panose="02020603050405020304" pitchFamily="18" charset="0"/>
              </a:rPr>
              <a:t>Hazırlık dönemi kısa tutulduğunda </a:t>
            </a:r>
            <a:r>
              <a:rPr lang="tr-TR" sz="5000" b="1" dirty="0">
                <a:latin typeface="Times New Roman" panose="02020603050405020304" pitchFamily="18" charset="0"/>
                <a:cs typeface="Times New Roman" panose="02020603050405020304" pitchFamily="18" charset="0"/>
              </a:rPr>
              <a:t>fizyolojik uyum yeterince gelişmez. </a:t>
            </a:r>
          </a:p>
          <a:p>
            <a:pPr marL="288000" indent="0" algn="just">
              <a:lnSpc>
                <a:spcPct val="200000"/>
              </a:lnSpc>
              <a:spcBef>
                <a:spcPts val="1200"/>
              </a:spcBef>
              <a:buNone/>
            </a:pPr>
            <a:r>
              <a:rPr lang="tr-TR" sz="5000" b="1" dirty="0">
                <a:solidFill>
                  <a:srgbClr val="FF0000"/>
                </a:solidFill>
                <a:latin typeface="Times New Roman" panose="02020603050405020304" pitchFamily="18" charset="0"/>
                <a:cs typeface="Times New Roman" panose="02020603050405020304" pitchFamily="18" charset="0"/>
              </a:rPr>
              <a:t>Başarı yolunda antrenör, </a:t>
            </a:r>
            <a:r>
              <a:rPr lang="tr-TR" sz="5000" dirty="0">
                <a:latin typeface="Times New Roman" panose="02020603050405020304" pitchFamily="18" charset="0"/>
                <a:cs typeface="Times New Roman" panose="02020603050405020304" pitchFamily="18" charset="0"/>
              </a:rPr>
              <a:t>bu gibi durumların </a:t>
            </a:r>
            <a:r>
              <a:rPr lang="tr-TR" sz="5000" b="1" dirty="0">
                <a:latin typeface="Times New Roman" panose="02020603050405020304" pitchFamily="18" charset="0"/>
                <a:cs typeface="Times New Roman" panose="02020603050405020304" pitchFamily="18" charset="0"/>
              </a:rPr>
              <a:t>başarısızlık getireceği bilinmelidir.</a:t>
            </a: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9552" y="362619"/>
            <a:ext cx="971600" cy="861517"/>
          </a:xfrm>
          <a:prstGeom prst="rect">
            <a:avLst/>
          </a:prstGeom>
        </p:spPr>
      </p:pic>
    </p:spTree>
    <p:extLst>
      <p:ext uri="{BB962C8B-B14F-4D97-AF65-F5344CB8AC3E}">
        <p14:creationId xmlns:p14="http://schemas.microsoft.com/office/powerpoint/2010/main" val="224870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77500" lnSpcReduction="20000"/>
          </a:bodyPr>
          <a:lstStyle/>
          <a:p>
            <a:pPr marL="288000" indent="0" algn="just">
              <a:lnSpc>
                <a:spcPct val="150000"/>
              </a:lnSpc>
              <a:buNone/>
            </a:pPr>
            <a:r>
              <a:rPr lang="tr-TR" sz="2000" dirty="0"/>
              <a:t>	</a:t>
            </a:r>
          </a:p>
          <a:p>
            <a:pPr marL="288000" indent="0" algn="just">
              <a:lnSpc>
                <a:spcPct val="150000"/>
              </a:lnSpc>
              <a:buNone/>
            </a:pPr>
            <a:endParaRPr lang="tr-TR" sz="1400" dirty="0">
              <a:latin typeface="Times New Roman" panose="02020603050405020304" pitchFamily="18" charset="0"/>
              <a:cs typeface="Times New Roman" panose="02020603050405020304" pitchFamily="18" charset="0"/>
            </a:endParaRPr>
          </a:p>
          <a:p>
            <a:pPr marL="288000" indent="0" algn="just">
              <a:lnSpc>
                <a:spcPct val="150000"/>
              </a:lnSpc>
              <a:buNone/>
            </a:pPr>
            <a:r>
              <a:rPr lang="tr-TR" sz="2400" dirty="0">
                <a:cs typeface="Times New Roman" panose="02020603050405020304" pitchFamily="18" charset="0"/>
              </a:rPr>
              <a:t>Değerli antrenörler bu çalışma, belirli konu başlıklarında kısa hatırlatmalarla birlikte, </a:t>
            </a:r>
            <a:r>
              <a:rPr lang="tr-TR" sz="2400" b="1" dirty="0">
                <a:solidFill>
                  <a:srgbClr val="FF0000"/>
                </a:solidFill>
                <a:cs typeface="Times New Roman" panose="02020603050405020304" pitchFamily="18" charset="0"/>
              </a:rPr>
              <a:t>başarı yolunda</a:t>
            </a:r>
            <a:r>
              <a:rPr lang="tr-TR" sz="2400" dirty="0">
                <a:cs typeface="Times New Roman" panose="02020603050405020304" pitchFamily="18" charset="0"/>
              </a:rPr>
              <a:t> </a:t>
            </a:r>
            <a:r>
              <a:rPr lang="tr-TR" sz="2400" b="1" dirty="0">
                <a:solidFill>
                  <a:srgbClr val="FF0000"/>
                </a:solidFill>
                <a:cs typeface="Times New Roman" panose="02020603050405020304" pitchFamily="18" charset="0"/>
              </a:rPr>
              <a:t>anahtar niteliğinde </a:t>
            </a:r>
            <a:r>
              <a:rPr lang="tr-TR" sz="2400" dirty="0">
                <a:cs typeface="Times New Roman" panose="02020603050405020304" pitchFamily="18" charset="0"/>
              </a:rPr>
              <a:t>bilgileri verebilmek amacıyla hazırlanmıştır. Verilen</a:t>
            </a:r>
            <a:r>
              <a:rPr lang="tr-TR" sz="2400" b="1" dirty="0">
                <a:cs typeface="Times New Roman" panose="02020603050405020304" pitchFamily="18" charset="0"/>
              </a:rPr>
              <a:t> </a:t>
            </a:r>
            <a:r>
              <a:rPr lang="tr-TR" sz="2400" b="1" dirty="0">
                <a:solidFill>
                  <a:srgbClr val="FF0000"/>
                </a:solidFill>
                <a:cs typeface="Times New Roman" panose="02020603050405020304" pitchFamily="18" charset="0"/>
              </a:rPr>
              <a:t>anahtar bilgiler antrenörlük felsefenizi değiştirecek niteliktedir</a:t>
            </a:r>
            <a:r>
              <a:rPr lang="tr-TR" sz="2400" dirty="0">
                <a:solidFill>
                  <a:srgbClr val="FF0000"/>
                </a:solidFill>
                <a:cs typeface="Times New Roman" panose="02020603050405020304" pitchFamily="18" charset="0"/>
              </a:rPr>
              <a:t>. </a:t>
            </a:r>
            <a:r>
              <a:rPr lang="tr-TR" sz="2400" dirty="0">
                <a:cs typeface="Times New Roman" panose="02020603050405020304" pitchFamily="18" charset="0"/>
              </a:rPr>
              <a:t>Sonraki çalışmalar konu başlıkları itibari ile özelleşerek benzer şekilde ve akılda kalıcı bir biçimde verilmeye çalışılacaktır. </a:t>
            </a:r>
          </a:p>
          <a:p>
            <a:pPr marL="288000" indent="0" algn="just">
              <a:lnSpc>
                <a:spcPct val="150000"/>
              </a:lnSpc>
              <a:buNone/>
            </a:pPr>
            <a:endParaRPr lang="tr-TR" sz="900" dirty="0">
              <a:cs typeface="Times New Roman" panose="02020603050405020304" pitchFamily="18" charset="0"/>
            </a:endParaRPr>
          </a:p>
          <a:p>
            <a:pPr marL="288000" indent="0" algn="just">
              <a:lnSpc>
                <a:spcPct val="150000"/>
              </a:lnSpc>
              <a:buNone/>
            </a:pPr>
            <a:r>
              <a:rPr lang="tr-TR" sz="2400" dirty="0">
                <a:cs typeface="Times New Roman" panose="02020603050405020304" pitchFamily="18" charset="0"/>
              </a:rPr>
              <a:t>Federasyon olarak her şartta, eğitim çalışmaları ve camiamızın ihtiyaç duyduğu konularda gereğini yapmaya çalışacağız. Sizlere sunulan bölgesel eğitim çalışmaları mevcut ekonomik şartlarda tercih edilmiş en uygun ve etkin bir yöntemdir.</a:t>
            </a:r>
          </a:p>
          <a:p>
            <a:pPr marL="288000" indent="0" algn="r">
              <a:lnSpc>
                <a:spcPct val="150000"/>
              </a:lnSpc>
              <a:spcBef>
                <a:spcPts val="0"/>
              </a:spcBef>
              <a:spcAft>
                <a:spcPts val="1200"/>
              </a:spcAft>
              <a:buNone/>
            </a:pPr>
            <a:r>
              <a:rPr lang="tr-TR" sz="2100" b="1" dirty="0">
                <a:cs typeface="Times New Roman" panose="02020603050405020304" pitchFamily="18" charset="0"/>
              </a:rPr>
              <a:t>TÜRKİYE MUAYTHAI FEDERASYONU BAŞARILAR DİLER</a:t>
            </a:r>
            <a:endParaRPr lang="tr-TR" sz="2400" b="1" dirty="0">
              <a:cs typeface="Times New Roman" panose="02020603050405020304" pitchFamily="18" charset="0"/>
            </a:endParaRPr>
          </a:p>
          <a:p>
            <a:pPr marL="288000" indent="0" algn="just">
              <a:lnSpc>
                <a:spcPct val="150000"/>
              </a:lnSpc>
              <a:buNone/>
            </a:pPr>
            <a:endParaRPr lang="tr-TR" sz="2000" b="1" dirty="0">
              <a:cs typeface="Times New Roman" panose="02020603050405020304" pitchFamily="18" charset="0"/>
            </a:endParaRPr>
          </a:p>
          <a:p>
            <a:pPr marL="288000" indent="0" algn="just">
              <a:lnSpc>
                <a:spcPct val="150000"/>
              </a:lnSpc>
              <a:buNone/>
            </a:pP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92546"/>
            <a:ext cx="793047" cy="1008112"/>
          </a:xfrm>
          <a:prstGeom prst="rect">
            <a:avLst/>
          </a:prstGeom>
        </p:spPr>
      </p:pic>
      <p:pic>
        <p:nvPicPr>
          <p:cNvPr id="8" name="Resim 7">
            <a:extLst>
              <a:ext uri="{FF2B5EF4-FFF2-40B4-BE49-F238E27FC236}">
                <a16:creationId xmlns:a16="http://schemas.microsoft.com/office/drawing/2014/main" id="{2FBDFF30-C758-4727-B549-0AC1CDF7F8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0"/>
            <a:ext cx="1447145" cy="814019"/>
          </a:xfrm>
          <a:prstGeom prst="rect">
            <a:avLst/>
          </a:prstGeom>
        </p:spPr>
      </p:pic>
    </p:spTree>
    <p:extLst>
      <p:ext uri="{BB962C8B-B14F-4D97-AF65-F5344CB8AC3E}">
        <p14:creationId xmlns:p14="http://schemas.microsoft.com/office/powerpoint/2010/main" val="4004924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25000" lnSpcReduction="20000"/>
          </a:bodyPr>
          <a:lstStyle/>
          <a:p>
            <a:pPr algn="just">
              <a:lnSpc>
                <a:spcPct val="200000"/>
              </a:lnSpc>
              <a:buNone/>
            </a:pPr>
            <a:r>
              <a:rPr lang="tr-TR" sz="2000" dirty="0"/>
              <a:t>	</a:t>
            </a:r>
          </a:p>
          <a:p>
            <a:pPr marL="288000" algn="ctr">
              <a:lnSpc>
                <a:spcPct val="200000"/>
              </a:lnSpc>
              <a:buNone/>
            </a:pPr>
            <a:endParaRPr lang="tr-TR" sz="2000" b="1" dirty="0">
              <a:latin typeface="Times New Roman" panose="02020603050405020304" pitchFamily="18" charset="0"/>
              <a:cs typeface="Times New Roman" panose="02020603050405020304" pitchFamily="18" charset="0"/>
            </a:endParaRPr>
          </a:p>
          <a:p>
            <a:pPr marL="288000" algn="ctr">
              <a:lnSpc>
                <a:spcPct val="200000"/>
              </a:lnSpc>
              <a:buNone/>
            </a:pPr>
            <a:endParaRPr lang="tr-TR" sz="4000" b="1" dirty="0">
              <a:latin typeface="Times New Roman" panose="02020603050405020304" pitchFamily="18" charset="0"/>
              <a:cs typeface="Times New Roman" panose="02020603050405020304" pitchFamily="18" charset="0"/>
            </a:endParaRPr>
          </a:p>
          <a:p>
            <a:pPr marL="288000" algn="ctr">
              <a:lnSpc>
                <a:spcPct val="200000"/>
              </a:lnSpc>
              <a:buNone/>
            </a:pPr>
            <a:endParaRPr lang="tr-TR" sz="1500" b="1" dirty="0">
              <a:latin typeface="Times New Roman" panose="02020603050405020304" pitchFamily="18" charset="0"/>
              <a:cs typeface="Times New Roman" panose="02020603050405020304" pitchFamily="18" charset="0"/>
            </a:endParaRPr>
          </a:p>
          <a:p>
            <a:pPr marL="288000" indent="0" algn="just">
              <a:lnSpc>
                <a:spcPct val="170000"/>
              </a:lnSpc>
              <a:spcBef>
                <a:spcPts val="0"/>
              </a:spcBef>
              <a:buNone/>
            </a:pPr>
            <a:r>
              <a:rPr lang="tr-TR" sz="8000" dirty="0">
                <a:cs typeface="Times New Roman" panose="02020603050405020304" pitchFamily="18" charset="0"/>
              </a:rPr>
              <a:t>Fiziksel antrenmanın teknik gelişim için temel olması gibi, teknik gelişim de, taktik becerilerin geliştirilerek pe­kiştirilmesi için temel olarak görülmelidir. </a:t>
            </a:r>
          </a:p>
          <a:p>
            <a:pPr marL="288000" indent="0" algn="just">
              <a:lnSpc>
                <a:spcPct val="170000"/>
              </a:lnSpc>
              <a:spcBef>
                <a:spcPts val="0"/>
              </a:spcBef>
              <a:buNone/>
            </a:pPr>
            <a:endParaRPr lang="tr-TR" sz="3200" b="1" dirty="0">
              <a:cs typeface="Times New Roman" panose="02020603050405020304" pitchFamily="18" charset="0"/>
            </a:endParaRPr>
          </a:p>
          <a:p>
            <a:pPr marL="288000" indent="0" algn="just">
              <a:lnSpc>
                <a:spcPct val="170000"/>
              </a:lnSpc>
              <a:spcBef>
                <a:spcPts val="0"/>
              </a:spcBef>
              <a:buNone/>
            </a:pPr>
            <a:r>
              <a:rPr lang="tr-TR" sz="8000" dirty="0">
                <a:cs typeface="Times New Roman" panose="02020603050405020304" pitchFamily="18" charset="0"/>
              </a:rPr>
              <a:t>Sporcunun fiziksel temelleri geliştikçe, teknik ve taktik </a:t>
            </a:r>
            <a:r>
              <a:rPr lang="tr-TR" sz="8000" b="1" dirty="0">
                <a:cs typeface="Times New Roman" panose="02020603050405020304" pitchFamily="18" charset="0"/>
              </a:rPr>
              <a:t>yeterlilikleri artar, </a:t>
            </a:r>
            <a:r>
              <a:rPr lang="tr-TR" sz="8000" dirty="0">
                <a:cs typeface="Times New Roman" panose="02020603050405020304" pitchFamily="18" charset="0"/>
              </a:rPr>
              <a:t>güven ve diğer psikolojik ve zihinsel özellikleri de </a:t>
            </a:r>
            <a:r>
              <a:rPr lang="tr-TR" sz="8000" b="1" dirty="0">
                <a:cs typeface="Times New Roman" panose="02020603050405020304" pitchFamily="18" charset="0"/>
              </a:rPr>
              <a:t>yükselerek iyileşir.</a:t>
            </a:r>
          </a:p>
          <a:p>
            <a:pPr marL="288000" indent="0" algn="just">
              <a:lnSpc>
                <a:spcPct val="170000"/>
              </a:lnSpc>
              <a:spcBef>
                <a:spcPts val="0"/>
              </a:spcBef>
              <a:buNone/>
            </a:pPr>
            <a:endParaRPr lang="tr-TR" sz="3200" b="1" dirty="0">
              <a:cs typeface="Times New Roman" panose="02020603050405020304" pitchFamily="18" charset="0"/>
            </a:endParaRPr>
          </a:p>
          <a:p>
            <a:pPr marL="288000" indent="0" algn="just">
              <a:lnSpc>
                <a:spcPct val="170000"/>
              </a:lnSpc>
              <a:spcBef>
                <a:spcPts val="0"/>
              </a:spcBef>
              <a:buNone/>
            </a:pPr>
            <a:r>
              <a:rPr lang="tr-TR" sz="8000" b="1" dirty="0">
                <a:solidFill>
                  <a:srgbClr val="FF0000"/>
                </a:solidFill>
                <a:cs typeface="Times New Roman" panose="02020603050405020304" pitchFamily="18" charset="0"/>
              </a:rPr>
              <a:t>Başarı yolunda </a:t>
            </a:r>
            <a:r>
              <a:rPr lang="tr-TR" sz="8000" dirty="0">
                <a:cs typeface="Times New Roman" panose="02020603050405020304" pitchFamily="18" charset="0"/>
              </a:rPr>
              <a:t>fiziksel antrenman düzeyi, diğer tüm antren­man etmenlerinin gelişimi ve üst düzeye çıkarılması için </a:t>
            </a:r>
            <a:r>
              <a:rPr lang="tr-TR" sz="8000" b="1" dirty="0">
                <a:cs typeface="Times New Roman" panose="02020603050405020304" pitchFamily="18" charset="0"/>
              </a:rPr>
              <a:t>temel bir yapı taşıdır. Bu sırrı taşımak gerek.</a:t>
            </a:r>
          </a:p>
        </p:txBody>
      </p:sp>
      <p:pic>
        <p:nvPicPr>
          <p:cNvPr id="3" name="Resim 2"/>
          <p:cNvPicPr>
            <a:picLocks noChangeAspect="1"/>
          </p:cNvPicPr>
          <p:nvPr/>
        </p:nvPicPr>
        <p:blipFill>
          <a:blip r:embed="rId2"/>
          <a:stretch>
            <a:fillRect/>
          </a:stretch>
        </p:blipFill>
        <p:spPr>
          <a:xfrm>
            <a:off x="8244408" y="0"/>
            <a:ext cx="792088" cy="1006892"/>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195486"/>
            <a:ext cx="864096" cy="766193"/>
          </a:xfrm>
          <a:prstGeom prst="rect">
            <a:avLst/>
          </a:prstGeom>
        </p:spPr>
      </p:pic>
    </p:spTree>
    <p:extLst>
      <p:ext uri="{BB962C8B-B14F-4D97-AF65-F5344CB8AC3E}">
        <p14:creationId xmlns:p14="http://schemas.microsoft.com/office/powerpoint/2010/main" val="3475931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algn="just">
              <a:lnSpc>
                <a:spcPct val="200000"/>
              </a:lnSpc>
              <a:buNone/>
            </a:pPr>
            <a:r>
              <a:rPr lang="tr-TR" sz="2000" dirty="0"/>
              <a:t>	</a:t>
            </a:r>
          </a:p>
          <a:p>
            <a:pPr marL="288000" indent="0" algn="just">
              <a:lnSpc>
                <a:spcPct val="160000"/>
              </a:lnSpc>
              <a:spcBef>
                <a:spcPts val="600"/>
              </a:spcBef>
              <a:buNone/>
            </a:pPr>
            <a:endParaRPr lang="tr-TR" sz="500" dirty="0"/>
          </a:p>
          <a:p>
            <a:pPr marL="288000" indent="0" algn="just">
              <a:lnSpc>
                <a:spcPct val="160000"/>
              </a:lnSpc>
              <a:spcBef>
                <a:spcPts val="600"/>
              </a:spcBef>
              <a:buNone/>
            </a:pPr>
            <a:r>
              <a:rPr lang="tr-TR" sz="2400" b="1" dirty="0">
                <a:solidFill>
                  <a:srgbClr val="FF0000"/>
                </a:solidFill>
              </a:rPr>
              <a:t>Başarı yolunda, </a:t>
            </a:r>
            <a:r>
              <a:rPr lang="tr-TR" sz="2400" dirty="0"/>
              <a:t>yüksek performans düzeyine ulaşabilmek çocukluktan yetişkinliğe uzanan 8-10 yıllık uzun süreli bir antrenman planlaması ile gerçekleşir. </a:t>
            </a:r>
          </a:p>
          <a:p>
            <a:pPr marL="288000" indent="0" algn="just">
              <a:lnSpc>
                <a:spcPct val="160000"/>
              </a:lnSpc>
              <a:spcBef>
                <a:spcPts val="600"/>
              </a:spcBef>
              <a:buNone/>
            </a:pPr>
            <a:endParaRPr lang="tr-TR" sz="500" dirty="0"/>
          </a:p>
          <a:p>
            <a:pPr marL="288000" indent="0" algn="just">
              <a:lnSpc>
                <a:spcPct val="160000"/>
              </a:lnSpc>
              <a:spcBef>
                <a:spcPts val="600"/>
              </a:spcBef>
              <a:buNone/>
            </a:pPr>
            <a:r>
              <a:rPr lang="tr-TR" sz="2400" dirty="0"/>
              <a:t>Planlama antrenör için düzenli bir antrenman programı oluşturmada en önemli araçtır.</a:t>
            </a:r>
            <a:r>
              <a:rPr lang="tr-TR" sz="2400" b="1" dirty="0">
                <a:latin typeface="Times New Roman" panose="02020603050405020304" pitchFamily="18" charset="0"/>
                <a:cs typeface="Times New Roman" panose="02020603050405020304" pitchFamily="18" charset="0"/>
              </a:rPr>
              <a:t> </a:t>
            </a:r>
            <a:r>
              <a:rPr lang="tr-TR" sz="2400" dirty="0"/>
              <a:t>Antrenmandaki planlama iyi düzenlenmiş, dengeli ve bilimsel bir yöntemin sunumudur. </a:t>
            </a:r>
          </a:p>
          <a:p>
            <a:pPr marL="288000" indent="0" algn="just">
              <a:lnSpc>
                <a:spcPct val="160000"/>
              </a:lnSpc>
              <a:spcBef>
                <a:spcPts val="600"/>
              </a:spcBef>
              <a:buNone/>
            </a:pPr>
            <a:endParaRPr lang="tr-TR" sz="2400" dirty="0"/>
          </a:p>
          <a:p>
            <a:pPr marL="288000" indent="0" algn="ctr">
              <a:lnSpc>
                <a:spcPct val="160000"/>
              </a:lnSpc>
              <a:spcBef>
                <a:spcPts val="600"/>
              </a:spcBef>
              <a:buNone/>
            </a:pP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244408" y="0"/>
            <a:ext cx="818970" cy="104106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206928"/>
            <a:ext cx="960068" cy="851291"/>
          </a:xfrm>
          <a:prstGeom prst="rect">
            <a:avLst/>
          </a:prstGeom>
        </p:spPr>
      </p:pic>
    </p:spTree>
    <p:extLst>
      <p:ext uri="{BB962C8B-B14F-4D97-AF65-F5344CB8AC3E}">
        <p14:creationId xmlns:p14="http://schemas.microsoft.com/office/powerpoint/2010/main" val="484846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algn="just">
              <a:lnSpc>
                <a:spcPct val="200000"/>
              </a:lnSpc>
              <a:buNone/>
            </a:pPr>
            <a:r>
              <a:rPr lang="tr-TR" sz="2000" dirty="0"/>
              <a:t>	</a:t>
            </a:r>
          </a:p>
          <a:p>
            <a:pPr algn="just">
              <a:lnSpc>
                <a:spcPct val="200000"/>
              </a:lnSpc>
              <a:buNone/>
            </a:pPr>
            <a:endParaRPr lang="tr-TR" sz="800" b="1" dirty="0">
              <a:latin typeface="Times New Roman" panose="02020603050405020304" pitchFamily="18" charset="0"/>
              <a:cs typeface="Times New Roman" panose="02020603050405020304" pitchFamily="18" charset="0"/>
            </a:endParaRPr>
          </a:p>
          <a:p>
            <a:pPr marL="288000" indent="0" algn="just">
              <a:lnSpc>
                <a:spcPct val="150000"/>
              </a:lnSpc>
              <a:buNone/>
            </a:pPr>
            <a:endParaRPr lang="tr-TR" sz="800" b="1" dirty="0">
              <a:solidFill>
                <a:srgbClr val="FF0000"/>
              </a:solidFill>
              <a:latin typeface="Times New Roman" panose="02020603050405020304" pitchFamily="18" charset="0"/>
              <a:cs typeface="Times New Roman" panose="02020603050405020304" pitchFamily="18" charset="0"/>
            </a:endParaRPr>
          </a:p>
          <a:p>
            <a:pPr marL="288000" indent="0" algn="just">
              <a:lnSpc>
                <a:spcPct val="150000"/>
              </a:lnSpc>
              <a:buNone/>
            </a:pPr>
            <a:r>
              <a:rPr lang="tr-TR" sz="3200" b="1" dirty="0">
                <a:solidFill>
                  <a:srgbClr val="FF0000"/>
                </a:solidFill>
                <a:latin typeface="Times New Roman" panose="02020603050405020304" pitchFamily="18" charset="0"/>
                <a:cs typeface="Times New Roman" panose="02020603050405020304" pitchFamily="18" charset="0"/>
              </a:rPr>
              <a:t>Başarı yolunda; </a:t>
            </a:r>
            <a:r>
              <a:rPr lang="tr-TR" sz="3200" b="1" dirty="0">
                <a:latin typeface="Times New Roman" panose="02020603050405020304" pitchFamily="18" charset="0"/>
                <a:cs typeface="Times New Roman" panose="02020603050405020304" pitchFamily="18" charset="0"/>
              </a:rPr>
              <a:t>hazırlık, müsabaka </a:t>
            </a:r>
            <a:r>
              <a:rPr lang="tr-TR" sz="3200" dirty="0">
                <a:latin typeface="Times New Roman" panose="02020603050405020304" pitchFamily="18" charset="0"/>
                <a:cs typeface="Times New Roman" panose="02020603050405020304" pitchFamily="18" charset="0"/>
              </a:rPr>
              <a:t>ve </a:t>
            </a:r>
            <a:r>
              <a:rPr lang="tr-TR" sz="3200" b="1" dirty="0">
                <a:latin typeface="Times New Roman" panose="02020603050405020304" pitchFamily="18" charset="0"/>
                <a:cs typeface="Times New Roman" panose="02020603050405020304" pitchFamily="18" charset="0"/>
              </a:rPr>
              <a:t>geçiş </a:t>
            </a:r>
            <a:r>
              <a:rPr lang="tr-TR" sz="3200" dirty="0">
                <a:latin typeface="Times New Roman" panose="02020603050405020304" pitchFamily="18" charset="0"/>
                <a:cs typeface="Times New Roman" panose="02020603050405020304" pitchFamily="18" charset="0"/>
              </a:rPr>
              <a:t>dönemlerinin her birinin iyi planlanmış olması gerekir. </a:t>
            </a: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339502"/>
            <a:ext cx="1080120" cy="957742"/>
          </a:xfrm>
          <a:prstGeom prst="rect">
            <a:avLst/>
          </a:prstGeom>
        </p:spPr>
      </p:pic>
    </p:spTree>
    <p:extLst>
      <p:ext uri="{BB962C8B-B14F-4D97-AF65-F5344CB8AC3E}">
        <p14:creationId xmlns:p14="http://schemas.microsoft.com/office/powerpoint/2010/main" val="730916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algn="just">
              <a:lnSpc>
                <a:spcPct val="200000"/>
              </a:lnSpc>
              <a:buNone/>
            </a:pPr>
            <a:r>
              <a:rPr lang="tr-TR" sz="2000" dirty="0"/>
              <a:t>	</a:t>
            </a:r>
          </a:p>
          <a:p>
            <a:pPr algn="just">
              <a:lnSpc>
                <a:spcPct val="200000"/>
              </a:lnSpc>
              <a:buNone/>
            </a:pPr>
            <a:endParaRPr lang="tr-TR" sz="500" dirty="0"/>
          </a:p>
          <a:p>
            <a:pPr marL="288000" indent="0" algn="just">
              <a:lnSpc>
                <a:spcPct val="150000"/>
              </a:lnSpc>
              <a:buNone/>
            </a:pPr>
            <a:r>
              <a:rPr lang="tr-TR" sz="2400" dirty="0">
                <a:cs typeface="Times New Roman" panose="02020603050405020304" pitchFamily="18" charset="0"/>
              </a:rPr>
              <a:t>Bazı antrenörler plan yapmayı işlerinin bir parçası olarak görmezler. Antrenmanları günübirlik hazırlarlar.</a:t>
            </a:r>
          </a:p>
          <a:p>
            <a:pPr marL="288000" indent="0" algn="just">
              <a:lnSpc>
                <a:spcPct val="150000"/>
              </a:lnSpc>
              <a:buNone/>
            </a:pPr>
            <a:endParaRPr lang="tr-TR" sz="500" dirty="0">
              <a:cs typeface="Times New Roman" panose="02020603050405020304" pitchFamily="18" charset="0"/>
            </a:endParaRPr>
          </a:p>
          <a:p>
            <a:pPr marL="288000" indent="0" algn="just">
              <a:lnSpc>
                <a:spcPct val="150000"/>
              </a:lnSpc>
              <a:buNone/>
            </a:pPr>
            <a:r>
              <a:rPr lang="tr-TR" sz="2400" dirty="0">
                <a:cs typeface="Times New Roman" panose="02020603050405020304" pitchFamily="18" charset="0"/>
              </a:rPr>
              <a:t>Oysa </a:t>
            </a:r>
            <a:r>
              <a:rPr lang="tr-TR" sz="2400" b="1" dirty="0">
                <a:solidFill>
                  <a:srgbClr val="FF0000"/>
                </a:solidFill>
                <a:cs typeface="Times New Roman" panose="02020603050405020304" pitchFamily="18" charset="0"/>
              </a:rPr>
              <a:t>başarı yolunda, </a:t>
            </a:r>
            <a:r>
              <a:rPr lang="tr-TR" sz="2400" dirty="0">
                <a:cs typeface="Times New Roman" panose="02020603050405020304" pitchFamily="18" charset="0"/>
              </a:rPr>
              <a:t>her antrenörün iyi bir plana ihtiyacı vardır. “Planlamada hata yapmak, hata yapmayı planlamaktır’’. </a:t>
            </a:r>
          </a:p>
          <a:p>
            <a:pPr marL="288000" indent="0" algn="just">
              <a:lnSpc>
                <a:spcPct val="150000"/>
              </a:lnSpc>
              <a:buNone/>
            </a:pPr>
            <a:endParaRPr lang="tr-TR" sz="500" dirty="0">
              <a:cs typeface="Times New Roman" panose="02020603050405020304" pitchFamily="18" charset="0"/>
            </a:endParaRPr>
          </a:p>
          <a:p>
            <a:pPr marL="288000" indent="0" algn="just">
              <a:lnSpc>
                <a:spcPct val="150000"/>
              </a:lnSpc>
              <a:buNone/>
            </a:pPr>
            <a:r>
              <a:rPr lang="tr-TR" sz="2400" dirty="0">
                <a:cs typeface="Times New Roman" panose="02020603050405020304" pitchFamily="18" charset="0"/>
              </a:rPr>
              <a:t>Plansız nereye gideceğinizi bilemezsiniz. Plansız bina yapılamayacağı gibi başarılı olmak da o kadar zordur. </a:t>
            </a:r>
            <a:endParaRPr lang="tr-TR" sz="2400" b="1" dirty="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244408" y="0"/>
            <a:ext cx="818970" cy="104106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271554"/>
            <a:ext cx="864096" cy="766193"/>
          </a:xfrm>
          <a:prstGeom prst="rect">
            <a:avLst/>
          </a:prstGeom>
        </p:spPr>
      </p:pic>
    </p:spTree>
    <p:extLst>
      <p:ext uri="{BB962C8B-B14F-4D97-AF65-F5344CB8AC3E}">
        <p14:creationId xmlns:p14="http://schemas.microsoft.com/office/powerpoint/2010/main" val="3439153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algn="just">
              <a:lnSpc>
                <a:spcPct val="200000"/>
              </a:lnSpc>
              <a:buNone/>
            </a:pPr>
            <a:r>
              <a:rPr lang="tr-TR" sz="2000" dirty="0"/>
              <a:t>	</a:t>
            </a:r>
            <a:endParaRPr lang="tr-TR" sz="500" b="1" dirty="0">
              <a:latin typeface="Times New Roman" panose="02020603050405020304" pitchFamily="18" charset="0"/>
              <a:cs typeface="Times New Roman" panose="02020603050405020304" pitchFamily="18" charset="0"/>
            </a:endParaRPr>
          </a:p>
          <a:p>
            <a:pPr marL="288000" indent="0" algn="just">
              <a:lnSpc>
                <a:spcPct val="150000"/>
              </a:lnSpc>
              <a:spcBef>
                <a:spcPts val="0"/>
              </a:spcBef>
              <a:buNone/>
            </a:pPr>
            <a:r>
              <a:rPr lang="tr-TR" sz="2000" b="1" dirty="0">
                <a:cs typeface="Times New Roman" panose="02020603050405020304" pitchFamily="18" charset="0"/>
              </a:rPr>
              <a:t>İyi bir organizasyon; </a:t>
            </a:r>
            <a:r>
              <a:rPr lang="tr-TR" sz="2000" dirty="0">
                <a:cs typeface="Times New Roman" panose="02020603050405020304" pitchFamily="18" charset="0"/>
              </a:rPr>
              <a:t>zaman kaybını önler, istenmeyen durumları en aza indirir, oyuncuların ilgisini canlı tutar, takımı günlük, aylık, yıllık değerlendirme imkanı verir, antrenör yönetici ilişkisini geliştirir, neyi, ne zaman ve nasıl öğreteceğini yanıtlar.    </a:t>
            </a:r>
          </a:p>
          <a:p>
            <a:pPr marL="288000" indent="0" algn="just">
              <a:lnSpc>
                <a:spcPct val="150000"/>
              </a:lnSpc>
              <a:spcBef>
                <a:spcPts val="1800"/>
              </a:spcBef>
              <a:buNone/>
            </a:pPr>
            <a:r>
              <a:rPr lang="tr-TR" sz="2000" dirty="0">
                <a:cs typeface="Times New Roman" panose="02020603050405020304" pitchFamily="18" charset="0"/>
              </a:rPr>
              <a:t>Organize ve iyi planlanmış antrenman programları, gelişigüzel amaçsız yaklaşımların ortadan kaldırılmasını sağlar.</a:t>
            </a:r>
          </a:p>
          <a:p>
            <a:pPr marL="288000" indent="0" algn="just">
              <a:lnSpc>
                <a:spcPct val="150000"/>
              </a:lnSpc>
              <a:buNone/>
            </a:pPr>
            <a:endParaRPr lang="tr-TR" sz="500" dirty="0">
              <a:cs typeface="Times New Roman" panose="02020603050405020304" pitchFamily="18" charset="0"/>
            </a:endParaRPr>
          </a:p>
          <a:p>
            <a:pPr marL="288000" indent="0" algn="ctr">
              <a:lnSpc>
                <a:spcPct val="150000"/>
              </a:lnSpc>
              <a:buNone/>
            </a:pPr>
            <a:r>
              <a:rPr lang="tr-TR" sz="2000" b="1" dirty="0">
                <a:solidFill>
                  <a:srgbClr val="FF0000"/>
                </a:solidFill>
                <a:cs typeface="Times New Roman" panose="02020603050405020304" pitchFamily="18" charset="0"/>
              </a:rPr>
              <a:t>BAŞARI YOLUNDA </a:t>
            </a:r>
            <a:r>
              <a:rPr lang="tr-TR" sz="2000" b="1" dirty="0">
                <a:cs typeface="Times New Roman" panose="02020603050405020304" pitchFamily="18" charset="0"/>
              </a:rPr>
              <a:t>HER ANTRENÖR ORGANİZASYONU VE PLANLAMASI KADAR ETKİLİDİR</a:t>
            </a:r>
          </a:p>
          <a:p>
            <a:pPr marL="288000" indent="0" algn="just">
              <a:lnSpc>
                <a:spcPct val="150000"/>
              </a:lnSpc>
              <a:buNone/>
            </a:pPr>
            <a:endParaRPr lang="tr-TR" sz="2000" dirty="0">
              <a:latin typeface="Times New Roman" panose="02020603050405020304" pitchFamily="18" charset="0"/>
              <a:cs typeface="Times New Roman" panose="02020603050405020304" pitchFamily="18" charset="0"/>
            </a:endParaRPr>
          </a:p>
          <a:p>
            <a:pPr marL="288000" indent="0">
              <a:lnSpc>
                <a:spcPct val="200000"/>
              </a:lnSpc>
              <a:buNone/>
            </a:pP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316416" y="0"/>
            <a:ext cx="746962" cy="949529"/>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9552" y="123478"/>
            <a:ext cx="746962" cy="662331"/>
          </a:xfrm>
          <a:prstGeom prst="rect">
            <a:avLst/>
          </a:prstGeom>
        </p:spPr>
      </p:pic>
    </p:spTree>
    <p:extLst>
      <p:ext uri="{BB962C8B-B14F-4D97-AF65-F5344CB8AC3E}">
        <p14:creationId xmlns:p14="http://schemas.microsoft.com/office/powerpoint/2010/main" val="2873086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marL="288000" algn="ctr">
              <a:spcBef>
                <a:spcPts val="1200"/>
              </a:spcBef>
              <a:buNone/>
            </a:pPr>
            <a:endParaRPr lang="tr-TR" sz="2000" b="1" dirty="0">
              <a:solidFill>
                <a:srgbClr val="FF0000"/>
              </a:solidFill>
              <a:latin typeface="Times New Roman" panose="02020603050405020304" pitchFamily="18" charset="0"/>
              <a:cs typeface="Times New Roman" panose="02020603050405020304" pitchFamily="18" charset="0"/>
            </a:endParaRPr>
          </a:p>
          <a:p>
            <a:pPr marL="288000" algn="ctr">
              <a:spcBef>
                <a:spcPts val="600"/>
              </a:spcBef>
              <a:buNone/>
            </a:pPr>
            <a:r>
              <a:rPr lang="tr-TR" sz="2000" b="1" dirty="0">
                <a:solidFill>
                  <a:srgbClr val="FF0000"/>
                </a:solidFill>
                <a:latin typeface="Times New Roman" panose="02020603050405020304" pitchFamily="18" charset="0"/>
                <a:cs typeface="Times New Roman" panose="02020603050405020304" pitchFamily="18" charset="0"/>
              </a:rPr>
              <a:t>BAŞARI YOLUNDA </a:t>
            </a:r>
            <a:r>
              <a:rPr lang="tr-TR" sz="2000" b="1" dirty="0">
                <a:latin typeface="Times New Roman" panose="02020603050405020304" pitchFamily="18" charset="0"/>
                <a:cs typeface="Times New Roman" panose="02020603050405020304" pitchFamily="18" charset="0"/>
              </a:rPr>
              <a:t>HER ANTRENÖR </a:t>
            </a:r>
          </a:p>
          <a:p>
            <a:pPr marL="288000" algn="ctr">
              <a:spcBef>
                <a:spcPts val="600"/>
              </a:spcBef>
              <a:buNone/>
            </a:pPr>
            <a:r>
              <a:rPr lang="tr-TR" sz="2000" b="1" dirty="0">
                <a:latin typeface="Times New Roman" panose="02020603050405020304" pitchFamily="18" charset="0"/>
                <a:cs typeface="Times New Roman" panose="02020603050405020304" pitchFamily="18" charset="0"/>
              </a:rPr>
              <a:t>ORGANİZASYONU VE PLANLAMASI KADAR ETKİLİDİR</a:t>
            </a:r>
          </a:p>
          <a:p>
            <a:pPr marL="288000" algn="ctr">
              <a:lnSpc>
                <a:spcPct val="200000"/>
              </a:lnSpc>
              <a:buNone/>
            </a:pPr>
            <a:endParaRPr lang="tr-TR" sz="2000" b="1" dirty="0">
              <a:latin typeface="Times New Roman" panose="02020603050405020304" pitchFamily="18" charset="0"/>
              <a:cs typeface="Times New Roman" panose="02020603050405020304" pitchFamily="18" charset="0"/>
            </a:endParaRPr>
          </a:p>
          <a:p>
            <a:pPr marL="288000" algn="ctr">
              <a:lnSpc>
                <a:spcPct val="200000"/>
              </a:lnSpc>
              <a:buNone/>
            </a:pPr>
            <a:r>
              <a:rPr lang="tr-TR" sz="2000" b="1" dirty="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9512" y="213235"/>
            <a:ext cx="962986" cy="853878"/>
          </a:xfrm>
          <a:prstGeom prst="rect">
            <a:avLst/>
          </a:prstGeom>
        </p:spPr>
      </p:pic>
      <p:pic>
        <p:nvPicPr>
          <p:cNvPr id="5" name="Resim 4"/>
          <p:cNvPicPr>
            <a:picLocks noChangeAspect="1"/>
          </p:cNvPicPr>
          <p:nvPr/>
        </p:nvPicPr>
        <p:blipFill>
          <a:blip r:embed="rId4"/>
          <a:stretch>
            <a:fillRect/>
          </a:stretch>
        </p:blipFill>
        <p:spPr>
          <a:xfrm>
            <a:off x="0" y="1224136"/>
            <a:ext cx="9143999" cy="4776910"/>
          </a:xfrm>
          <a:prstGeom prst="rect">
            <a:avLst/>
          </a:prstGeom>
        </p:spPr>
      </p:pic>
    </p:spTree>
    <p:extLst>
      <p:ext uri="{BB962C8B-B14F-4D97-AF65-F5344CB8AC3E}">
        <p14:creationId xmlns:p14="http://schemas.microsoft.com/office/powerpoint/2010/main" val="4205177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85000" lnSpcReduction="10000"/>
          </a:bodyPr>
          <a:lstStyle/>
          <a:p>
            <a:pPr marL="288000" indent="0" algn="just">
              <a:lnSpc>
                <a:spcPct val="170000"/>
              </a:lnSpc>
              <a:buNone/>
            </a:pPr>
            <a:r>
              <a:rPr lang="tr-TR" sz="2000" dirty="0"/>
              <a:t>	</a:t>
            </a:r>
          </a:p>
          <a:p>
            <a:pPr marL="288000" indent="0" algn="just">
              <a:lnSpc>
                <a:spcPct val="170000"/>
              </a:lnSpc>
              <a:buNone/>
            </a:pPr>
            <a:endParaRPr lang="tr-TR" sz="2000" dirty="0"/>
          </a:p>
          <a:p>
            <a:pPr marL="288000" indent="0" algn="just">
              <a:lnSpc>
                <a:spcPct val="170000"/>
              </a:lnSpc>
              <a:buNone/>
            </a:pPr>
            <a:r>
              <a:rPr lang="tr-TR" sz="2600" dirty="0">
                <a:latin typeface="Times New Roman" panose="02020603050405020304" pitchFamily="18" charset="0"/>
                <a:cs typeface="Times New Roman" panose="02020603050405020304" pitchFamily="18" charset="0"/>
              </a:rPr>
              <a:t> </a:t>
            </a:r>
            <a:r>
              <a:rPr lang="tr-TR" sz="2600" b="1" dirty="0">
                <a:solidFill>
                  <a:srgbClr val="FF0000"/>
                </a:solidFill>
                <a:cs typeface="Times New Roman" panose="02020603050405020304" pitchFamily="18" charset="0"/>
              </a:rPr>
              <a:t>Başarı yolunda </a:t>
            </a:r>
            <a:r>
              <a:rPr lang="tr-TR" sz="2600" dirty="0">
                <a:cs typeface="Times New Roman" panose="02020603050405020304" pitchFamily="18" charset="0"/>
              </a:rPr>
              <a:t>her antrenör ölçme ve ölçme yöntemlerini bilerek değerlendirme yapabilmelidir. Ölçmediğin bir şeyi geliştiremezsin.</a:t>
            </a:r>
          </a:p>
          <a:p>
            <a:pPr marL="288000" indent="0" algn="just">
              <a:lnSpc>
                <a:spcPct val="170000"/>
              </a:lnSpc>
              <a:buNone/>
            </a:pPr>
            <a:endParaRPr lang="tr-TR" sz="1200" dirty="0">
              <a:cs typeface="Times New Roman" panose="02020603050405020304" pitchFamily="18" charset="0"/>
            </a:endParaRPr>
          </a:p>
          <a:p>
            <a:pPr marL="288000" indent="0" algn="just">
              <a:lnSpc>
                <a:spcPct val="170000"/>
              </a:lnSpc>
              <a:buNone/>
            </a:pPr>
            <a:r>
              <a:rPr lang="tr-TR" sz="2600" dirty="0">
                <a:cs typeface="Times New Roman" panose="02020603050405020304" pitchFamily="18" charset="0"/>
              </a:rPr>
              <a:t>Ölçmede; veriler kesindir, spekülasyonları önler, karşılaştırmalara ve değerlendirmelere temel oluşturur, </a:t>
            </a:r>
            <a:r>
              <a:rPr lang="tr-TR" sz="2600" dirty="0" err="1">
                <a:cs typeface="Times New Roman" panose="02020603050405020304" pitchFamily="18" charset="0"/>
              </a:rPr>
              <a:t>subjektif</a:t>
            </a:r>
            <a:r>
              <a:rPr lang="tr-TR" sz="2600" dirty="0">
                <a:cs typeface="Times New Roman" panose="02020603050405020304" pitchFamily="18" charset="0"/>
              </a:rPr>
              <a:t> yorumları olabildiğince gerçeğe yaklaştırır.</a:t>
            </a:r>
          </a:p>
          <a:p>
            <a:pPr marL="288000" indent="0" algn="just">
              <a:lnSpc>
                <a:spcPct val="170000"/>
              </a:lnSpc>
              <a:buNone/>
            </a:pPr>
            <a:endParaRPr lang="tr-TR" sz="2000" dirty="0">
              <a:latin typeface="Times New Roman" panose="02020603050405020304" pitchFamily="18" charset="0"/>
              <a:cs typeface="Times New Roman" panose="02020603050405020304" pitchFamily="18" charset="0"/>
            </a:endParaRPr>
          </a:p>
          <a:p>
            <a:pPr marL="288000" indent="0" algn="just">
              <a:lnSpc>
                <a:spcPct val="170000"/>
              </a:lnSpc>
              <a:buNone/>
            </a:pPr>
            <a:r>
              <a:rPr lang="tr-TR" sz="2000" dirty="0">
                <a:latin typeface="Times New Roman" panose="02020603050405020304" pitchFamily="18" charset="0"/>
                <a:cs typeface="Times New Roman" panose="02020603050405020304" pitchFamily="18" charset="0"/>
              </a:rPr>
              <a:t>   </a:t>
            </a:r>
          </a:p>
        </p:txBody>
      </p:sp>
      <p:pic>
        <p:nvPicPr>
          <p:cNvPr id="3" name="Resim 2"/>
          <p:cNvPicPr>
            <a:picLocks noChangeAspect="1"/>
          </p:cNvPicPr>
          <p:nvPr/>
        </p:nvPicPr>
        <p:blipFill>
          <a:blip r:embed="rId2"/>
          <a:stretch>
            <a:fillRect/>
          </a:stretch>
        </p:blipFill>
        <p:spPr>
          <a:xfrm>
            <a:off x="8172400" y="0"/>
            <a:ext cx="890978" cy="113260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504" y="190006"/>
            <a:ext cx="980689" cy="869575"/>
          </a:xfrm>
          <a:prstGeom prst="rect">
            <a:avLst/>
          </a:prstGeom>
        </p:spPr>
      </p:pic>
    </p:spTree>
    <p:extLst>
      <p:ext uri="{BB962C8B-B14F-4D97-AF65-F5344CB8AC3E}">
        <p14:creationId xmlns:p14="http://schemas.microsoft.com/office/powerpoint/2010/main" val="10817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92500" lnSpcReduction="10000"/>
          </a:bodyPr>
          <a:lstStyle/>
          <a:p>
            <a:pPr algn="just">
              <a:lnSpc>
                <a:spcPct val="200000"/>
              </a:lnSpc>
              <a:buNone/>
            </a:pPr>
            <a:r>
              <a:rPr lang="tr-TR" sz="2000" dirty="0"/>
              <a:t>	</a:t>
            </a:r>
          </a:p>
          <a:p>
            <a:pPr marL="288000" algn="ctr">
              <a:lnSpc>
                <a:spcPct val="200000"/>
              </a:lnSpc>
              <a:buNone/>
            </a:pPr>
            <a:endParaRPr lang="tr-TR" sz="900" b="1" dirty="0">
              <a:latin typeface="Times New Roman" panose="02020603050405020304" pitchFamily="18" charset="0"/>
              <a:cs typeface="Times New Roman" panose="02020603050405020304" pitchFamily="18" charset="0"/>
            </a:endParaRPr>
          </a:p>
          <a:p>
            <a:pPr marL="288000" indent="0" algn="just">
              <a:lnSpc>
                <a:spcPct val="160000"/>
              </a:lnSpc>
              <a:spcBef>
                <a:spcPts val="0"/>
              </a:spcBef>
              <a:buNone/>
            </a:pPr>
            <a:r>
              <a:rPr lang="tr-TR" sz="2800" b="1" dirty="0">
                <a:solidFill>
                  <a:srgbClr val="FF0000"/>
                </a:solidFill>
                <a:cs typeface="Times New Roman" panose="02020603050405020304" pitchFamily="18" charset="0"/>
              </a:rPr>
              <a:t>Başarı yolunda </a:t>
            </a:r>
            <a:r>
              <a:rPr lang="tr-TR" sz="2800" dirty="0">
                <a:cs typeface="Times New Roman" panose="02020603050405020304" pitchFamily="18" charset="0"/>
              </a:rPr>
              <a:t>her antrenör, sporcunun mevcut performans durumunu saptamak için, sporcuyu motive etmek için, sporcunun üst eğitim basamaklarına geçişini sağlamak için, federasyon ve kulüp yöneticilerine, ebeveynlerine bilgi vermek için ve uyguladığı antrenman programının kalitesi hakkında bilgi almak için </a:t>
            </a:r>
            <a:r>
              <a:rPr lang="tr-TR" sz="2800" b="1" dirty="0">
                <a:cs typeface="Times New Roman" panose="02020603050405020304" pitchFamily="18" charset="0"/>
              </a:rPr>
              <a:t>ölçmek ve değerlendirme yapmak zorundadır.</a:t>
            </a:r>
          </a:p>
          <a:p>
            <a:pPr marL="288000" algn="ctr">
              <a:lnSpc>
                <a:spcPct val="200000"/>
              </a:lnSpc>
              <a:buNone/>
            </a:pPr>
            <a:endParaRPr lang="tr-TR" sz="2000" b="1" dirty="0">
              <a:latin typeface="Times New Roman" panose="02020603050405020304" pitchFamily="18" charset="0"/>
              <a:cs typeface="Times New Roman" panose="02020603050405020304" pitchFamily="18" charset="0"/>
            </a:endParaRPr>
          </a:p>
          <a:p>
            <a:pPr marL="288000" algn="ctr">
              <a:lnSpc>
                <a:spcPct val="200000"/>
              </a:lnSpc>
              <a:buNone/>
            </a:pP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244408" y="0"/>
            <a:ext cx="818970" cy="104106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1520" y="195486"/>
            <a:ext cx="864096" cy="766193"/>
          </a:xfrm>
          <a:prstGeom prst="rect">
            <a:avLst/>
          </a:prstGeom>
        </p:spPr>
      </p:pic>
    </p:spTree>
    <p:extLst>
      <p:ext uri="{BB962C8B-B14F-4D97-AF65-F5344CB8AC3E}">
        <p14:creationId xmlns:p14="http://schemas.microsoft.com/office/powerpoint/2010/main" val="808748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528" y="280029"/>
            <a:ext cx="960372" cy="851561"/>
          </a:xfrm>
          <a:prstGeom prst="rect">
            <a:avLst/>
          </a:prstGeom>
        </p:spPr>
      </p:pic>
      <p:pic>
        <p:nvPicPr>
          <p:cNvPr id="5" name="Resim 4"/>
          <p:cNvPicPr>
            <a:picLocks noChangeAspect="1"/>
          </p:cNvPicPr>
          <p:nvPr/>
        </p:nvPicPr>
        <p:blipFill>
          <a:blip r:embed="rId3"/>
          <a:stretch>
            <a:fillRect/>
          </a:stretch>
        </p:blipFill>
        <p:spPr>
          <a:xfrm>
            <a:off x="8089384" y="-16212"/>
            <a:ext cx="902252" cy="1147802"/>
          </a:xfrm>
          <a:prstGeom prst="rect">
            <a:avLst/>
          </a:prstGeom>
        </p:spPr>
      </p:pic>
      <p:sp>
        <p:nvSpPr>
          <p:cNvPr id="8" name="Dikdörtgen 7"/>
          <p:cNvSpPr/>
          <p:nvPr/>
        </p:nvSpPr>
        <p:spPr>
          <a:xfrm>
            <a:off x="0" y="1419622"/>
            <a:ext cx="9144000" cy="2677656"/>
          </a:xfrm>
          <a:prstGeom prst="rect">
            <a:avLst/>
          </a:prstGeom>
        </p:spPr>
        <p:txBody>
          <a:bodyPr wrap="square">
            <a:spAutoFit/>
          </a:bodyPr>
          <a:lstStyle/>
          <a:p>
            <a:pPr marL="288000" algn="just">
              <a:lnSpc>
                <a:spcPct val="150000"/>
              </a:lnSpc>
            </a:pPr>
            <a:r>
              <a:rPr lang="tr-TR" sz="2800" b="1" dirty="0">
                <a:solidFill>
                  <a:srgbClr val="FF0000"/>
                </a:solidFill>
              </a:rPr>
              <a:t>Başarı yolunda</a:t>
            </a:r>
            <a:r>
              <a:rPr lang="tr-TR" sz="2800" dirty="0">
                <a:solidFill>
                  <a:srgbClr val="FF0000"/>
                </a:solidFill>
              </a:rPr>
              <a:t>, </a:t>
            </a:r>
            <a:r>
              <a:rPr lang="tr-TR" sz="2800" dirty="0"/>
              <a:t>kendi ya da rakibin performansını etkileyen tüm faktörlerin, somut ölçüt başlıklar altında, gelişmiş teknolojik araçlar yardımıyla elde edilerek analiz edilmesi ve değerlendirilmesi olmazsa olmazdır.</a:t>
            </a:r>
          </a:p>
        </p:txBody>
      </p:sp>
    </p:spTree>
    <p:extLst>
      <p:ext uri="{BB962C8B-B14F-4D97-AF65-F5344CB8AC3E}">
        <p14:creationId xmlns:p14="http://schemas.microsoft.com/office/powerpoint/2010/main" val="2072026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algn="ctr">
              <a:lnSpc>
                <a:spcPct val="200000"/>
              </a:lnSpc>
              <a:buNone/>
            </a:pPr>
            <a:r>
              <a:rPr lang="tr-TR" sz="2000" dirty="0"/>
              <a:t>	</a:t>
            </a:r>
          </a:p>
          <a:p>
            <a:pPr marL="288000" algn="ctr">
              <a:lnSpc>
                <a:spcPct val="200000"/>
              </a:lnSpc>
              <a:buNone/>
            </a:pPr>
            <a:endParaRPr lang="tr-TR" sz="2000" b="1" dirty="0">
              <a:latin typeface="Times New Roman" panose="02020603050405020304" pitchFamily="18" charset="0"/>
              <a:cs typeface="Times New Roman" panose="02020603050405020304" pitchFamily="18" charset="0"/>
            </a:endParaRPr>
          </a:p>
          <a:p>
            <a:pPr marL="288000" indent="0" algn="just">
              <a:lnSpc>
                <a:spcPct val="170000"/>
              </a:lnSpc>
              <a:spcBef>
                <a:spcPts val="0"/>
              </a:spcBef>
              <a:buNone/>
            </a:pPr>
            <a:r>
              <a:rPr lang="tr-TR" sz="2000" b="1" dirty="0">
                <a:solidFill>
                  <a:srgbClr val="FF0000"/>
                </a:solidFill>
                <a:cs typeface="Times New Roman" panose="02020603050405020304" pitchFamily="18" charset="0"/>
              </a:rPr>
              <a:t>Başarı yolunda, </a:t>
            </a:r>
            <a:r>
              <a:rPr lang="tr-TR" sz="2000" dirty="0">
                <a:cs typeface="Times New Roman" panose="02020603050405020304" pitchFamily="18" charset="0"/>
              </a:rPr>
              <a:t>takım ve sporcuların antrenmanlarını en iyi şekilde düzenlemek, kendi takım yada sporcunun bireysel gücünü belirlemek, karşı takımın yada sporcunun bireysel gücünü belirlemek, karşı takımın ya da sporcunun güçlü ve zayıf yönlerine göre takımı ve sporcuları yönlendirmek için mutlak suretle </a:t>
            </a:r>
            <a:r>
              <a:rPr lang="tr-TR" sz="2000" b="1" dirty="0">
                <a:cs typeface="Times New Roman" panose="02020603050405020304" pitchFamily="18" charset="0"/>
              </a:rPr>
              <a:t>gözlem ve değerlendirme yapılmalıdır.</a:t>
            </a:r>
            <a:endParaRPr lang="tr-TR" sz="2000" dirty="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3528" y="267494"/>
            <a:ext cx="971600" cy="861517"/>
          </a:xfrm>
          <a:prstGeom prst="rect">
            <a:avLst/>
          </a:prstGeom>
        </p:spPr>
      </p:pic>
    </p:spTree>
    <p:extLst>
      <p:ext uri="{BB962C8B-B14F-4D97-AF65-F5344CB8AC3E}">
        <p14:creationId xmlns:p14="http://schemas.microsoft.com/office/powerpoint/2010/main" val="51565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marL="288000" algn="ctr">
              <a:lnSpc>
                <a:spcPct val="200000"/>
              </a:lnSpc>
              <a:buNone/>
            </a:pPr>
            <a:endParaRPr lang="tr-TR" sz="2800" b="1" dirty="0">
              <a:latin typeface="Times New Roman" panose="02020603050405020304" pitchFamily="18" charset="0"/>
              <a:cs typeface="Times New Roman" panose="02020603050405020304" pitchFamily="18" charset="0"/>
            </a:endParaRPr>
          </a:p>
          <a:p>
            <a:pPr marL="288000" indent="0" algn="just">
              <a:lnSpc>
                <a:spcPct val="200000"/>
              </a:lnSpc>
              <a:spcBef>
                <a:spcPts val="600"/>
              </a:spcBef>
              <a:buNone/>
            </a:pPr>
            <a:r>
              <a:rPr lang="tr-TR" sz="2400" b="1" dirty="0">
                <a:solidFill>
                  <a:srgbClr val="FF0000"/>
                </a:solidFill>
                <a:latin typeface="Times New Roman" panose="02020603050405020304" pitchFamily="18" charset="0"/>
                <a:cs typeface="Times New Roman" panose="02020603050405020304" pitchFamily="18" charset="0"/>
              </a:rPr>
              <a:t>Başarı yolu, </a:t>
            </a:r>
            <a:r>
              <a:rPr lang="tr-TR" sz="2400" dirty="0">
                <a:latin typeface="Times New Roman" panose="02020603050405020304" pitchFamily="18" charset="0"/>
                <a:cs typeface="Times New Roman" panose="02020603050405020304" pitchFamily="18" charset="0"/>
              </a:rPr>
              <a:t>bilgi ve diğer birçok hazırlık ve deneyim gerektirir. Bunlardan en önemlisi fizyolojik hazırlıktır. Bu kadar önemli olan hazırlık ve aşamalarını en iyi şekilde bilmek antrenörlerin görevidir. Antrenörlük mesleğini yapanların bu yönde </a:t>
            </a:r>
            <a:r>
              <a:rPr lang="tr-TR" sz="2400" b="1" dirty="0">
                <a:latin typeface="Times New Roman" panose="02020603050405020304" pitchFamily="18" charset="0"/>
                <a:cs typeface="Times New Roman" panose="02020603050405020304" pitchFamily="18" charset="0"/>
              </a:rPr>
              <a:t>varsa eksikliklerini tamamlamaları beklenir.</a:t>
            </a: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302949"/>
            <a:ext cx="1645170" cy="925408"/>
          </a:xfrm>
          <a:prstGeom prst="rect">
            <a:avLst/>
          </a:prstGeom>
        </p:spPr>
      </p:pic>
    </p:spTree>
    <p:extLst>
      <p:ext uri="{BB962C8B-B14F-4D97-AF65-F5344CB8AC3E}">
        <p14:creationId xmlns:p14="http://schemas.microsoft.com/office/powerpoint/2010/main" val="33359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25000" lnSpcReduction="20000"/>
          </a:bodyPr>
          <a:lstStyle/>
          <a:p>
            <a:pPr algn="just">
              <a:lnSpc>
                <a:spcPct val="200000"/>
              </a:lnSpc>
              <a:buNone/>
            </a:pPr>
            <a:r>
              <a:rPr lang="tr-TR" sz="2000" dirty="0"/>
              <a:t>	</a:t>
            </a:r>
          </a:p>
          <a:p>
            <a:pPr marL="288000" algn="ctr">
              <a:lnSpc>
                <a:spcPct val="200000"/>
              </a:lnSpc>
              <a:buNone/>
            </a:pPr>
            <a:endParaRPr lang="tr-TR" sz="2000" b="1" dirty="0">
              <a:cs typeface="Times New Roman" panose="02020603050405020304" pitchFamily="18" charset="0"/>
            </a:endParaRPr>
          </a:p>
          <a:p>
            <a:pPr marL="288000" algn="ctr">
              <a:lnSpc>
                <a:spcPct val="200000"/>
              </a:lnSpc>
              <a:buNone/>
            </a:pPr>
            <a:endParaRPr lang="tr-TR" sz="2000" b="1" dirty="0">
              <a:cs typeface="Times New Roman" panose="02020603050405020304" pitchFamily="18" charset="0"/>
            </a:endParaRPr>
          </a:p>
          <a:p>
            <a:pPr marL="288000" indent="0" algn="ctr">
              <a:lnSpc>
                <a:spcPct val="170000"/>
              </a:lnSpc>
              <a:spcBef>
                <a:spcPts val="0"/>
              </a:spcBef>
              <a:buNone/>
            </a:pPr>
            <a:endParaRPr lang="tr-TR" sz="3200" b="1" dirty="0">
              <a:cs typeface="Times New Roman" panose="02020603050405020304" pitchFamily="18" charset="0"/>
            </a:endParaRPr>
          </a:p>
          <a:p>
            <a:pPr marL="288000" indent="0" algn="just">
              <a:lnSpc>
                <a:spcPct val="170000"/>
              </a:lnSpc>
              <a:spcBef>
                <a:spcPts val="0"/>
              </a:spcBef>
              <a:buNone/>
            </a:pPr>
            <a:r>
              <a:rPr lang="tr-TR" sz="7200" dirty="0">
                <a:cs typeface="Times New Roman" panose="02020603050405020304" pitchFamily="18" charset="0"/>
              </a:rPr>
              <a:t>Genelde </a:t>
            </a:r>
            <a:r>
              <a:rPr lang="tr-TR" sz="7200" b="1" dirty="0">
                <a:cs typeface="Times New Roman" panose="02020603050405020304" pitchFamily="18" charset="0"/>
              </a:rPr>
              <a:t>gözlem ve değerlendirme; </a:t>
            </a:r>
            <a:r>
              <a:rPr lang="tr-TR" sz="7200" dirty="0">
                <a:cs typeface="Times New Roman" panose="02020603050405020304" pitchFamily="18" charset="0"/>
              </a:rPr>
              <a:t>antrenörlerin müsabaka esnasında önemli konuları not alarak antrenmanlarda ele alma ilkesine dayanır. Titiz ve dikkatli bir şekilde sürekli çalışmayı ve teknolojik imkanları kullanmayı gerektirir.</a:t>
            </a:r>
          </a:p>
          <a:p>
            <a:pPr marL="288000" indent="0" algn="just">
              <a:lnSpc>
                <a:spcPct val="170000"/>
              </a:lnSpc>
              <a:spcBef>
                <a:spcPts val="0"/>
              </a:spcBef>
              <a:buNone/>
            </a:pPr>
            <a:endParaRPr lang="tr-TR" sz="4800" dirty="0">
              <a:cs typeface="Times New Roman" panose="02020603050405020304" pitchFamily="18" charset="0"/>
            </a:endParaRPr>
          </a:p>
          <a:p>
            <a:pPr marL="288000" indent="0" algn="just">
              <a:lnSpc>
                <a:spcPct val="170000"/>
              </a:lnSpc>
              <a:spcBef>
                <a:spcPts val="0"/>
              </a:spcBef>
              <a:buNone/>
            </a:pPr>
            <a:r>
              <a:rPr lang="tr-TR" sz="7200" dirty="0">
                <a:cs typeface="Times New Roman" panose="02020603050405020304" pitchFamily="18" charset="0"/>
              </a:rPr>
              <a:t>Gözlem bir ekip işidir. Gözlemciler, antrenörler ve oyuncular bir bütündür. Ayrıca gözlemi birden fazla kişi yapmalıdır. Sporcuların başarı veya başarısızlık nedenleri üzerinde yorum yapabilmek için de sistematik bir analiz yapmak gerekir.</a:t>
            </a:r>
          </a:p>
          <a:p>
            <a:pPr marL="288000" indent="0" algn="just">
              <a:lnSpc>
                <a:spcPct val="170000"/>
              </a:lnSpc>
              <a:spcBef>
                <a:spcPts val="0"/>
              </a:spcBef>
              <a:buNone/>
            </a:pPr>
            <a:endParaRPr lang="tr-TR" sz="4800" dirty="0">
              <a:cs typeface="Times New Roman" panose="02020603050405020304" pitchFamily="18" charset="0"/>
            </a:endParaRPr>
          </a:p>
          <a:p>
            <a:pPr marL="288000" indent="0" algn="just">
              <a:lnSpc>
                <a:spcPct val="170000"/>
              </a:lnSpc>
              <a:spcBef>
                <a:spcPts val="0"/>
              </a:spcBef>
              <a:buNone/>
            </a:pPr>
            <a:r>
              <a:rPr lang="tr-TR" sz="7200" dirty="0">
                <a:cs typeface="Times New Roman" panose="02020603050405020304" pitchFamily="18" charset="0"/>
              </a:rPr>
              <a:t>Müsabaka analizinin temel hedefi, antrenörün bilgi, tecrübe ve önsezilerinin doğruluğu, tarafsızlığı ve ciddiyeti ile performansı nasıl arttırabileceğidir.</a:t>
            </a:r>
          </a:p>
        </p:txBody>
      </p:sp>
      <p:pic>
        <p:nvPicPr>
          <p:cNvPr id="3" name="Resim 2"/>
          <p:cNvPicPr>
            <a:picLocks noChangeAspect="1"/>
          </p:cNvPicPr>
          <p:nvPr/>
        </p:nvPicPr>
        <p:blipFill>
          <a:blip r:embed="rId2"/>
          <a:stretch>
            <a:fillRect/>
          </a:stretch>
        </p:blipFill>
        <p:spPr>
          <a:xfrm>
            <a:off x="8316416" y="0"/>
            <a:ext cx="746962" cy="949529"/>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3528" y="195486"/>
            <a:ext cx="746962" cy="662331"/>
          </a:xfrm>
          <a:prstGeom prst="rect">
            <a:avLst/>
          </a:prstGeom>
        </p:spPr>
      </p:pic>
    </p:spTree>
    <p:extLst>
      <p:ext uri="{BB962C8B-B14F-4D97-AF65-F5344CB8AC3E}">
        <p14:creationId xmlns:p14="http://schemas.microsoft.com/office/powerpoint/2010/main" val="2262471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Autofit/>
          </a:bodyPr>
          <a:lstStyle/>
          <a:p>
            <a:pPr marL="288000" indent="0" algn="just">
              <a:lnSpc>
                <a:spcPct val="200000"/>
              </a:lnSpc>
              <a:buNone/>
            </a:pPr>
            <a:r>
              <a:rPr lang="tr-TR" sz="2000" dirty="0"/>
              <a:t>	</a:t>
            </a:r>
          </a:p>
          <a:p>
            <a:pPr marL="288000" indent="0" algn="just">
              <a:lnSpc>
                <a:spcPct val="200000"/>
              </a:lnSpc>
              <a:buNone/>
            </a:pPr>
            <a:endParaRPr lang="tr-TR" sz="800" b="1" dirty="0">
              <a:solidFill>
                <a:srgbClr val="FF0000"/>
              </a:solidFill>
              <a:cs typeface="Times New Roman" panose="02020603050405020304" pitchFamily="18" charset="0"/>
            </a:endParaRPr>
          </a:p>
          <a:p>
            <a:pPr marL="288000" indent="0" algn="just">
              <a:lnSpc>
                <a:spcPct val="150000"/>
              </a:lnSpc>
              <a:spcBef>
                <a:spcPts val="0"/>
              </a:spcBef>
              <a:buNone/>
            </a:pPr>
            <a:r>
              <a:rPr lang="tr-TR" sz="2400" b="1" dirty="0">
                <a:solidFill>
                  <a:srgbClr val="FF0000"/>
                </a:solidFill>
                <a:cs typeface="Times New Roman" panose="02020603050405020304" pitchFamily="18" charset="0"/>
              </a:rPr>
              <a:t>Başarı yolunda, </a:t>
            </a:r>
            <a:r>
              <a:rPr lang="tr-TR" sz="2400" dirty="0">
                <a:cs typeface="Times New Roman" panose="02020603050405020304" pitchFamily="18" charset="0"/>
              </a:rPr>
              <a:t>sporcunun kondisyonel, zihinsel, teknik ve taktik olarak belli kriterlere göre hangi seviyede olduğu, başarısızlığının nedenlerinin tespiti ve ona göre antrene edilmesi gerekliliği sistematik bir analizi gerektirir.  </a:t>
            </a:r>
            <a:endParaRPr lang="tr-TR" sz="2400" b="1" dirty="0">
              <a:cs typeface="Times New Roman" panose="02020603050405020304" pitchFamily="18" charset="0"/>
            </a:endParaRPr>
          </a:p>
          <a:p>
            <a:pPr marL="288000" indent="0" algn="just">
              <a:lnSpc>
                <a:spcPct val="150000"/>
              </a:lnSpc>
              <a:spcBef>
                <a:spcPts val="0"/>
              </a:spcBef>
              <a:buNone/>
            </a:pPr>
            <a:endParaRPr lang="tr-TR" sz="800" b="1" dirty="0">
              <a:cs typeface="Times New Roman" panose="02020603050405020304" pitchFamily="18" charset="0"/>
            </a:endParaRPr>
          </a:p>
          <a:p>
            <a:pPr marL="288000" indent="0" algn="just">
              <a:lnSpc>
                <a:spcPct val="150000"/>
              </a:lnSpc>
              <a:spcBef>
                <a:spcPts val="0"/>
              </a:spcBef>
              <a:buNone/>
            </a:pPr>
            <a:r>
              <a:rPr lang="tr-TR" sz="2400" b="1" dirty="0">
                <a:solidFill>
                  <a:srgbClr val="FF0000"/>
                </a:solidFill>
                <a:cs typeface="Times New Roman" panose="02020603050405020304" pitchFamily="18" charset="0"/>
              </a:rPr>
              <a:t>Başarı yolunda, </a:t>
            </a:r>
            <a:r>
              <a:rPr lang="tr-TR" sz="2400" dirty="0">
                <a:cs typeface="Times New Roman" panose="02020603050405020304" pitchFamily="18" charset="0"/>
              </a:rPr>
              <a:t>bilimsel ve inovatif teknolojik imkanların kullanılarak farklı antrenman modelleri dizayn edilmeye çalışmalıdır.</a:t>
            </a:r>
          </a:p>
          <a:p>
            <a:pPr marL="288000" indent="0" algn="just">
              <a:lnSpc>
                <a:spcPct val="200000"/>
              </a:lnSpc>
              <a:buNone/>
            </a:pPr>
            <a:endParaRPr lang="tr-TR" sz="2000" b="1" dirty="0">
              <a:cs typeface="Times New Roman" panose="02020603050405020304" pitchFamily="18" charset="0"/>
            </a:endParaRPr>
          </a:p>
          <a:p>
            <a:pPr marL="288000" indent="0" algn="just">
              <a:lnSpc>
                <a:spcPct val="200000"/>
              </a:lnSpc>
              <a:buNone/>
            </a:pPr>
            <a:r>
              <a:rPr lang="tr-TR" sz="2000" b="1" dirty="0">
                <a:cs typeface="Times New Roman" panose="02020603050405020304" pitchFamily="18" charset="0"/>
              </a:rPr>
              <a:t>   </a:t>
            </a:r>
            <a:endParaRPr lang="tr-TR" sz="2000" dirty="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244408" y="0"/>
            <a:ext cx="818970" cy="1041064"/>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3528" y="267494"/>
            <a:ext cx="792088" cy="702344"/>
          </a:xfrm>
          <a:prstGeom prst="rect">
            <a:avLst/>
          </a:prstGeom>
        </p:spPr>
      </p:pic>
    </p:spTree>
    <p:extLst>
      <p:ext uri="{BB962C8B-B14F-4D97-AF65-F5344CB8AC3E}">
        <p14:creationId xmlns:p14="http://schemas.microsoft.com/office/powerpoint/2010/main" val="1334265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algn="just">
              <a:lnSpc>
                <a:spcPct val="200000"/>
              </a:lnSpc>
              <a:buNone/>
            </a:pPr>
            <a:r>
              <a:rPr lang="tr-TR" sz="2000" dirty="0"/>
              <a:t>	</a:t>
            </a:r>
          </a:p>
          <a:p>
            <a:pPr marL="288000" algn="ctr">
              <a:lnSpc>
                <a:spcPct val="200000"/>
              </a:lnSpc>
              <a:buNone/>
            </a:pPr>
            <a:endParaRPr lang="tr-TR" sz="800" b="1" dirty="0">
              <a:latin typeface="Times New Roman" panose="02020603050405020304" pitchFamily="18" charset="0"/>
              <a:cs typeface="Times New Roman" panose="02020603050405020304" pitchFamily="18" charset="0"/>
            </a:endParaRPr>
          </a:p>
          <a:p>
            <a:pPr marL="288000" algn="ctr">
              <a:lnSpc>
                <a:spcPct val="200000"/>
              </a:lnSpc>
              <a:buNone/>
            </a:pPr>
            <a:endParaRPr lang="tr-TR" sz="800" b="1" dirty="0">
              <a:latin typeface="Times New Roman" panose="02020603050405020304" pitchFamily="18" charset="0"/>
              <a:cs typeface="Times New Roman" panose="02020603050405020304" pitchFamily="18" charset="0"/>
            </a:endParaRPr>
          </a:p>
          <a:p>
            <a:pPr marL="288000" indent="0" algn="just">
              <a:lnSpc>
                <a:spcPct val="150000"/>
              </a:lnSpc>
              <a:spcBef>
                <a:spcPts val="0"/>
              </a:spcBef>
              <a:buNone/>
            </a:pPr>
            <a:r>
              <a:rPr lang="tr-TR" sz="2800" b="1" dirty="0">
                <a:solidFill>
                  <a:srgbClr val="FF0000"/>
                </a:solidFill>
                <a:latin typeface="Times New Roman" panose="02020603050405020304" pitchFamily="18" charset="0"/>
                <a:cs typeface="Times New Roman" panose="02020603050405020304" pitchFamily="18" charset="0"/>
              </a:rPr>
              <a:t>Başarı yolunda,  </a:t>
            </a:r>
            <a:r>
              <a:rPr lang="tr-TR" sz="2800" dirty="0">
                <a:latin typeface="Times New Roman" panose="02020603050405020304" pitchFamily="18" charset="0"/>
                <a:cs typeface="Times New Roman" panose="02020603050405020304" pitchFamily="18" charset="0"/>
              </a:rPr>
              <a:t>müsabaka analiz sonuçları, anında, müsabaka oynanırken veya devre arasında değerlendirileceği gibi müsabakanın tümünün, turnuvaların ya da müsabaka sezonlarının değerlendirilmesi daha sonra da olsa mutlaka yapılmalıdır. </a:t>
            </a: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1520" y="267494"/>
            <a:ext cx="971600" cy="861517"/>
          </a:xfrm>
          <a:prstGeom prst="rect">
            <a:avLst/>
          </a:prstGeom>
        </p:spPr>
      </p:pic>
    </p:spTree>
    <p:extLst>
      <p:ext uri="{BB962C8B-B14F-4D97-AF65-F5344CB8AC3E}">
        <p14:creationId xmlns:p14="http://schemas.microsoft.com/office/powerpoint/2010/main" val="583959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528" y="197686"/>
            <a:ext cx="864096" cy="766193"/>
          </a:xfrm>
          <a:prstGeom prst="rect">
            <a:avLst/>
          </a:prstGeom>
        </p:spPr>
      </p:pic>
      <p:pic>
        <p:nvPicPr>
          <p:cNvPr id="5" name="Resim 4"/>
          <p:cNvPicPr>
            <a:picLocks noChangeAspect="1"/>
          </p:cNvPicPr>
          <p:nvPr/>
        </p:nvPicPr>
        <p:blipFill>
          <a:blip r:embed="rId3"/>
          <a:stretch>
            <a:fillRect/>
          </a:stretch>
        </p:blipFill>
        <p:spPr>
          <a:xfrm>
            <a:off x="8172400" y="-16212"/>
            <a:ext cx="819235" cy="1042192"/>
          </a:xfrm>
          <a:prstGeom prst="rect">
            <a:avLst/>
          </a:prstGeom>
        </p:spPr>
      </p:pic>
      <p:sp>
        <p:nvSpPr>
          <p:cNvPr id="2" name="Dikdörtgen 1"/>
          <p:cNvSpPr/>
          <p:nvPr/>
        </p:nvSpPr>
        <p:spPr>
          <a:xfrm>
            <a:off x="0" y="915565"/>
            <a:ext cx="9144000" cy="3647152"/>
          </a:xfrm>
          <a:prstGeom prst="rect">
            <a:avLst/>
          </a:prstGeom>
        </p:spPr>
        <p:txBody>
          <a:bodyPr wrap="square">
            <a:spAutoFit/>
          </a:bodyPr>
          <a:lstStyle/>
          <a:p>
            <a:pPr marL="288000" algn="just">
              <a:lnSpc>
                <a:spcPct val="150000"/>
              </a:lnSpc>
            </a:pPr>
            <a:r>
              <a:rPr lang="tr-TR" sz="2400" b="1" dirty="0">
                <a:solidFill>
                  <a:srgbClr val="FF0000"/>
                </a:solidFill>
              </a:rPr>
              <a:t>Başarı yolunda </a:t>
            </a:r>
            <a:r>
              <a:rPr lang="tr-TR" sz="2400" dirty="0"/>
              <a:t>bütün antrenörlerin, hayatları boyunca gelişimlerini sürdürecek bir felsefeye gereksinimleri vardır. En deneyimli antrenörler bile felsefelerini her defasında tekrar gözden geçirirler. Eğitim sonsuzdur.</a:t>
            </a:r>
          </a:p>
          <a:p>
            <a:pPr marL="288000" algn="just">
              <a:lnSpc>
                <a:spcPct val="150000"/>
              </a:lnSpc>
            </a:pPr>
            <a:endParaRPr lang="tr-TR" sz="1000" dirty="0"/>
          </a:p>
          <a:p>
            <a:pPr marL="288000" algn="just">
              <a:lnSpc>
                <a:spcPct val="150000"/>
              </a:lnSpc>
            </a:pPr>
            <a:r>
              <a:rPr lang="tr-TR" sz="2400" dirty="0"/>
              <a:t>Kulüp ya da sporcusu değiştiği zaman dahi yeni şartlara göre felsefenizi güncellemelisiniz.</a:t>
            </a:r>
          </a:p>
        </p:txBody>
      </p:sp>
    </p:spTree>
    <p:extLst>
      <p:ext uri="{BB962C8B-B14F-4D97-AF65-F5344CB8AC3E}">
        <p14:creationId xmlns:p14="http://schemas.microsoft.com/office/powerpoint/2010/main" val="825159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528" y="230416"/>
            <a:ext cx="870278" cy="771674"/>
          </a:xfrm>
          <a:prstGeom prst="rect">
            <a:avLst/>
          </a:prstGeom>
        </p:spPr>
      </p:pic>
      <p:pic>
        <p:nvPicPr>
          <p:cNvPr id="5" name="Resim 4"/>
          <p:cNvPicPr>
            <a:picLocks noChangeAspect="1"/>
          </p:cNvPicPr>
          <p:nvPr/>
        </p:nvPicPr>
        <p:blipFill>
          <a:blip r:embed="rId3"/>
          <a:stretch>
            <a:fillRect/>
          </a:stretch>
        </p:blipFill>
        <p:spPr>
          <a:xfrm>
            <a:off x="8172400" y="-16212"/>
            <a:ext cx="819235" cy="1042192"/>
          </a:xfrm>
          <a:prstGeom prst="rect">
            <a:avLst/>
          </a:prstGeom>
        </p:spPr>
      </p:pic>
      <p:sp>
        <p:nvSpPr>
          <p:cNvPr id="9" name="Dikdörtgen 8"/>
          <p:cNvSpPr/>
          <p:nvPr/>
        </p:nvSpPr>
        <p:spPr>
          <a:xfrm>
            <a:off x="0" y="1002090"/>
            <a:ext cx="9144000" cy="3647152"/>
          </a:xfrm>
          <a:prstGeom prst="rect">
            <a:avLst/>
          </a:prstGeom>
        </p:spPr>
        <p:txBody>
          <a:bodyPr wrap="square">
            <a:spAutoFit/>
          </a:bodyPr>
          <a:lstStyle/>
          <a:p>
            <a:pPr marL="288000" algn="just">
              <a:lnSpc>
                <a:spcPct val="150000"/>
              </a:lnSpc>
            </a:pPr>
            <a:r>
              <a:rPr lang="tr-TR" sz="2400" b="1" dirty="0">
                <a:solidFill>
                  <a:srgbClr val="FF0000"/>
                </a:solidFill>
              </a:rPr>
              <a:t>Başarı yolunda </a:t>
            </a:r>
            <a:r>
              <a:rPr lang="tr-TR" sz="2400" dirty="0"/>
              <a:t>her antrenör, antrenörlük felsefesini geliştirerek, kendisinin farkında olmalı ve hedeflerinin ne olduğuna karar vermelidir. </a:t>
            </a:r>
          </a:p>
          <a:p>
            <a:pPr marL="288000" algn="just">
              <a:lnSpc>
                <a:spcPct val="150000"/>
              </a:lnSpc>
            </a:pPr>
            <a:endParaRPr lang="tr-TR" sz="1000" dirty="0"/>
          </a:p>
          <a:p>
            <a:pPr marL="288000" algn="just">
              <a:lnSpc>
                <a:spcPct val="150000"/>
              </a:lnSpc>
            </a:pPr>
            <a:r>
              <a:rPr lang="tr-TR" sz="2400" dirty="0"/>
              <a:t>Nereye gittiğinizi bilmiyorsanız, hiçbir yol sizi oraya götüremez. Unutmayın, herkesi memnun etmeye çalışırsanız sonuçta eşeğinizi de kaybedebilirsiniz. </a:t>
            </a:r>
          </a:p>
        </p:txBody>
      </p:sp>
    </p:spTree>
    <p:extLst>
      <p:ext uri="{BB962C8B-B14F-4D97-AF65-F5344CB8AC3E}">
        <p14:creationId xmlns:p14="http://schemas.microsoft.com/office/powerpoint/2010/main" val="1788852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7544" y="277072"/>
            <a:ext cx="720080" cy="638494"/>
          </a:xfrm>
          <a:prstGeom prst="rect">
            <a:avLst/>
          </a:prstGeom>
        </p:spPr>
      </p:pic>
      <p:pic>
        <p:nvPicPr>
          <p:cNvPr id="5" name="Resim 4"/>
          <p:cNvPicPr>
            <a:picLocks noChangeAspect="1"/>
          </p:cNvPicPr>
          <p:nvPr/>
        </p:nvPicPr>
        <p:blipFill>
          <a:blip r:embed="rId3"/>
          <a:stretch>
            <a:fillRect/>
          </a:stretch>
        </p:blipFill>
        <p:spPr>
          <a:xfrm>
            <a:off x="8202590" y="-16212"/>
            <a:ext cx="789045" cy="931778"/>
          </a:xfrm>
          <a:prstGeom prst="rect">
            <a:avLst/>
          </a:prstGeom>
        </p:spPr>
      </p:pic>
      <p:sp>
        <p:nvSpPr>
          <p:cNvPr id="3" name="Dikdörtgen 2"/>
          <p:cNvSpPr/>
          <p:nvPr/>
        </p:nvSpPr>
        <p:spPr>
          <a:xfrm>
            <a:off x="0" y="802800"/>
            <a:ext cx="9144000" cy="4339650"/>
          </a:xfrm>
          <a:prstGeom prst="rect">
            <a:avLst/>
          </a:prstGeom>
        </p:spPr>
        <p:txBody>
          <a:bodyPr wrap="square">
            <a:spAutoFit/>
          </a:bodyPr>
          <a:lstStyle/>
          <a:p>
            <a:pPr marL="288000" algn="just">
              <a:lnSpc>
                <a:spcPct val="150000"/>
              </a:lnSpc>
            </a:pPr>
            <a:r>
              <a:rPr lang="tr-TR" sz="2400" b="1" dirty="0">
                <a:solidFill>
                  <a:srgbClr val="FF0000"/>
                </a:solidFill>
                <a:latin typeface="+mj-lt"/>
              </a:rPr>
              <a:t>Başarı yolunda </a:t>
            </a:r>
            <a:r>
              <a:rPr lang="tr-TR" sz="2400" dirty="0">
                <a:latin typeface="+mj-lt"/>
              </a:rPr>
              <a:t>her antrenörün, antrenörlükteki başarısı, kendisine verdiği değer ve duyduğu saygı ile yakından ilgilidir. Kendine değer ver ve saygı duy.</a:t>
            </a:r>
          </a:p>
          <a:p>
            <a:pPr marL="288000" algn="just">
              <a:lnSpc>
                <a:spcPct val="150000"/>
              </a:lnSpc>
            </a:pPr>
            <a:endParaRPr lang="tr-TR" sz="800" dirty="0">
              <a:latin typeface="+mj-lt"/>
            </a:endParaRPr>
          </a:p>
          <a:p>
            <a:pPr marL="288000" algn="just">
              <a:lnSpc>
                <a:spcPct val="150000"/>
              </a:lnSpc>
            </a:pPr>
            <a:r>
              <a:rPr lang="tr-TR" sz="2400" dirty="0">
                <a:latin typeface="+mj-lt"/>
              </a:rPr>
              <a:t>Kendinize güvenirseniz, çevrenizdekilerin güvenlerinin gelişmesine de yardım edebilirsiniz.</a:t>
            </a:r>
          </a:p>
          <a:p>
            <a:pPr marL="288000" algn="just">
              <a:lnSpc>
                <a:spcPct val="150000"/>
              </a:lnSpc>
            </a:pPr>
            <a:endParaRPr lang="tr-TR" sz="800" dirty="0">
              <a:latin typeface="+mj-lt"/>
            </a:endParaRPr>
          </a:p>
          <a:p>
            <a:pPr marL="288000" algn="just">
              <a:lnSpc>
                <a:spcPct val="150000"/>
              </a:lnSpc>
            </a:pPr>
            <a:r>
              <a:rPr lang="tr-TR" sz="2400" dirty="0">
                <a:latin typeface="+mj-lt"/>
              </a:rPr>
              <a:t>Kendinizi değerli hissederseniz, diğerleri arasında da değer kazanırsınız.</a:t>
            </a:r>
          </a:p>
        </p:txBody>
      </p:sp>
    </p:spTree>
    <p:extLst>
      <p:ext uri="{BB962C8B-B14F-4D97-AF65-F5344CB8AC3E}">
        <p14:creationId xmlns:p14="http://schemas.microsoft.com/office/powerpoint/2010/main" val="2192168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5536" y="189151"/>
            <a:ext cx="819235" cy="726415"/>
          </a:xfrm>
          <a:prstGeom prst="rect">
            <a:avLst/>
          </a:prstGeom>
        </p:spPr>
      </p:pic>
      <p:pic>
        <p:nvPicPr>
          <p:cNvPr id="5" name="Resim 4"/>
          <p:cNvPicPr>
            <a:picLocks noChangeAspect="1"/>
          </p:cNvPicPr>
          <p:nvPr/>
        </p:nvPicPr>
        <p:blipFill>
          <a:blip r:embed="rId3"/>
          <a:stretch>
            <a:fillRect/>
          </a:stretch>
        </p:blipFill>
        <p:spPr>
          <a:xfrm>
            <a:off x="8172400" y="-16212"/>
            <a:ext cx="819235" cy="1042192"/>
          </a:xfrm>
          <a:prstGeom prst="rect">
            <a:avLst/>
          </a:prstGeom>
        </p:spPr>
      </p:pic>
      <p:sp>
        <p:nvSpPr>
          <p:cNvPr id="2" name="Dikdörtgen 1"/>
          <p:cNvSpPr/>
          <p:nvPr/>
        </p:nvSpPr>
        <p:spPr>
          <a:xfrm>
            <a:off x="0" y="915566"/>
            <a:ext cx="9144000" cy="2862322"/>
          </a:xfrm>
          <a:prstGeom prst="rect">
            <a:avLst/>
          </a:prstGeom>
        </p:spPr>
        <p:txBody>
          <a:bodyPr wrap="square">
            <a:spAutoFit/>
          </a:bodyPr>
          <a:lstStyle/>
          <a:p>
            <a:pPr marL="288000" algn="just">
              <a:lnSpc>
                <a:spcPct val="150000"/>
              </a:lnSpc>
            </a:pPr>
            <a:r>
              <a:rPr lang="tr-TR" sz="2400" b="1" dirty="0">
                <a:solidFill>
                  <a:srgbClr val="FF0000"/>
                </a:solidFill>
              </a:rPr>
              <a:t>Başarı yolunda </a:t>
            </a:r>
            <a:r>
              <a:rPr lang="tr-TR" sz="2400" dirty="0"/>
              <a:t>antrenörlerin, “Dünyanın en iyi teknik direktörü ben değilim fakat benden daha iyi teknik direktör de yok’’, “Benim için müsabaka 90 dk. sonunda değil, basın toplantısı sona erince bitmiş sayılır” şeklinde ve benzeri </a:t>
            </a:r>
            <a:r>
              <a:rPr lang="tr-TR" sz="2400" dirty="0" err="1"/>
              <a:t>felsefik</a:t>
            </a:r>
            <a:r>
              <a:rPr lang="tr-TR" sz="2400" dirty="0"/>
              <a:t> yaklaşımları anlamış olması beklenir.</a:t>
            </a:r>
          </a:p>
        </p:txBody>
      </p:sp>
    </p:spTree>
    <p:extLst>
      <p:ext uri="{BB962C8B-B14F-4D97-AF65-F5344CB8AC3E}">
        <p14:creationId xmlns:p14="http://schemas.microsoft.com/office/powerpoint/2010/main" val="2416628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5536" y="232856"/>
            <a:ext cx="870279" cy="771675"/>
          </a:xfrm>
          <a:prstGeom prst="rect">
            <a:avLst/>
          </a:prstGeom>
        </p:spPr>
      </p:pic>
      <p:pic>
        <p:nvPicPr>
          <p:cNvPr id="5" name="Resim 4"/>
          <p:cNvPicPr>
            <a:picLocks noChangeAspect="1"/>
          </p:cNvPicPr>
          <p:nvPr/>
        </p:nvPicPr>
        <p:blipFill>
          <a:blip r:embed="rId3"/>
          <a:stretch>
            <a:fillRect/>
          </a:stretch>
        </p:blipFill>
        <p:spPr>
          <a:xfrm>
            <a:off x="8172400" y="-16212"/>
            <a:ext cx="819235" cy="1042192"/>
          </a:xfrm>
          <a:prstGeom prst="rect">
            <a:avLst/>
          </a:prstGeom>
        </p:spPr>
      </p:pic>
      <p:sp>
        <p:nvSpPr>
          <p:cNvPr id="2" name="Dikdörtgen 1"/>
          <p:cNvSpPr/>
          <p:nvPr/>
        </p:nvSpPr>
        <p:spPr>
          <a:xfrm>
            <a:off x="0" y="915567"/>
            <a:ext cx="9144000" cy="4201150"/>
          </a:xfrm>
          <a:prstGeom prst="rect">
            <a:avLst/>
          </a:prstGeom>
        </p:spPr>
        <p:txBody>
          <a:bodyPr wrap="square">
            <a:spAutoFit/>
          </a:bodyPr>
          <a:lstStyle/>
          <a:p>
            <a:pPr marL="288000" algn="just">
              <a:lnSpc>
                <a:spcPct val="150000"/>
              </a:lnSpc>
            </a:pPr>
            <a:r>
              <a:rPr lang="tr-TR" sz="2100" b="1" dirty="0">
                <a:solidFill>
                  <a:srgbClr val="FF0000"/>
                </a:solidFill>
              </a:rPr>
              <a:t>Başarı yolunda, </a:t>
            </a:r>
            <a:r>
              <a:rPr lang="tr-TR" sz="2100" dirty="0"/>
              <a:t>iyi tanımlanmış bir felsefeye sahip olabilmek için antrenörün, öncelikle kendisini, sporcularını, spor branşını ne kadar iyi tanıdığını ve antrenör olarak neyi başarmak istediğini gözden geçirmesi gerekir. Hedefleri net olmalıdır.</a:t>
            </a:r>
          </a:p>
          <a:p>
            <a:pPr marL="288000" algn="just">
              <a:lnSpc>
                <a:spcPct val="150000"/>
              </a:lnSpc>
            </a:pPr>
            <a:endParaRPr lang="tr-TR" sz="1000" dirty="0"/>
          </a:p>
          <a:p>
            <a:pPr marL="288000" algn="just">
              <a:lnSpc>
                <a:spcPct val="150000"/>
              </a:lnSpc>
            </a:pPr>
            <a:r>
              <a:rPr lang="tr-TR" sz="2100" dirty="0"/>
              <a:t>Antrenörlük felsefenizin ne olduğunu bildiğinizde, bu felsefe size yürürlüğe koyacağınız uygulamalarınızda ve sporcunuzu müsabakalara nasıl hazırlayacağınız konusunda vereceğiniz kararlarınızda kılavuz olacaktır.</a:t>
            </a:r>
          </a:p>
        </p:txBody>
      </p:sp>
    </p:spTree>
    <p:extLst>
      <p:ext uri="{BB962C8B-B14F-4D97-AF65-F5344CB8AC3E}">
        <p14:creationId xmlns:p14="http://schemas.microsoft.com/office/powerpoint/2010/main" val="2207699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528" y="222978"/>
            <a:ext cx="870278" cy="771674"/>
          </a:xfrm>
          <a:prstGeom prst="rect">
            <a:avLst/>
          </a:prstGeom>
        </p:spPr>
      </p:pic>
      <p:pic>
        <p:nvPicPr>
          <p:cNvPr id="5" name="Resim 4"/>
          <p:cNvPicPr>
            <a:picLocks noChangeAspect="1"/>
          </p:cNvPicPr>
          <p:nvPr/>
        </p:nvPicPr>
        <p:blipFill>
          <a:blip r:embed="rId3"/>
          <a:stretch>
            <a:fillRect/>
          </a:stretch>
        </p:blipFill>
        <p:spPr>
          <a:xfrm>
            <a:off x="8172400" y="-16212"/>
            <a:ext cx="819235" cy="1042192"/>
          </a:xfrm>
          <a:prstGeom prst="rect">
            <a:avLst/>
          </a:prstGeom>
        </p:spPr>
      </p:pic>
      <p:sp>
        <p:nvSpPr>
          <p:cNvPr id="8" name="İçerik Yer Tutucusu 7"/>
          <p:cNvSpPr>
            <a:spLocks noGrp="1"/>
          </p:cNvSpPr>
          <p:nvPr>
            <p:ph idx="1"/>
          </p:nvPr>
        </p:nvSpPr>
        <p:spPr>
          <a:xfrm>
            <a:off x="0" y="915566"/>
            <a:ext cx="9144000" cy="4227934"/>
          </a:xfrm>
        </p:spPr>
        <p:txBody>
          <a:bodyPr>
            <a:noAutofit/>
          </a:bodyPr>
          <a:lstStyle/>
          <a:p>
            <a:pPr marL="288000" indent="0" algn="just">
              <a:lnSpc>
                <a:spcPct val="150000"/>
              </a:lnSpc>
              <a:spcBef>
                <a:spcPts val="0"/>
              </a:spcBef>
              <a:buNone/>
            </a:pPr>
            <a:r>
              <a:rPr lang="tr-TR" sz="2200" dirty="0"/>
              <a:t>Bir antrenörün felsefesi aslında çok pratik bir konudur.</a:t>
            </a:r>
          </a:p>
          <a:p>
            <a:pPr marL="288000" indent="0" algn="just">
              <a:lnSpc>
                <a:spcPct val="150000"/>
              </a:lnSpc>
              <a:spcBef>
                <a:spcPts val="0"/>
              </a:spcBef>
              <a:buNone/>
            </a:pPr>
            <a:endParaRPr lang="tr-TR" sz="800" dirty="0"/>
          </a:p>
          <a:p>
            <a:pPr marL="288000" indent="0" algn="just">
              <a:lnSpc>
                <a:spcPct val="150000"/>
              </a:lnSpc>
              <a:spcBef>
                <a:spcPts val="0"/>
              </a:spcBef>
              <a:buNone/>
            </a:pPr>
            <a:r>
              <a:rPr lang="tr-TR" sz="2200" dirty="0"/>
              <a:t>Gerçekten, her antrenör, farkında olsun olmasın, kendi oyunculuk deneyimlerine dayalı belli ilkeleri takip eder. Eski antrenörlerini taklit eder. Felsefemizin büyük kısmi eski antrenörlerimizin felsefesinde oluşmaktadır. Global yenilikler takip edilmelidir.</a:t>
            </a:r>
          </a:p>
          <a:p>
            <a:pPr marL="288000" indent="0" algn="just">
              <a:lnSpc>
                <a:spcPct val="150000"/>
              </a:lnSpc>
              <a:spcBef>
                <a:spcPts val="0"/>
              </a:spcBef>
              <a:buNone/>
            </a:pPr>
            <a:endParaRPr lang="tr-TR" sz="800" dirty="0"/>
          </a:p>
          <a:p>
            <a:pPr marL="288000" indent="0" algn="just">
              <a:lnSpc>
                <a:spcPct val="150000"/>
              </a:lnSpc>
              <a:spcBef>
                <a:spcPts val="0"/>
              </a:spcBef>
              <a:buNone/>
            </a:pPr>
            <a:r>
              <a:rPr lang="tr-TR" sz="2200" dirty="0"/>
              <a:t>Bu doğal bir başlangıçtır, çünkü bu bizim alışık olduğumuz ve kendimizi rahat hissetmiş olduğumuz bir oluşumdur.</a:t>
            </a:r>
          </a:p>
        </p:txBody>
      </p:sp>
    </p:spTree>
    <p:extLst>
      <p:ext uri="{BB962C8B-B14F-4D97-AF65-F5344CB8AC3E}">
        <p14:creationId xmlns:p14="http://schemas.microsoft.com/office/powerpoint/2010/main" val="1896475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7544" y="163118"/>
            <a:ext cx="792088" cy="702344"/>
          </a:xfrm>
          <a:prstGeom prst="rect">
            <a:avLst/>
          </a:prstGeom>
        </p:spPr>
      </p:pic>
      <p:pic>
        <p:nvPicPr>
          <p:cNvPr id="5" name="Resim 4"/>
          <p:cNvPicPr>
            <a:picLocks noChangeAspect="1"/>
          </p:cNvPicPr>
          <p:nvPr/>
        </p:nvPicPr>
        <p:blipFill>
          <a:blip r:embed="rId3"/>
          <a:stretch>
            <a:fillRect/>
          </a:stretch>
        </p:blipFill>
        <p:spPr>
          <a:xfrm>
            <a:off x="8315795" y="-16212"/>
            <a:ext cx="675839" cy="859770"/>
          </a:xfrm>
          <a:prstGeom prst="rect">
            <a:avLst/>
          </a:prstGeom>
        </p:spPr>
      </p:pic>
      <p:sp>
        <p:nvSpPr>
          <p:cNvPr id="2" name="Dikdörtgen 1"/>
          <p:cNvSpPr/>
          <p:nvPr/>
        </p:nvSpPr>
        <p:spPr>
          <a:xfrm>
            <a:off x="0" y="843558"/>
            <a:ext cx="9144000" cy="3785652"/>
          </a:xfrm>
          <a:prstGeom prst="rect">
            <a:avLst/>
          </a:prstGeom>
        </p:spPr>
        <p:txBody>
          <a:bodyPr wrap="square">
            <a:spAutoFit/>
          </a:bodyPr>
          <a:lstStyle/>
          <a:p>
            <a:pPr marL="288000" algn="just">
              <a:lnSpc>
                <a:spcPct val="150000"/>
              </a:lnSpc>
            </a:pPr>
            <a:r>
              <a:rPr lang="tr-TR" sz="2000" dirty="0"/>
              <a:t>Daha tecrübeli antrenörlerle fikir alış verişinde bulunduğunuzda, onların felsefelerinin ne olduğunu anlamaya başlarsınız.</a:t>
            </a:r>
          </a:p>
          <a:p>
            <a:pPr marL="288000" algn="just">
              <a:lnSpc>
                <a:spcPct val="150000"/>
              </a:lnSpc>
            </a:pPr>
            <a:endParaRPr lang="tr-TR" sz="1000" dirty="0"/>
          </a:p>
          <a:p>
            <a:pPr marL="288000" algn="just">
              <a:lnSpc>
                <a:spcPct val="150000"/>
              </a:lnSpc>
            </a:pPr>
            <a:r>
              <a:rPr lang="tr-TR" sz="2000" dirty="0"/>
              <a:t>Farklı felsefeleri keşfettikçe, farklı sporcuların müsabakalarını seyrederken bu felsefelerin uygulanışını fark etmeye baslarsınız.</a:t>
            </a:r>
          </a:p>
          <a:p>
            <a:pPr marL="288000" algn="just">
              <a:lnSpc>
                <a:spcPct val="150000"/>
              </a:lnSpc>
            </a:pPr>
            <a:endParaRPr lang="tr-TR" sz="1000" dirty="0"/>
          </a:p>
          <a:p>
            <a:pPr marL="288000" algn="just">
              <a:lnSpc>
                <a:spcPct val="150000"/>
              </a:lnSpc>
            </a:pPr>
            <a:r>
              <a:rPr lang="tr-TR" sz="2000" dirty="0"/>
              <a:t>Başka sporcular için neyin işe yaradığını gördükçe, sizin için neyin önemli olduğunu, oyunun sizce nasıl oynanması gerektiğine dair kendi fikirlerinizi geliştirmeye başlarsınız. Bu, kendi felsefenizin temelini oluşturur.</a:t>
            </a:r>
          </a:p>
        </p:txBody>
      </p:sp>
    </p:spTree>
    <p:extLst>
      <p:ext uri="{BB962C8B-B14F-4D97-AF65-F5344CB8AC3E}">
        <p14:creationId xmlns:p14="http://schemas.microsoft.com/office/powerpoint/2010/main" val="283607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92500"/>
          </a:bodyPr>
          <a:lstStyle/>
          <a:p>
            <a:pPr marL="288000" indent="0" algn="just">
              <a:lnSpc>
                <a:spcPct val="170000"/>
              </a:lnSpc>
              <a:buNone/>
            </a:pPr>
            <a:r>
              <a:rPr lang="tr-TR" sz="2000" dirty="0"/>
              <a:t>	</a:t>
            </a:r>
          </a:p>
          <a:p>
            <a:pPr marL="288000" indent="0" algn="just">
              <a:lnSpc>
                <a:spcPct val="170000"/>
              </a:lnSpc>
              <a:buNone/>
            </a:pPr>
            <a:endParaRPr lang="tr-TR" sz="2000" b="1" dirty="0">
              <a:latin typeface="Times New Roman" panose="02020603050405020304" pitchFamily="18" charset="0"/>
              <a:cs typeface="Times New Roman" panose="02020603050405020304" pitchFamily="18" charset="0"/>
            </a:endParaRPr>
          </a:p>
          <a:p>
            <a:pPr marL="288000" indent="0" algn="just">
              <a:lnSpc>
                <a:spcPct val="170000"/>
              </a:lnSpc>
              <a:buNone/>
            </a:pPr>
            <a:r>
              <a:rPr lang="tr-TR" sz="2400" dirty="0"/>
              <a:t>Bir müsabaka veya çalışma öncesi, sakatlık riskini azaltmak ve o müsabaka veya çalışmanın gerektirdiği en yüksek performansa ulaşmak için yapılan fiziksel ve zihinsel etkinlikler bütünlüğüne ısınma denir.</a:t>
            </a:r>
            <a:r>
              <a:rPr lang="tr-TR" sz="2400" b="1" dirty="0">
                <a:cs typeface="Times New Roman" panose="02020603050405020304" pitchFamily="18" charset="0"/>
              </a:rPr>
              <a:t> </a:t>
            </a:r>
          </a:p>
          <a:p>
            <a:pPr marL="288000" indent="0" algn="just">
              <a:lnSpc>
                <a:spcPct val="170000"/>
              </a:lnSpc>
              <a:buNone/>
            </a:pPr>
            <a:r>
              <a:rPr lang="tr-TR" sz="2400" b="1" dirty="0">
                <a:solidFill>
                  <a:srgbClr val="FF0000"/>
                </a:solidFill>
                <a:cs typeface="Times New Roman" panose="02020603050405020304" pitchFamily="18" charset="0"/>
              </a:rPr>
              <a:t>Başarı yolunda </a:t>
            </a:r>
            <a:r>
              <a:rPr lang="tr-TR" sz="2400" b="1" dirty="0"/>
              <a:t>doğru ısınma, </a:t>
            </a:r>
            <a:r>
              <a:rPr lang="tr-TR" sz="2400" dirty="0"/>
              <a:t>önemli etkenlerden biridir ve</a:t>
            </a:r>
            <a:r>
              <a:rPr lang="tr-TR" sz="2400" b="1" dirty="0"/>
              <a:t> antrenörlerin bu konuyu yeterince önemsemeleri gerekir.</a:t>
            </a:r>
            <a:endParaRPr lang="tr-TR" sz="2400" b="1" dirty="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243" y="252127"/>
            <a:ext cx="1773184" cy="997416"/>
          </a:xfrm>
          <a:prstGeom prst="rect">
            <a:avLst/>
          </a:prstGeom>
        </p:spPr>
      </p:pic>
    </p:spTree>
    <p:extLst>
      <p:ext uri="{BB962C8B-B14F-4D97-AF65-F5344CB8AC3E}">
        <p14:creationId xmlns:p14="http://schemas.microsoft.com/office/powerpoint/2010/main" val="3657194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528" y="191944"/>
            <a:ext cx="819234" cy="726414"/>
          </a:xfrm>
          <a:prstGeom prst="rect">
            <a:avLst/>
          </a:prstGeom>
        </p:spPr>
      </p:pic>
      <p:pic>
        <p:nvPicPr>
          <p:cNvPr id="5" name="Resim 4"/>
          <p:cNvPicPr>
            <a:picLocks noChangeAspect="1"/>
          </p:cNvPicPr>
          <p:nvPr/>
        </p:nvPicPr>
        <p:blipFill>
          <a:blip r:embed="rId3"/>
          <a:stretch>
            <a:fillRect/>
          </a:stretch>
        </p:blipFill>
        <p:spPr>
          <a:xfrm>
            <a:off x="8172400" y="-16212"/>
            <a:ext cx="819235" cy="1042192"/>
          </a:xfrm>
          <a:prstGeom prst="rect">
            <a:avLst/>
          </a:prstGeom>
        </p:spPr>
      </p:pic>
      <p:sp>
        <p:nvSpPr>
          <p:cNvPr id="2" name="Dikdörtgen 1"/>
          <p:cNvSpPr/>
          <p:nvPr/>
        </p:nvSpPr>
        <p:spPr>
          <a:xfrm>
            <a:off x="0" y="915566"/>
            <a:ext cx="9144000" cy="3554819"/>
          </a:xfrm>
          <a:prstGeom prst="rect">
            <a:avLst/>
          </a:prstGeom>
        </p:spPr>
        <p:txBody>
          <a:bodyPr wrap="square">
            <a:spAutoFit/>
          </a:bodyPr>
          <a:lstStyle/>
          <a:p>
            <a:pPr marL="288000" algn="just">
              <a:lnSpc>
                <a:spcPct val="150000"/>
              </a:lnSpc>
            </a:pPr>
            <a:r>
              <a:rPr lang="tr-TR" sz="2000" dirty="0"/>
              <a:t>Kendi felsefenizi geliştirmeye başladığınızda sizin için önemli olan şeyleri nasıl başarabileceğiniz konusunda farklı stratejiler de geliştirmeye başlarsınız. Bilgi paylaşıldıkça gelişir. Bilgiyi kendine saklamak yok olmasına sebep olur.</a:t>
            </a:r>
          </a:p>
          <a:p>
            <a:pPr marL="288000" algn="just">
              <a:lnSpc>
                <a:spcPct val="150000"/>
              </a:lnSpc>
            </a:pPr>
            <a:endParaRPr lang="tr-TR" sz="1000" dirty="0"/>
          </a:p>
          <a:p>
            <a:pPr marL="288000" algn="just">
              <a:lnSpc>
                <a:spcPct val="150000"/>
              </a:lnSpc>
            </a:pPr>
            <a:r>
              <a:rPr lang="tr-TR" sz="2000" dirty="0"/>
              <a:t>Müsabaka sırasında ne elde etmek istediğinizi bilmekle sporcularınıza gerekli becerileri kazandıracak alıştırmalar ve onlar için belirlediğiniz hedeflere ulaşmaları için stratejiler geliştirmeniz de mümkün olacaktır. </a:t>
            </a:r>
          </a:p>
        </p:txBody>
      </p:sp>
    </p:spTree>
    <p:extLst>
      <p:ext uri="{BB962C8B-B14F-4D97-AF65-F5344CB8AC3E}">
        <p14:creationId xmlns:p14="http://schemas.microsoft.com/office/powerpoint/2010/main" val="1966124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5536" y="239681"/>
            <a:ext cx="870278" cy="771674"/>
          </a:xfrm>
          <a:prstGeom prst="rect">
            <a:avLst/>
          </a:prstGeom>
        </p:spPr>
      </p:pic>
      <p:pic>
        <p:nvPicPr>
          <p:cNvPr id="5" name="Resim 4"/>
          <p:cNvPicPr>
            <a:picLocks noChangeAspect="1"/>
          </p:cNvPicPr>
          <p:nvPr/>
        </p:nvPicPr>
        <p:blipFill>
          <a:blip r:embed="rId3"/>
          <a:stretch>
            <a:fillRect/>
          </a:stretch>
        </p:blipFill>
        <p:spPr>
          <a:xfrm>
            <a:off x="8172400" y="-16212"/>
            <a:ext cx="819235" cy="1042192"/>
          </a:xfrm>
          <a:prstGeom prst="rect">
            <a:avLst/>
          </a:prstGeom>
        </p:spPr>
      </p:pic>
      <p:sp>
        <p:nvSpPr>
          <p:cNvPr id="2" name="Dikdörtgen 1"/>
          <p:cNvSpPr/>
          <p:nvPr/>
        </p:nvSpPr>
        <p:spPr>
          <a:xfrm>
            <a:off x="0" y="915566"/>
            <a:ext cx="9144000" cy="4016484"/>
          </a:xfrm>
          <a:prstGeom prst="rect">
            <a:avLst/>
          </a:prstGeom>
        </p:spPr>
        <p:txBody>
          <a:bodyPr wrap="square">
            <a:spAutoFit/>
          </a:bodyPr>
          <a:lstStyle/>
          <a:p>
            <a:pPr marL="288000" algn="just">
              <a:lnSpc>
                <a:spcPct val="150000"/>
              </a:lnSpc>
            </a:pPr>
            <a:r>
              <a:rPr lang="tr-TR" sz="2000" dirty="0"/>
              <a:t>Sporcu olarak, gözlemci olarak, derslerde okuduklarınızdan öğrendikleriniz, diğer antrenörlerle yaptığınız tartışmalar ve bunlara kendi kişiliğinizi eklediğiniz zaman antrenörlük felsefesi oluşturmanın daha başındasınız demektir.</a:t>
            </a:r>
          </a:p>
          <a:p>
            <a:pPr marL="288000" algn="just">
              <a:lnSpc>
                <a:spcPct val="150000"/>
              </a:lnSpc>
            </a:pPr>
            <a:endParaRPr lang="tr-TR" sz="800" dirty="0"/>
          </a:p>
          <a:p>
            <a:pPr marL="288000" algn="just">
              <a:lnSpc>
                <a:spcPct val="150000"/>
              </a:lnSpc>
            </a:pPr>
            <a:r>
              <a:rPr lang="tr-TR" sz="2000" dirty="0"/>
              <a:t>Buna aldanmayın, başarı için bunlar garanti değildir. Asıl olan bu felsefeyi yürüttüğünüz yoldur ve bu felsefeye bağlı kalmaktır. Önemli olan yıllarca bunu değiştirerek ve geliştirerek devam ettirmektir. Bilge bir antrenör kendi bireysel antrenörlük felsefesini oluşturmak için kendine zaman ayırır.</a:t>
            </a:r>
          </a:p>
        </p:txBody>
      </p:sp>
    </p:spTree>
    <p:extLst>
      <p:ext uri="{BB962C8B-B14F-4D97-AF65-F5344CB8AC3E}">
        <p14:creationId xmlns:p14="http://schemas.microsoft.com/office/powerpoint/2010/main" val="1171797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528" y="195938"/>
            <a:ext cx="936104" cy="830042"/>
          </a:xfrm>
          <a:prstGeom prst="rect">
            <a:avLst/>
          </a:prstGeom>
        </p:spPr>
      </p:pic>
      <p:pic>
        <p:nvPicPr>
          <p:cNvPr id="5" name="Resim 4"/>
          <p:cNvPicPr>
            <a:picLocks noChangeAspect="1"/>
          </p:cNvPicPr>
          <p:nvPr/>
        </p:nvPicPr>
        <p:blipFill>
          <a:blip r:embed="rId3"/>
          <a:stretch>
            <a:fillRect/>
          </a:stretch>
        </p:blipFill>
        <p:spPr>
          <a:xfrm>
            <a:off x="8172400" y="-16212"/>
            <a:ext cx="819235" cy="1042192"/>
          </a:xfrm>
          <a:prstGeom prst="rect">
            <a:avLst/>
          </a:prstGeom>
        </p:spPr>
      </p:pic>
      <p:sp>
        <p:nvSpPr>
          <p:cNvPr id="6" name="İçerik Yer Tutucusu 5"/>
          <p:cNvSpPr>
            <a:spLocks noGrp="1"/>
          </p:cNvSpPr>
          <p:nvPr>
            <p:ph idx="1"/>
          </p:nvPr>
        </p:nvSpPr>
        <p:spPr>
          <a:xfrm>
            <a:off x="0" y="915566"/>
            <a:ext cx="9144000" cy="4104456"/>
          </a:xfrm>
        </p:spPr>
        <p:txBody>
          <a:bodyPr>
            <a:normAutofit fontScale="70000" lnSpcReduction="20000"/>
          </a:bodyPr>
          <a:lstStyle/>
          <a:p>
            <a:pPr marL="288000" indent="0" algn="just">
              <a:lnSpc>
                <a:spcPct val="170000"/>
              </a:lnSpc>
              <a:spcBef>
                <a:spcPts val="0"/>
              </a:spcBef>
              <a:buNone/>
            </a:pPr>
            <a:r>
              <a:rPr lang="tr-TR" b="1" dirty="0">
                <a:solidFill>
                  <a:srgbClr val="FF0000"/>
                </a:solidFill>
              </a:rPr>
              <a:t>Başarı yolunda </a:t>
            </a:r>
            <a:r>
              <a:rPr lang="tr-TR" dirty="0"/>
              <a:t>ideal antrenör, antrenörlük mesleğinin etik ilkelerine bağlı yaşar. Her zaman sporcuları için model teşkil eder. Çevresine ve olaylara karşın duyarsız değildir. İyi veya kötü davranışları sporculara örnek oluşturacaktır. Dolayısı ile sporcu antrenörün vizyonunu gösterecektir.  </a:t>
            </a:r>
          </a:p>
          <a:p>
            <a:pPr marL="288000" indent="0" algn="just">
              <a:lnSpc>
                <a:spcPct val="170000"/>
              </a:lnSpc>
              <a:spcBef>
                <a:spcPts val="0"/>
              </a:spcBef>
              <a:buNone/>
            </a:pPr>
            <a:endParaRPr lang="tr-TR" sz="1400" dirty="0"/>
          </a:p>
          <a:p>
            <a:pPr marL="288000" indent="0" algn="just">
              <a:lnSpc>
                <a:spcPct val="170000"/>
              </a:lnSpc>
              <a:spcBef>
                <a:spcPts val="0"/>
              </a:spcBef>
              <a:buNone/>
            </a:pPr>
            <a:r>
              <a:rPr lang="tr-TR" b="1" dirty="0">
                <a:solidFill>
                  <a:srgbClr val="FF0000"/>
                </a:solidFill>
              </a:rPr>
              <a:t>Başarı yolunda </a:t>
            </a:r>
            <a:r>
              <a:rPr lang="tr-TR" dirty="0"/>
              <a:t>antrenörden yana çok fazla beklenti vardır. Ancak bunlardan en önemlilerinden biri, sporcu çocukların sağlıklı ve güvenli ortamlarda bulunmaları konusunda hassasiyet göstermek ve onları koruyarak insan hakları temelli bir antrenör olmaktır. </a:t>
            </a:r>
          </a:p>
        </p:txBody>
      </p:sp>
    </p:spTree>
    <p:extLst>
      <p:ext uri="{BB962C8B-B14F-4D97-AF65-F5344CB8AC3E}">
        <p14:creationId xmlns:p14="http://schemas.microsoft.com/office/powerpoint/2010/main" val="66977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7544" y="223011"/>
            <a:ext cx="936104" cy="830042"/>
          </a:xfrm>
          <a:prstGeom prst="rect">
            <a:avLst/>
          </a:prstGeom>
        </p:spPr>
      </p:pic>
      <p:pic>
        <p:nvPicPr>
          <p:cNvPr id="5" name="Resim 4"/>
          <p:cNvPicPr>
            <a:picLocks noChangeAspect="1"/>
          </p:cNvPicPr>
          <p:nvPr/>
        </p:nvPicPr>
        <p:blipFill>
          <a:blip r:embed="rId3"/>
          <a:stretch>
            <a:fillRect/>
          </a:stretch>
        </p:blipFill>
        <p:spPr>
          <a:xfrm>
            <a:off x="8259194" y="-16212"/>
            <a:ext cx="732441" cy="931777"/>
          </a:xfrm>
          <a:prstGeom prst="rect">
            <a:avLst/>
          </a:prstGeom>
        </p:spPr>
      </p:pic>
      <p:sp>
        <p:nvSpPr>
          <p:cNvPr id="3" name="İçerik Yer Tutucusu 2"/>
          <p:cNvSpPr>
            <a:spLocks noGrp="1"/>
          </p:cNvSpPr>
          <p:nvPr>
            <p:ph idx="1"/>
          </p:nvPr>
        </p:nvSpPr>
        <p:spPr>
          <a:xfrm>
            <a:off x="0" y="915565"/>
            <a:ext cx="9144000" cy="3589903"/>
          </a:xfrm>
        </p:spPr>
        <p:txBody>
          <a:bodyPr>
            <a:normAutofit fontScale="85000" lnSpcReduction="10000"/>
          </a:bodyPr>
          <a:lstStyle/>
          <a:p>
            <a:pPr marL="288000" indent="0" algn="just">
              <a:lnSpc>
                <a:spcPct val="150000"/>
              </a:lnSpc>
              <a:spcBef>
                <a:spcPts val="0"/>
              </a:spcBef>
              <a:buNone/>
            </a:pPr>
            <a:r>
              <a:rPr lang="tr-TR" b="1" dirty="0">
                <a:solidFill>
                  <a:srgbClr val="FF0000"/>
                </a:solidFill>
              </a:rPr>
              <a:t>Başarı yolunda </a:t>
            </a:r>
            <a:r>
              <a:rPr lang="tr-TR" dirty="0"/>
              <a:t>antrenör, Birleşmiş Milletler Çocuk Hakları Sözleşmesi’nde erken yaşta reşit olma durumu hariç on sekiz yaşına kadar her insanın çocuk olarak tanımlandığını ve Ülkemizde çocukları koruyan bir çok yasa olduğunu bilir. Yine, Türkiye </a:t>
            </a:r>
            <a:r>
              <a:rPr lang="tr-TR" dirty="0" err="1"/>
              <a:t>Muaythai</a:t>
            </a:r>
            <a:r>
              <a:rPr lang="tr-TR" dirty="0"/>
              <a:t> Federasyonu Çocuk Koruma Programı ve ihbar hattından haberdar olarak sorumlu davranır. Bu konuda Federasyonumuz tavizsiz işlem yapacaktır.</a:t>
            </a:r>
          </a:p>
        </p:txBody>
      </p:sp>
    </p:spTree>
    <p:extLst>
      <p:ext uri="{BB962C8B-B14F-4D97-AF65-F5344CB8AC3E}">
        <p14:creationId xmlns:p14="http://schemas.microsoft.com/office/powerpoint/2010/main" val="782917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22683" y="168182"/>
            <a:ext cx="864096" cy="766193"/>
          </a:xfrm>
          <a:prstGeom prst="rect">
            <a:avLst/>
          </a:prstGeom>
        </p:spPr>
      </p:pic>
      <p:pic>
        <p:nvPicPr>
          <p:cNvPr id="5" name="Resim 4"/>
          <p:cNvPicPr>
            <a:picLocks noChangeAspect="1"/>
          </p:cNvPicPr>
          <p:nvPr/>
        </p:nvPicPr>
        <p:blipFill>
          <a:blip r:embed="rId3"/>
          <a:stretch>
            <a:fillRect/>
          </a:stretch>
        </p:blipFill>
        <p:spPr>
          <a:xfrm>
            <a:off x="8244408" y="-16212"/>
            <a:ext cx="747227" cy="950587"/>
          </a:xfrm>
          <a:prstGeom prst="rect">
            <a:avLst/>
          </a:prstGeom>
        </p:spPr>
      </p:pic>
      <p:sp>
        <p:nvSpPr>
          <p:cNvPr id="3" name="İçerik Yer Tutucusu 2"/>
          <p:cNvSpPr>
            <a:spLocks noGrp="1"/>
          </p:cNvSpPr>
          <p:nvPr>
            <p:ph idx="1"/>
          </p:nvPr>
        </p:nvSpPr>
        <p:spPr>
          <a:xfrm>
            <a:off x="0" y="843558"/>
            <a:ext cx="9144000" cy="4299942"/>
          </a:xfrm>
        </p:spPr>
        <p:txBody>
          <a:bodyPr>
            <a:noAutofit/>
          </a:bodyPr>
          <a:lstStyle/>
          <a:p>
            <a:pPr marL="288000" indent="0" algn="just">
              <a:lnSpc>
                <a:spcPct val="150000"/>
              </a:lnSpc>
              <a:spcBef>
                <a:spcPts val="0"/>
              </a:spcBef>
              <a:buNone/>
            </a:pPr>
            <a:r>
              <a:rPr lang="tr-TR" sz="2000" dirty="0"/>
              <a:t>Türkiye </a:t>
            </a:r>
            <a:r>
              <a:rPr lang="tr-TR" sz="2000" dirty="0" err="1"/>
              <a:t>Muaythai</a:t>
            </a:r>
            <a:r>
              <a:rPr lang="tr-TR" sz="2000" dirty="0"/>
              <a:t> Federasyonu’nun amacı, sporcu çocukları,  spor ortamlarında bulunan federasyon ve spor yöneticisi, antrenör, hakem, temsilci, gözlemci, çalışan personel, saha tanzimcisi, gönüllü ve  akranlardan gelebilecek muhtemel ihmal, cinsel istismar, fiziksel istismar, duygusal/psikolojik istismar ve ekonomik istismar olaylarına karşın korumak ve kalkan olmaktır. </a:t>
            </a:r>
          </a:p>
          <a:p>
            <a:pPr marL="288000" indent="0" algn="just">
              <a:lnSpc>
                <a:spcPct val="150000"/>
              </a:lnSpc>
              <a:spcBef>
                <a:spcPts val="1200"/>
              </a:spcBef>
              <a:buNone/>
            </a:pPr>
            <a:r>
              <a:rPr lang="tr-TR" sz="2000" dirty="0"/>
              <a:t>Bu konudaki eğitim faaliyetleri ve web sayfamızda yer verilen ihbar adresleri ile de koruma kalkanı sayılarını arttırmış bulunmaktayız.</a:t>
            </a:r>
          </a:p>
          <a:p>
            <a:pPr marL="288000" indent="0" algn="just">
              <a:lnSpc>
                <a:spcPct val="150000"/>
              </a:lnSpc>
              <a:spcBef>
                <a:spcPts val="1800"/>
              </a:spcBef>
              <a:buNone/>
            </a:pPr>
            <a:endParaRPr lang="tr-TR" sz="2000" dirty="0"/>
          </a:p>
        </p:txBody>
      </p:sp>
    </p:spTree>
    <p:extLst>
      <p:ext uri="{BB962C8B-B14F-4D97-AF65-F5344CB8AC3E}">
        <p14:creationId xmlns:p14="http://schemas.microsoft.com/office/powerpoint/2010/main" val="2020878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86679" y="195486"/>
            <a:ext cx="792088" cy="702344"/>
          </a:xfrm>
          <a:prstGeom prst="rect">
            <a:avLst/>
          </a:prstGeom>
        </p:spPr>
      </p:pic>
      <p:pic>
        <p:nvPicPr>
          <p:cNvPr id="5" name="Resim 4"/>
          <p:cNvPicPr>
            <a:picLocks noChangeAspect="1"/>
          </p:cNvPicPr>
          <p:nvPr/>
        </p:nvPicPr>
        <p:blipFill>
          <a:blip r:embed="rId3"/>
          <a:stretch>
            <a:fillRect/>
          </a:stretch>
        </p:blipFill>
        <p:spPr>
          <a:xfrm>
            <a:off x="8316416" y="-16212"/>
            <a:ext cx="675219" cy="858982"/>
          </a:xfrm>
          <a:prstGeom prst="rect">
            <a:avLst/>
          </a:prstGeom>
        </p:spPr>
      </p:pic>
      <p:sp>
        <p:nvSpPr>
          <p:cNvPr id="3" name="İçerik Yer Tutucusu 2"/>
          <p:cNvSpPr>
            <a:spLocks noGrp="1"/>
          </p:cNvSpPr>
          <p:nvPr>
            <p:ph idx="1"/>
          </p:nvPr>
        </p:nvSpPr>
        <p:spPr>
          <a:xfrm>
            <a:off x="0" y="802800"/>
            <a:ext cx="9144000" cy="3702670"/>
          </a:xfrm>
        </p:spPr>
        <p:txBody>
          <a:bodyPr>
            <a:normAutofit lnSpcReduction="10000"/>
          </a:bodyPr>
          <a:lstStyle/>
          <a:p>
            <a:pPr marL="288000" indent="0" algn="just">
              <a:lnSpc>
                <a:spcPct val="150000"/>
              </a:lnSpc>
              <a:spcBef>
                <a:spcPts val="0"/>
              </a:spcBef>
              <a:buNone/>
            </a:pPr>
            <a:r>
              <a:rPr lang="tr-TR" b="1" dirty="0">
                <a:solidFill>
                  <a:srgbClr val="FF0000"/>
                </a:solidFill>
              </a:rPr>
              <a:t>Başarı yolunda </a:t>
            </a:r>
            <a:r>
              <a:rPr lang="tr-TR" dirty="0"/>
              <a:t>antrenör, sporcu çocukların bulundukları yaş ve durumu göz önünde bulundurarak sağlığına zarar verecek türden yüklenmeler yapmaz, performans arttırıcı bir takım yasal olmayan madde ve ilaçlar kullandırtmaz. Şike, teşvik, bahis gibi suç teşkil eden olayların içinde yer almaz.</a:t>
            </a:r>
          </a:p>
        </p:txBody>
      </p:sp>
    </p:spTree>
    <p:extLst>
      <p:ext uri="{BB962C8B-B14F-4D97-AF65-F5344CB8AC3E}">
        <p14:creationId xmlns:p14="http://schemas.microsoft.com/office/powerpoint/2010/main" val="957096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5536" y="254306"/>
            <a:ext cx="870278" cy="771674"/>
          </a:xfrm>
          <a:prstGeom prst="rect">
            <a:avLst/>
          </a:prstGeom>
        </p:spPr>
      </p:pic>
      <p:pic>
        <p:nvPicPr>
          <p:cNvPr id="5" name="Resim 4"/>
          <p:cNvPicPr>
            <a:picLocks noChangeAspect="1"/>
          </p:cNvPicPr>
          <p:nvPr/>
        </p:nvPicPr>
        <p:blipFill>
          <a:blip r:embed="rId3"/>
          <a:stretch>
            <a:fillRect/>
          </a:stretch>
        </p:blipFill>
        <p:spPr>
          <a:xfrm>
            <a:off x="8172400" y="-16212"/>
            <a:ext cx="819235" cy="1042192"/>
          </a:xfrm>
          <a:prstGeom prst="rect">
            <a:avLst/>
          </a:prstGeom>
        </p:spPr>
      </p:pic>
      <p:sp>
        <p:nvSpPr>
          <p:cNvPr id="2" name="Dikdörtgen 1"/>
          <p:cNvSpPr/>
          <p:nvPr/>
        </p:nvSpPr>
        <p:spPr>
          <a:xfrm>
            <a:off x="0" y="915566"/>
            <a:ext cx="9144000" cy="3831818"/>
          </a:xfrm>
          <a:prstGeom prst="rect">
            <a:avLst/>
          </a:prstGeom>
        </p:spPr>
        <p:txBody>
          <a:bodyPr wrap="square">
            <a:spAutoFit/>
          </a:bodyPr>
          <a:lstStyle/>
          <a:p>
            <a:pPr marL="288000" algn="just">
              <a:lnSpc>
                <a:spcPct val="150000"/>
              </a:lnSpc>
            </a:pPr>
            <a:r>
              <a:rPr lang="tr-TR" dirty="0"/>
              <a:t>Türk hukuk sisteminde çocuk ve gençler Anayasanın 41, 58 ve 59. maddeleri ile 5395 Sayılı Çocuk Koruma Kanunu ve aşağıda bulunan kanun maddeleri kapsamında devlet koruması altındadır.</a:t>
            </a:r>
          </a:p>
          <a:p>
            <a:pPr marL="573750" indent="-285750" algn="just">
              <a:lnSpc>
                <a:spcPct val="150000"/>
              </a:lnSpc>
              <a:buFont typeface="Wingdings" panose="05000000000000000000" pitchFamily="2" charset="2"/>
              <a:buChar char="q"/>
            </a:pPr>
            <a:r>
              <a:rPr lang="tr-TR" dirty="0"/>
              <a:t>Cinsel İstismar Hususları Cinsel İstismara ve Cinsel Tacize Karşı Korunmasına Dair Sözleşmesini  (</a:t>
            </a:r>
            <a:r>
              <a:rPr lang="tr-TR" dirty="0" err="1"/>
              <a:t>Lanzarote</a:t>
            </a:r>
            <a:r>
              <a:rPr lang="tr-TR" dirty="0"/>
              <a:t> Sözleşmesi) 2011</a:t>
            </a:r>
          </a:p>
          <a:p>
            <a:pPr marL="573750" indent="-285750" algn="just">
              <a:lnSpc>
                <a:spcPct val="150000"/>
              </a:lnSpc>
              <a:buFont typeface="Wingdings" panose="05000000000000000000" pitchFamily="2" charset="2"/>
              <a:buChar char="q"/>
            </a:pPr>
            <a:r>
              <a:rPr lang="tr-TR" dirty="0"/>
              <a:t>6284 Sayılı Kanun Çocuğa Karşı Aile İçi Şiddet</a:t>
            </a:r>
          </a:p>
          <a:p>
            <a:pPr marL="573750" indent="-285750" algn="just">
              <a:lnSpc>
                <a:spcPct val="150000"/>
              </a:lnSpc>
              <a:buFont typeface="Wingdings" panose="05000000000000000000" pitchFamily="2" charset="2"/>
              <a:buChar char="q"/>
            </a:pPr>
            <a:r>
              <a:rPr lang="tr-TR" dirty="0"/>
              <a:t>5651 Sayılı İnternet Yoluyla İşlenen Suçlar </a:t>
            </a:r>
          </a:p>
          <a:p>
            <a:pPr marL="573750" indent="-285750" algn="just">
              <a:lnSpc>
                <a:spcPct val="150000"/>
              </a:lnSpc>
              <a:buFont typeface="Wingdings" panose="05000000000000000000" pitchFamily="2" charset="2"/>
              <a:buChar char="q"/>
            </a:pPr>
            <a:r>
              <a:rPr lang="tr-TR" dirty="0"/>
              <a:t>Türk Ceza Kanunu 232 ve 279 Maddeleri 1. Fıkraları</a:t>
            </a:r>
          </a:p>
          <a:p>
            <a:pPr marL="573750" indent="-285750" algn="just">
              <a:lnSpc>
                <a:spcPct val="150000"/>
              </a:lnSpc>
              <a:buFont typeface="Wingdings" panose="05000000000000000000" pitchFamily="2" charset="2"/>
              <a:buChar char="q"/>
            </a:pPr>
            <a:r>
              <a:rPr lang="tr-TR" dirty="0"/>
              <a:t>Basın Kanunu 21. Madde</a:t>
            </a:r>
          </a:p>
        </p:txBody>
      </p:sp>
    </p:spTree>
    <p:extLst>
      <p:ext uri="{BB962C8B-B14F-4D97-AF65-F5344CB8AC3E}">
        <p14:creationId xmlns:p14="http://schemas.microsoft.com/office/powerpoint/2010/main" val="2368338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7544" y="143892"/>
            <a:ext cx="870278" cy="771674"/>
          </a:xfrm>
          <a:prstGeom prst="rect">
            <a:avLst/>
          </a:prstGeom>
        </p:spPr>
      </p:pic>
      <p:pic>
        <p:nvPicPr>
          <p:cNvPr id="5" name="Resim 4"/>
          <p:cNvPicPr>
            <a:picLocks noChangeAspect="1"/>
          </p:cNvPicPr>
          <p:nvPr/>
        </p:nvPicPr>
        <p:blipFill>
          <a:blip r:embed="rId3"/>
          <a:stretch>
            <a:fillRect/>
          </a:stretch>
        </p:blipFill>
        <p:spPr>
          <a:xfrm>
            <a:off x="8172400" y="-16212"/>
            <a:ext cx="819235" cy="1042192"/>
          </a:xfrm>
          <a:prstGeom prst="rect">
            <a:avLst/>
          </a:prstGeom>
        </p:spPr>
      </p:pic>
      <p:sp>
        <p:nvSpPr>
          <p:cNvPr id="3" name="İçerik Yer Tutucusu 2"/>
          <p:cNvSpPr>
            <a:spLocks noGrp="1"/>
          </p:cNvSpPr>
          <p:nvPr>
            <p:ph idx="1"/>
          </p:nvPr>
        </p:nvSpPr>
        <p:spPr>
          <a:xfrm>
            <a:off x="0" y="915566"/>
            <a:ext cx="9144000" cy="4320480"/>
          </a:xfrm>
        </p:spPr>
        <p:txBody>
          <a:bodyPr>
            <a:noAutofit/>
          </a:bodyPr>
          <a:lstStyle/>
          <a:p>
            <a:pPr marL="288000" indent="0" algn="just">
              <a:lnSpc>
                <a:spcPct val="150000"/>
              </a:lnSpc>
              <a:buNone/>
            </a:pPr>
            <a:r>
              <a:rPr lang="tr-TR" sz="1800" dirty="0"/>
              <a:t>Tüm bunlarla birlikte </a:t>
            </a:r>
            <a:r>
              <a:rPr lang="tr-TR" sz="1800" b="1" dirty="0">
                <a:solidFill>
                  <a:srgbClr val="FF0000"/>
                </a:solidFill>
              </a:rPr>
              <a:t>başarı yolunda </a:t>
            </a:r>
            <a:r>
              <a:rPr lang="tr-TR" sz="1800" dirty="0"/>
              <a:t>antrenör, asla kendi başarısına odaklanmış </a:t>
            </a:r>
            <a:r>
              <a:rPr lang="tr-TR" sz="1800" b="1" dirty="0"/>
              <a:t>acımasız antrenör </a:t>
            </a:r>
            <a:r>
              <a:rPr lang="tr-TR" sz="1800" dirty="0"/>
              <a:t>olmamalıdır. Ödül yada başka </a:t>
            </a:r>
            <a:r>
              <a:rPr lang="tr-TR" sz="1800" dirty="0" err="1"/>
              <a:t>saiklerle</a:t>
            </a:r>
            <a:r>
              <a:rPr lang="tr-TR" sz="1800" dirty="0"/>
              <a:t> hareket etmemelidir. </a:t>
            </a:r>
          </a:p>
          <a:p>
            <a:pPr marL="288000" indent="0" algn="just">
              <a:lnSpc>
                <a:spcPct val="150000"/>
              </a:lnSpc>
              <a:buNone/>
            </a:pPr>
            <a:endParaRPr lang="tr-TR" sz="800" dirty="0"/>
          </a:p>
          <a:p>
            <a:pPr marL="288000" indent="0" algn="just">
              <a:lnSpc>
                <a:spcPct val="150000"/>
              </a:lnSpc>
              <a:buNone/>
            </a:pPr>
            <a:r>
              <a:rPr lang="tr-TR" sz="1800" dirty="0"/>
              <a:t>Başarı elde eden ancak adeta güç zehirlenmesi yaşayan antrenör kibirle hareket ettiği sürece muvaffak olamayacaktır. Sporcuları ile dengeli bir iletişim dışında bir takım farklı oluşumlar içerisine giren antrenörler zamanla sistemden elimine olacaklardır. </a:t>
            </a:r>
          </a:p>
          <a:p>
            <a:pPr marL="288000" indent="0" algn="just">
              <a:lnSpc>
                <a:spcPct val="150000"/>
              </a:lnSpc>
              <a:buNone/>
            </a:pPr>
            <a:endParaRPr lang="tr-TR" sz="800" dirty="0"/>
          </a:p>
          <a:p>
            <a:pPr marL="288000" indent="0" algn="just">
              <a:lnSpc>
                <a:spcPct val="150000"/>
              </a:lnSpc>
              <a:buNone/>
            </a:pPr>
            <a:r>
              <a:rPr lang="tr-TR" sz="1800" dirty="0"/>
              <a:t>Her camiada çürük elmalar vardır. Federasyon olarak bir yandan da sporcu çocuklarımıza karşı muhtemel işlenecek suçların önüne geçmek ve caydırıcı olmaya çalışmaktayız. </a:t>
            </a:r>
          </a:p>
        </p:txBody>
      </p:sp>
    </p:spTree>
    <p:extLst>
      <p:ext uri="{BB962C8B-B14F-4D97-AF65-F5344CB8AC3E}">
        <p14:creationId xmlns:p14="http://schemas.microsoft.com/office/powerpoint/2010/main" val="4136803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7544" y="195486"/>
            <a:ext cx="872580" cy="773716"/>
          </a:xfrm>
          <a:prstGeom prst="rect">
            <a:avLst/>
          </a:prstGeom>
        </p:spPr>
      </p:pic>
      <p:pic>
        <p:nvPicPr>
          <p:cNvPr id="5" name="Resim 4"/>
          <p:cNvPicPr>
            <a:picLocks noChangeAspect="1"/>
          </p:cNvPicPr>
          <p:nvPr/>
        </p:nvPicPr>
        <p:blipFill>
          <a:blip r:embed="rId3"/>
          <a:stretch>
            <a:fillRect/>
          </a:stretch>
        </p:blipFill>
        <p:spPr>
          <a:xfrm>
            <a:off x="8172400" y="110220"/>
            <a:ext cx="675219" cy="858982"/>
          </a:xfrm>
          <a:prstGeom prst="rect">
            <a:avLst/>
          </a:prstGeom>
        </p:spPr>
      </p:pic>
      <p:sp>
        <p:nvSpPr>
          <p:cNvPr id="3" name="İçerik Yer Tutucusu 2"/>
          <p:cNvSpPr>
            <a:spLocks noGrp="1"/>
          </p:cNvSpPr>
          <p:nvPr>
            <p:ph idx="1"/>
          </p:nvPr>
        </p:nvSpPr>
        <p:spPr>
          <a:xfrm>
            <a:off x="0" y="802798"/>
            <a:ext cx="9144000" cy="4433247"/>
          </a:xfrm>
        </p:spPr>
        <p:txBody>
          <a:bodyPr>
            <a:normAutofit fontScale="85000" lnSpcReduction="10000"/>
          </a:bodyPr>
          <a:lstStyle/>
          <a:p>
            <a:pPr marL="288000" indent="0" algn="just">
              <a:lnSpc>
                <a:spcPct val="170000"/>
              </a:lnSpc>
              <a:spcBef>
                <a:spcPts val="0"/>
              </a:spcBef>
              <a:buNone/>
            </a:pPr>
            <a:r>
              <a:rPr lang="tr-TR" dirty="0"/>
              <a:t>Her şey spor kulübü, antrenman bilimi, müsabaka ve madalya da değildir. İnsanlığımızı kaybetmeden, temiz bir kalp taşıyarak adım attığımız sürece iyilik yapalım, güvenli ve huzurlu bir çevre oluşturalım. Ülkesine, Milletine, Bayrağına sadık ve saygılı, temiz ahlaklı sporcu yetiştirmek en önemli unsurdur. </a:t>
            </a:r>
          </a:p>
          <a:p>
            <a:pPr marL="288000" indent="0" algn="just">
              <a:lnSpc>
                <a:spcPct val="170000"/>
              </a:lnSpc>
              <a:spcBef>
                <a:spcPts val="0"/>
              </a:spcBef>
              <a:buNone/>
            </a:pPr>
            <a:endParaRPr lang="tr-TR" sz="1300" dirty="0"/>
          </a:p>
          <a:p>
            <a:pPr marL="288000" indent="0" algn="just">
              <a:lnSpc>
                <a:spcPct val="170000"/>
              </a:lnSpc>
              <a:spcBef>
                <a:spcPts val="0"/>
              </a:spcBef>
              <a:buNone/>
            </a:pPr>
            <a:r>
              <a:rPr lang="tr-TR" dirty="0"/>
              <a:t>Bir başka eğitim çalışmasında buluşmak üzere hoşça kalın, sağlıkla kalın. </a:t>
            </a:r>
          </a:p>
          <a:p>
            <a:pPr marL="109728" indent="0">
              <a:buNone/>
            </a:pPr>
            <a:endParaRPr lang="tr-TR" dirty="0"/>
          </a:p>
          <a:p>
            <a:pPr marL="109728" indent="0">
              <a:buNone/>
            </a:pPr>
            <a:endParaRPr lang="tr-TR" dirty="0"/>
          </a:p>
        </p:txBody>
      </p:sp>
    </p:spTree>
    <p:extLst>
      <p:ext uri="{BB962C8B-B14F-4D97-AF65-F5344CB8AC3E}">
        <p14:creationId xmlns:p14="http://schemas.microsoft.com/office/powerpoint/2010/main" val="349122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marL="288000" indent="0" algn="just">
              <a:lnSpc>
                <a:spcPct val="170000"/>
              </a:lnSpc>
              <a:buNone/>
            </a:pPr>
            <a:r>
              <a:rPr lang="tr-TR" sz="2000" dirty="0"/>
              <a:t>	</a:t>
            </a:r>
          </a:p>
          <a:p>
            <a:pPr marL="288000" indent="0" algn="just">
              <a:lnSpc>
                <a:spcPct val="170000"/>
              </a:lnSpc>
              <a:buNone/>
            </a:pPr>
            <a:endParaRPr lang="tr-TR" sz="800" b="1" dirty="0">
              <a:latin typeface="Times New Roman" panose="02020603050405020304" pitchFamily="18" charset="0"/>
              <a:cs typeface="Times New Roman" panose="02020603050405020304" pitchFamily="18" charset="0"/>
            </a:endParaRPr>
          </a:p>
          <a:p>
            <a:pPr marL="288000" indent="0" algn="just">
              <a:lnSpc>
                <a:spcPct val="170000"/>
              </a:lnSpc>
              <a:buNone/>
            </a:pPr>
            <a:r>
              <a:rPr lang="tr-TR" sz="2000" dirty="0"/>
              <a:t>Organizma ısındırıldığı gibi mutlaka soğutulmalıdır. Aynı zamanda soğuma aktif bir dinlenme şeklidir. Kas ve kanda oluşan yorgunluk maddelerinin hızla vücuttan uzaklaştırılmasına yardımcı olacak ve toparlanma sürecini hızlandıracaktır.</a:t>
            </a:r>
          </a:p>
          <a:p>
            <a:pPr marL="288000" indent="0" algn="just">
              <a:lnSpc>
                <a:spcPct val="170000"/>
              </a:lnSpc>
              <a:buNone/>
            </a:pPr>
            <a:r>
              <a:rPr lang="tr-TR" sz="2000" b="1" dirty="0">
                <a:solidFill>
                  <a:srgbClr val="FF0000"/>
                </a:solidFill>
              </a:rPr>
              <a:t>Başarı yolunda </a:t>
            </a:r>
            <a:r>
              <a:rPr lang="tr-TR" sz="2000" dirty="0"/>
              <a:t>soğumanın önemi ve gerekliliği bilinerek, her antrenman veya müsabaka sonrası antrenörlerin, sporcularını en az 5-10 dk.’ </a:t>
            </a:r>
            <a:r>
              <a:rPr lang="tr-TR" sz="2000" dirty="0" err="1"/>
              <a:t>lık</a:t>
            </a:r>
            <a:r>
              <a:rPr lang="tr-TR" sz="2000" dirty="0"/>
              <a:t> </a:t>
            </a:r>
            <a:r>
              <a:rPr lang="tr-TR" sz="2000" dirty="0" err="1"/>
              <a:t>jog</a:t>
            </a:r>
            <a:r>
              <a:rPr lang="tr-TR" sz="2000" dirty="0"/>
              <a:t> koşular ve gerdirme hareketleri ile aktif  olarak soğutmaları beklenir.</a:t>
            </a:r>
          </a:p>
        </p:txBody>
      </p:sp>
      <p:pic>
        <p:nvPicPr>
          <p:cNvPr id="3" name="Resim 2"/>
          <p:cNvPicPr>
            <a:picLocks noChangeAspect="1"/>
          </p:cNvPicPr>
          <p:nvPr/>
        </p:nvPicPr>
        <p:blipFill>
          <a:blip r:embed="rId2"/>
          <a:stretch>
            <a:fillRect/>
          </a:stretch>
        </p:blipFill>
        <p:spPr>
          <a:xfrm>
            <a:off x="8172400" y="0"/>
            <a:ext cx="890978" cy="113260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2190" y="51470"/>
            <a:ext cx="1063299" cy="942826"/>
          </a:xfrm>
          <a:prstGeom prst="rect">
            <a:avLst/>
          </a:prstGeom>
        </p:spPr>
      </p:pic>
    </p:spTree>
    <p:extLst>
      <p:ext uri="{BB962C8B-B14F-4D97-AF65-F5344CB8AC3E}">
        <p14:creationId xmlns:p14="http://schemas.microsoft.com/office/powerpoint/2010/main" val="278419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a:bodyPr>
          <a:lstStyle/>
          <a:p>
            <a:pPr marL="288000" algn="ctr">
              <a:lnSpc>
                <a:spcPct val="200000"/>
              </a:lnSpc>
              <a:buNone/>
            </a:pPr>
            <a:r>
              <a:rPr lang="tr-TR" sz="2000" b="1" dirty="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7809273" y="123478"/>
            <a:ext cx="792088" cy="100599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267494"/>
            <a:ext cx="893299" cy="792088"/>
          </a:xfrm>
          <a:prstGeom prst="rect">
            <a:avLst/>
          </a:prstGeom>
        </p:spPr>
      </p:pic>
      <p:sp>
        <p:nvSpPr>
          <p:cNvPr id="10" name="Dikdörtgen 9"/>
          <p:cNvSpPr/>
          <p:nvPr/>
        </p:nvSpPr>
        <p:spPr>
          <a:xfrm>
            <a:off x="0" y="987574"/>
            <a:ext cx="9144000" cy="5324535"/>
          </a:xfrm>
          <a:prstGeom prst="rect">
            <a:avLst/>
          </a:prstGeom>
        </p:spPr>
        <p:txBody>
          <a:bodyPr wrap="square">
            <a:spAutoFit/>
          </a:bodyPr>
          <a:lstStyle/>
          <a:p>
            <a:pPr marL="288000" algn="just">
              <a:lnSpc>
                <a:spcPct val="150000"/>
              </a:lnSpc>
            </a:pPr>
            <a:r>
              <a:rPr lang="tr-TR" sz="2000" b="1" dirty="0">
                <a:solidFill>
                  <a:srgbClr val="FF0000"/>
                </a:solidFill>
              </a:rPr>
              <a:t>Başarı yolunda, </a:t>
            </a:r>
            <a:r>
              <a:rPr lang="tr-TR" sz="2000" dirty="0"/>
              <a:t>antrenman ile geliştirilmesi hedeflenen özellikler olarak;</a:t>
            </a:r>
            <a:endParaRPr lang="tr-TR" sz="800" dirty="0"/>
          </a:p>
          <a:p>
            <a:pPr marL="630900" indent="-342900" algn="just">
              <a:lnSpc>
                <a:spcPct val="150000"/>
              </a:lnSpc>
              <a:buFont typeface="Wingdings" panose="05000000000000000000" pitchFamily="2" charset="2"/>
              <a:buChar char="q"/>
            </a:pPr>
            <a:r>
              <a:rPr lang="tr-TR" sz="2000" dirty="0"/>
              <a:t>Kuvvet, dayanıklılık, sürat, hareketlilik ve beceri gibi kondisyonel özelliklerin düzeltilmesi ve geliştirilmesi</a:t>
            </a:r>
            <a:endParaRPr lang="tr-TR" sz="800" dirty="0"/>
          </a:p>
          <a:p>
            <a:pPr marL="630900" indent="-342900" algn="just">
              <a:lnSpc>
                <a:spcPct val="150000"/>
              </a:lnSpc>
              <a:buFont typeface="Wingdings" panose="05000000000000000000" pitchFamily="2" charset="2"/>
              <a:buChar char="q"/>
            </a:pPr>
            <a:r>
              <a:rPr lang="tr-TR" sz="2000" dirty="0"/>
              <a:t>Teknik, taktik ve oyun anlayışı özelliklerin düzeltilmesi ve geliştirilmesi</a:t>
            </a:r>
            <a:endParaRPr lang="tr-TR" sz="800" dirty="0"/>
          </a:p>
          <a:p>
            <a:pPr marL="630900" indent="-342900" algn="just">
              <a:lnSpc>
                <a:spcPct val="150000"/>
              </a:lnSpc>
              <a:buFont typeface="Wingdings" panose="05000000000000000000" pitchFamily="2" charset="2"/>
              <a:buChar char="q"/>
            </a:pPr>
            <a:r>
              <a:rPr lang="tr-TR" sz="2000" dirty="0"/>
              <a:t>Kişilik gelişimi ve eğitimi</a:t>
            </a:r>
            <a:endParaRPr lang="tr-TR" sz="800" dirty="0"/>
          </a:p>
          <a:p>
            <a:pPr marL="630900" indent="-342900" algn="just">
              <a:lnSpc>
                <a:spcPct val="150000"/>
              </a:lnSpc>
              <a:buFont typeface="Wingdings" panose="05000000000000000000" pitchFamily="2" charset="2"/>
              <a:buChar char="q"/>
            </a:pPr>
            <a:r>
              <a:rPr lang="tr-TR" sz="2000" dirty="0"/>
              <a:t>Sosyal özellikler ve davranışların gelişimi</a:t>
            </a:r>
            <a:endParaRPr lang="tr-TR" sz="800" dirty="0"/>
          </a:p>
          <a:p>
            <a:pPr marL="630900" indent="-342900" algn="just">
              <a:lnSpc>
                <a:spcPct val="150000"/>
              </a:lnSpc>
              <a:buFont typeface="Wingdings" panose="05000000000000000000" pitchFamily="2" charset="2"/>
              <a:buChar char="q"/>
            </a:pPr>
            <a:r>
              <a:rPr lang="tr-TR" sz="2000" dirty="0"/>
              <a:t>Psikolojik hazırlık ve zihinsel gelişim konularında </a:t>
            </a:r>
            <a:r>
              <a:rPr lang="tr-TR" sz="2000" b="1" dirty="0"/>
              <a:t>antrenör yeterli olmalı ve beklenen bu gelişimleri sağlamalıdır.</a:t>
            </a:r>
          </a:p>
          <a:p>
            <a:pPr marL="457200" indent="-457200" algn="just">
              <a:lnSpc>
                <a:spcPct val="150000"/>
              </a:lnSpc>
              <a:buFont typeface="Wingdings" panose="05000000000000000000" pitchFamily="2" charset="2"/>
              <a:buChar char="§"/>
            </a:pPr>
            <a:endParaRPr lang="tr-TR" sz="2000" dirty="0"/>
          </a:p>
          <a:p>
            <a:pPr marL="457200" indent="-457200" algn="just">
              <a:lnSpc>
                <a:spcPct val="150000"/>
              </a:lnSpc>
              <a:buFont typeface="Wingdings" panose="05000000000000000000" pitchFamily="2" charset="2"/>
              <a:buChar char="§"/>
            </a:pPr>
            <a:endParaRPr lang="tr-TR" sz="2000" dirty="0"/>
          </a:p>
          <a:p>
            <a:pPr marL="457200" indent="-457200" algn="just">
              <a:buFont typeface="Wingdings" panose="05000000000000000000" pitchFamily="2" charset="2"/>
              <a:buChar char="§"/>
            </a:pPr>
            <a:endParaRPr lang="tr-TR" sz="2000" dirty="0"/>
          </a:p>
          <a:p>
            <a:pPr marL="457200" indent="-457200" algn="just">
              <a:buFont typeface="Wingdings" panose="05000000000000000000" pitchFamily="2" charset="2"/>
              <a:buChar char="§"/>
            </a:pPr>
            <a:endParaRPr lang="tr-TR" sz="2000" dirty="0"/>
          </a:p>
        </p:txBody>
      </p:sp>
    </p:spTree>
    <p:extLst>
      <p:ext uri="{BB962C8B-B14F-4D97-AF65-F5344CB8AC3E}">
        <p14:creationId xmlns:p14="http://schemas.microsoft.com/office/powerpoint/2010/main" val="259572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25000" lnSpcReduction="20000"/>
          </a:bodyPr>
          <a:lstStyle/>
          <a:p>
            <a:pPr algn="just">
              <a:lnSpc>
                <a:spcPct val="200000"/>
              </a:lnSpc>
              <a:buNone/>
            </a:pPr>
            <a:endParaRPr lang="tr-TR" sz="2000" dirty="0"/>
          </a:p>
          <a:p>
            <a:pPr marL="0" algn="ctr">
              <a:lnSpc>
                <a:spcPct val="200000"/>
              </a:lnSpc>
              <a:spcBef>
                <a:spcPts val="0"/>
              </a:spcBef>
              <a:buNone/>
            </a:pPr>
            <a:endParaRPr lang="tr-TR" sz="2000" b="1" dirty="0"/>
          </a:p>
          <a:p>
            <a:pPr marL="0" algn="ctr">
              <a:lnSpc>
                <a:spcPct val="200000"/>
              </a:lnSpc>
              <a:spcBef>
                <a:spcPts val="0"/>
              </a:spcBef>
              <a:buNone/>
            </a:pPr>
            <a:endParaRPr lang="tr-TR" sz="2000" b="1" dirty="0"/>
          </a:p>
          <a:p>
            <a:pPr marL="0" algn="ctr">
              <a:lnSpc>
                <a:spcPct val="200000"/>
              </a:lnSpc>
              <a:spcBef>
                <a:spcPts val="0"/>
              </a:spcBef>
              <a:buNone/>
            </a:pPr>
            <a:endParaRPr lang="tr-TR" sz="2000" b="1" dirty="0"/>
          </a:p>
          <a:p>
            <a:pPr marL="0" algn="ctr">
              <a:lnSpc>
                <a:spcPct val="200000"/>
              </a:lnSpc>
              <a:spcBef>
                <a:spcPts val="0"/>
              </a:spcBef>
              <a:buNone/>
            </a:pPr>
            <a:endParaRPr lang="tr-TR" sz="2000" b="1" dirty="0"/>
          </a:p>
          <a:p>
            <a:pPr marL="0" algn="ctr">
              <a:lnSpc>
                <a:spcPct val="200000"/>
              </a:lnSpc>
              <a:spcBef>
                <a:spcPts val="0"/>
              </a:spcBef>
              <a:buNone/>
            </a:pPr>
            <a:endParaRPr lang="tr-TR" sz="2000" b="1" dirty="0"/>
          </a:p>
          <a:p>
            <a:pPr marL="288000" indent="0" algn="just">
              <a:lnSpc>
                <a:spcPct val="170000"/>
              </a:lnSpc>
              <a:spcBef>
                <a:spcPts val="0"/>
              </a:spcBef>
              <a:buNone/>
            </a:pPr>
            <a:r>
              <a:rPr lang="tr-TR" sz="9600" dirty="0"/>
              <a:t>Antrenmanın amaçlarına ulaşmak için değişik yöntemlerle kullandığımız alıştırmalar antrenmanın içeriğini oluşturur. </a:t>
            </a:r>
          </a:p>
          <a:p>
            <a:pPr marL="288000" indent="0" algn="just">
              <a:lnSpc>
                <a:spcPct val="170000"/>
              </a:lnSpc>
              <a:spcBef>
                <a:spcPts val="0"/>
              </a:spcBef>
              <a:buNone/>
            </a:pPr>
            <a:endParaRPr lang="tr-TR" sz="3200" dirty="0"/>
          </a:p>
          <a:p>
            <a:pPr marL="288000" indent="0" algn="just">
              <a:lnSpc>
                <a:spcPct val="170000"/>
              </a:lnSpc>
              <a:spcBef>
                <a:spcPts val="0"/>
              </a:spcBef>
              <a:buNone/>
            </a:pPr>
            <a:r>
              <a:rPr lang="tr-TR" sz="9600" b="1" dirty="0">
                <a:solidFill>
                  <a:srgbClr val="FF0000"/>
                </a:solidFill>
              </a:rPr>
              <a:t>Başarı yolunda </a:t>
            </a:r>
            <a:r>
              <a:rPr lang="tr-TR" sz="9600" dirty="0"/>
              <a:t>antrenörlerin,</a:t>
            </a:r>
            <a:r>
              <a:rPr lang="tr-TR" sz="9600" b="1" dirty="0">
                <a:solidFill>
                  <a:srgbClr val="FF0000"/>
                </a:solidFill>
              </a:rPr>
              <a:t> </a:t>
            </a:r>
            <a:r>
              <a:rPr lang="tr-TR" sz="9600" dirty="0"/>
              <a:t>sportif en üst düzeyde verim için tercih ettikleri alıştırmalar </a:t>
            </a:r>
            <a:r>
              <a:rPr lang="tr-TR" sz="9600" b="1" dirty="0"/>
              <a:t>uygun yüklenme ilkelerine göre </a:t>
            </a:r>
            <a:r>
              <a:rPr lang="tr-TR" sz="9600" dirty="0"/>
              <a:t>uygulanmalı ve a</a:t>
            </a:r>
            <a:r>
              <a:rPr lang="tr-TR" sz="9600" dirty="0">
                <a:latin typeface="+mj-lt"/>
              </a:rPr>
              <a:t>lıştırmaların seçiminde; </a:t>
            </a:r>
            <a:r>
              <a:rPr lang="tr-TR" sz="9600" b="1" dirty="0">
                <a:latin typeface="+mj-lt"/>
              </a:rPr>
              <a:t>amaca uygunluk, ekonomiklik ve etkinlik ilkeleri dikkate alınmalıdır.</a:t>
            </a:r>
            <a:endParaRPr lang="tr-TR" sz="9600" b="1" dirty="0">
              <a:latin typeface="+mj-lt"/>
              <a:cs typeface="Times New Roman" panose="02020603050405020304" pitchFamily="18" charset="0"/>
            </a:endParaRPr>
          </a:p>
          <a:p>
            <a:pPr marL="288000" algn="ctr">
              <a:lnSpc>
                <a:spcPct val="170000"/>
              </a:lnSpc>
              <a:spcBef>
                <a:spcPts val="0"/>
              </a:spcBef>
              <a:buNone/>
            </a:pPr>
            <a:r>
              <a:rPr lang="tr-TR" sz="2000" b="1" dirty="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72400" y="0"/>
            <a:ext cx="890978" cy="113260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3528" y="267494"/>
            <a:ext cx="890978" cy="792088"/>
          </a:xfrm>
          <a:prstGeom prst="rect">
            <a:avLst/>
          </a:prstGeom>
        </p:spPr>
      </p:pic>
    </p:spTree>
    <p:extLst>
      <p:ext uri="{BB962C8B-B14F-4D97-AF65-F5344CB8AC3E}">
        <p14:creationId xmlns:p14="http://schemas.microsoft.com/office/powerpoint/2010/main" val="187636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5143500"/>
          </a:xfrm>
        </p:spPr>
        <p:txBody>
          <a:bodyPr>
            <a:normAutofit fontScale="55000" lnSpcReduction="20000"/>
          </a:bodyPr>
          <a:lstStyle/>
          <a:p>
            <a:pPr algn="just">
              <a:lnSpc>
                <a:spcPct val="200000"/>
              </a:lnSpc>
              <a:buNone/>
            </a:pPr>
            <a:r>
              <a:rPr lang="tr-TR" sz="2000" dirty="0"/>
              <a:t>	</a:t>
            </a:r>
          </a:p>
          <a:p>
            <a:pPr marL="288000" algn="ctr">
              <a:lnSpc>
                <a:spcPct val="200000"/>
              </a:lnSpc>
              <a:buNone/>
            </a:pPr>
            <a:endParaRPr lang="tr-TR" sz="2000" dirty="0"/>
          </a:p>
          <a:p>
            <a:pPr marL="288000" indent="0" algn="ctr">
              <a:lnSpc>
                <a:spcPct val="200000"/>
              </a:lnSpc>
              <a:spcBef>
                <a:spcPts val="0"/>
              </a:spcBef>
              <a:buNone/>
            </a:pPr>
            <a:endParaRPr lang="tr-TR" sz="2900" dirty="0"/>
          </a:p>
          <a:p>
            <a:pPr marL="288000" indent="0" algn="just">
              <a:lnSpc>
                <a:spcPct val="200000"/>
              </a:lnSpc>
              <a:spcBef>
                <a:spcPts val="0"/>
              </a:spcBef>
              <a:buNone/>
            </a:pPr>
            <a:r>
              <a:rPr lang="tr-TR" sz="4400" dirty="0"/>
              <a:t>Harekete dayalı performansı üst düzeye çıkarmak için gerçekleştirilen antrenmanların; </a:t>
            </a:r>
            <a:r>
              <a:rPr lang="tr-TR" sz="4400" b="1" dirty="0">
                <a:solidFill>
                  <a:srgbClr val="FF0000"/>
                </a:solidFill>
              </a:rPr>
              <a:t>b</a:t>
            </a:r>
            <a:r>
              <a:rPr lang="tr-TR" sz="4400" b="1" dirty="0">
                <a:solidFill>
                  <a:srgbClr val="FF0000"/>
                </a:solidFill>
                <a:cs typeface="Times New Roman" panose="02020603050405020304" pitchFamily="18" charset="0"/>
              </a:rPr>
              <a:t>aşarı yolunda</a:t>
            </a:r>
            <a:r>
              <a:rPr lang="tr-TR" sz="4400" b="1" i="1" dirty="0">
                <a:solidFill>
                  <a:srgbClr val="FF0000"/>
                </a:solidFill>
                <a:cs typeface="Times New Roman" panose="02020603050405020304" pitchFamily="18" charset="0"/>
              </a:rPr>
              <a:t> </a:t>
            </a:r>
            <a:r>
              <a:rPr lang="tr-TR" sz="4400" b="1" dirty="0">
                <a:cs typeface="Arial" panose="020B0604020202020204" pitchFamily="34" charset="0"/>
              </a:rPr>
              <a:t>yüklenme, toparlanma, adaptasyon, çok yönlü gelişim, geriye dönüşüm, bireyselleşme, özelleşme </a:t>
            </a:r>
            <a:r>
              <a:rPr lang="tr-TR" sz="4400" dirty="0">
                <a:cs typeface="Times New Roman" panose="02020603050405020304" pitchFamily="18" charset="0"/>
              </a:rPr>
              <a:t>ilkelerine uygun olması gerekir.</a:t>
            </a:r>
          </a:p>
          <a:p>
            <a:pPr marL="288000" indent="0">
              <a:lnSpc>
                <a:spcPct val="200000"/>
              </a:lnSpc>
              <a:spcBef>
                <a:spcPts val="0"/>
              </a:spcBef>
              <a:buNone/>
            </a:pPr>
            <a:endParaRPr lang="tr-TR" sz="2000" b="1" dirty="0">
              <a:latin typeface="Times New Roman" panose="02020603050405020304" pitchFamily="18" charset="0"/>
              <a:cs typeface="Times New Roman" panose="02020603050405020304" pitchFamily="18" charset="0"/>
            </a:endParaRPr>
          </a:p>
          <a:p>
            <a:pPr marL="288000" algn="ctr">
              <a:lnSpc>
                <a:spcPct val="200000"/>
              </a:lnSpc>
              <a:buNone/>
            </a:pPr>
            <a:r>
              <a:rPr lang="tr-TR" sz="2000" b="1" dirty="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00392" y="0"/>
            <a:ext cx="962986" cy="122413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362619"/>
            <a:ext cx="971600" cy="861517"/>
          </a:xfrm>
          <a:prstGeom prst="rect">
            <a:avLst/>
          </a:prstGeom>
        </p:spPr>
      </p:pic>
    </p:spTree>
    <p:extLst>
      <p:ext uri="{BB962C8B-B14F-4D97-AF65-F5344CB8AC3E}">
        <p14:creationId xmlns:p14="http://schemas.microsoft.com/office/powerpoint/2010/main" val="380092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Özel 11">
      <a:dk1>
        <a:sysClr val="windowText" lastClr="000000"/>
      </a:dk1>
      <a:lt1>
        <a:sysClr val="window" lastClr="FFFFFF"/>
      </a:lt1>
      <a:dk2>
        <a:srgbClr val="000000"/>
      </a:dk2>
      <a:lt2>
        <a:srgbClr val="FFFFFF"/>
      </a:lt2>
      <a:accent1>
        <a:srgbClr val="FF0000"/>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3085</TotalTime>
  <Words>3401</Words>
  <Application>Microsoft Office PowerPoint</Application>
  <PresentationFormat>Ekran Gösterisi (16:9)</PresentationFormat>
  <Paragraphs>305</Paragraphs>
  <Slides>58</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58</vt:i4>
      </vt:variant>
    </vt:vector>
  </HeadingPairs>
  <TitlesOfParts>
    <vt:vector size="66" baseType="lpstr">
      <vt:lpstr>Calibri</vt:lpstr>
      <vt:lpstr>Georgia</vt:lpstr>
      <vt:lpstr>Times New Roman</vt:lpstr>
      <vt:lpstr>Verdana</vt:lpstr>
      <vt:lpstr>Wingdings</vt:lpstr>
      <vt:lpstr>Wingdings 2</vt:lpstr>
      <vt:lpstr>Wingdings 3</vt:lpstr>
      <vt:lpstr>Kalabalık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ATLETİZM FEDERASYONU</dc:title>
  <dc:creator>Duygu KAYAPINAR</dc:creator>
  <cp:lastModifiedBy>TÜRKİYE MUAYTHAİ FEDERASYONU</cp:lastModifiedBy>
  <cp:revision>280</cp:revision>
  <dcterms:created xsi:type="dcterms:W3CDTF">2020-05-13T17:59:01Z</dcterms:created>
  <dcterms:modified xsi:type="dcterms:W3CDTF">2025-01-08T13:56:10Z</dcterms:modified>
</cp:coreProperties>
</file>